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9" r:id="rId3"/>
    <p:sldId id="260" r:id="rId4"/>
    <p:sldId id="262" r:id="rId5"/>
    <p:sldId id="261" r:id="rId6"/>
    <p:sldId id="264" r:id="rId7"/>
    <p:sldId id="265" r:id="rId8"/>
    <p:sldId id="263" r:id="rId9"/>
    <p:sldId id="266" r:id="rId10"/>
    <p:sldId id="267" r:id="rId11"/>
    <p:sldId id="268" r:id="rId12"/>
    <p:sldId id="270" r:id="rId13"/>
    <p:sldId id="271" r:id="rId14"/>
    <p:sldId id="269" r:id="rId15"/>
    <p:sldId id="272" r:id="rId16"/>
    <p:sldId id="274" r:id="rId1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5400"/>
    <a:srgbClr val="0033CC"/>
    <a:srgbClr val="FFFFCC"/>
    <a:srgbClr val="FF5D61"/>
    <a:srgbClr val="ABDFFF"/>
    <a:srgbClr val="996633"/>
    <a:srgbClr val="9966FF"/>
    <a:srgbClr val="92D050"/>
    <a:srgbClr val="FF7C80"/>
    <a:srgbClr val="71CA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847C83-ADE2-4490-8570-C229AAF94240}" type="datetimeFigureOut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5F036-A161-4421-A36F-B747447EDD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074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D3FC0-884A-4490-BA61-E3A126A35CAB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0370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2CE5C-B788-4AD2-BBDB-81DFDF92C76B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0353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69088-3B3B-4AA9-A8D7-3FCB04C788E1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3923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2A0B9-30B0-40D2-B6FE-5C5E3F56870A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178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FE981-0D8B-45E5-AA1E-05042D4DAAF1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499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8C0A6-FCC8-4B76-8EE5-B0D7E4DF10B6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228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733D1-20E1-4127-A87F-C33BE818B690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514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39466F-51A2-4F2D-8D9D-48248A7E0DFE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6" name="文字版面配置區 2"/>
          <p:cNvSpPr>
            <a:spLocks noGrp="1"/>
          </p:cNvSpPr>
          <p:nvPr>
            <p:ph idx="1"/>
          </p:nvPr>
        </p:nvSpPr>
        <p:spPr>
          <a:xfrm>
            <a:off x="685800" y="1085849"/>
            <a:ext cx="11258550" cy="509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5640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60E7-0A7A-4CBE-9E66-6B12FE4DD5C4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標題版面配置區 1"/>
          <p:cNvSpPr>
            <a:spLocks noGrp="1"/>
          </p:cNvSpPr>
          <p:nvPr>
            <p:ph type="title"/>
          </p:nvPr>
        </p:nvSpPr>
        <p:spPr>
          <a:xfrm>
            <a:off x="685800" y="171449"/>
            <a:ext cx="11258549" cy="71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6" name="文字版面配置區 2"/>
          <p:cNvSpPr>
            <a:spLocks noGrp="1"/>
          </p:cNvSpPr>
          <p:nvPr>
            <p:ph idx="1"/>
          </p:nvPr>
        </p:nvSpPr>
        <p:spPr>
          <a:xfrm>
            <a:off x="685800" y="1085849"/>
            <a:ext cx="11258550" cy="509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833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49688-615F-40F6-BF0B-63AFC4552C9C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6475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BCED4-93EC-457B-BE09-0BABEACFD128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8930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085849"/>
            <a:ext cx="11258550" cy="50911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85800" y="6356350"/>
            <a:ext cx="31813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CD2CA-DBC4-46DD-9183-CF0E049017B9}" type="datetime1">
              <a:rPr lang="zh-TW" altLang="en-US" smtClean="0"/>
              <a:t>2024/4/11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599" y="6356350"/>
            <a:ext cx="44005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599" y="6356350"/>
            <a:ext cx="33337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D6974-2D42-40A3-91C3-ACC3780E4E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-8626" y="0"/>
            <a:ext cx="12200626" cy="914400"/>
          </a:xfrm>
          <a:prstGeom prst="rect">
            <a:avLst/>
          </a:prstGeom>
          <a:solidFill>
            <a:srgbClr val="89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0" y="888505"/>
            <a:ext cx="12192000" cy="9257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34000">
                <a:schemeClr val="accent4">
                  <a:lumMod val="75000"/>
                  <a:shade val="67500"/>
                  <a:satMod val="115000"/>
                </a:schemeClr>
              </a:gs>
              <a:gs pos="58000">
                <a:srgbClr val="BD8B00"/>
              </a:gs>
              <a:gs pos="98000">
                <a:schemeClr val="bg1">
                  <a:alpha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85800" y="171449"/>
            <a:ext cx="11258549" cy="7170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pic>
        <p:nvPicPr>
          <p:cNvPr id="9" name="圖片 8"/>
          <p:cNvPicPr>
            <a:picLocks noChangeAspect="1"/>
          </p:cNvPicPr>
          <p:nvPr userDrawn="1"/>
        </p:nvPicPr>
        <p:blipFill>
          <a:blip r:embed="rId13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9767" b="100000" l="875" r="100000">
                        <a14:foregroundMark x1="85777" y1="69767" x2="85777" y2="69767"/>
                        <a14:foregroundMark x1="99125" y1="94109" x2="99125" y2="94109"/>
                        <a14:foregroundMark x1="46608" y1="19380" x2="46608" y2="19380"/>
                        <a14:foregroundMark x1="85996" y1="71318" x2="85996" y2="71318"/>
                        <a14:backgroundMark x1="44420" y1="87287" x2="44420" y2="87287"/>
                        <a14:backgroundMark x1="94748" y1="67287" x2="94748" y2="67287"/>
                        <a14:backgroundMark x1="50328" y1="24961" x2="50328" y2="24961"/>
                      </a14:backgroundRemoval>
                    </a14:imgEffect>
                    <a14:imgEffect>
                      <a14:colorTemperature colorTemp="9481"/>
                    </a14:imgEffect>
                    <a14:imgEffect>
                      <a14:saturation sat="0"/>
                    </a14:imgEffect>
                    <a14:imgEffect>
                      <a14:brightnessContrast bright="70000" contrast="-37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flipH="1">
            <a:off x="11689667" y="-95250"/>
            <a:ext cx="474747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007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>
          <a:solidFill>
            <a:schemeClr val="bg1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p"/>
        <a:defRPr sz="2800" b="1" kern="1200">
          <a:solidFill>
            <a:srgbClr val="0033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n"/>
        <a:defRPr sz="2400" b="1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l"/>
        <a:defRPr sz="20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12230" r="2359"/>
          <a:stretch/>
        </p:blipFill>
        <p:spPr>
          <a:xfrm>
            <a:off x="1" y="767751"/>
            <a:ext cx="12192000" cy="328189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-8626" y="0"/>
            <a:ext cx="12200626" cy="767751"/>
          </a:xfrm>
          <a:prstGeom prst="rect">
            <a:avLst/>
          </a:prstGeom>
          <a:solidFill>
            <a:srgbClr val="89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919475" y="5570772"/>
            <a:ext cx="5223290" cy="43338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None/>
            </a:pP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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報告人：科教中心 闕豪恩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3893597" y="6004159"/>
            <a:ext cx="4577542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tx1"/>
              </a:buClr>
            </a:pP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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    </a:t>
            </a:r>
            <a:r>
              <a:rPr lang="zh-TW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間</a:t>
            </a:r>
            <a:r>
              <a:rPr lang="en-US" altLang="en-US" sz="2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：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113 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 </a:t>
            </a:r>
            <a:r>
              <a:rPr lang="en-US" altLang="zh-TW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8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endParaRPr lang="zh-TW" altLang="en-US" sz="2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-8626" y="676275"/>
            <a:ext cx="12192000" cy="9147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34000">
                <a:schemeClr val="accent4">
                  <a:lumMod val="75000"/>
                  <a:shade val="67500"/>
                  <a:satMod val="115000"/>
                </a:schemeClr>
              </a:gs>
              <a:gs pos="58000">
                <a:srgbClr val="BD8B00"/>
              </a:gs>
              <a:gs pos="98000">
                <a:schemeClr val="bg1">
                  <a:alpha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370" y="4708474"/>
            <a:ext cx="719328" cy="719328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99" y="4049641"/>
            <a:ext cx="12192000" cy="18898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34000">
                <a:schemeClr val="accent4">
                  <a:lumMod val="75000"/>
                  <a:shade val="67500"/>
                  <a:satMod val="115000"/>
                </a:schemeClr>
              </a:gs>
              <a:gs pos="58000">
                <a:srgbClr val="BD8B00"/>
              </a:gs>
              <a:gs pos="98000">
                <a:schemeClr val="bg1">
                  <a:alpha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95082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各系空間規劃參考</a:t>
            </a:r>
            <a:r>
              <a:rPr lang="en-US" altLang="zh-TW" dirty="0"/>
              <a:t>-</a:t>
            </a:r>
            <a:r>
              <a:rPr lang="zh-TW" altLang="en-US" dirty="0"/>
              <a:t>往年各系報名及參與人數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800" y="1466491"/>
            <a:ext cx="10882223" cy="4710472"/>
          </a:xfrm>
        </p:spPr>
        <p:txBody>
          <a:bodyPr/>
          <a:lstStyle/>
          <a:p>
            <a:pPr algn="just"/>
            <a:r>
              <a:rPr lang="zh-TW" altLang="en-US" dirty="0" smtClean="0">
                <a:solidFill>
                  <a:schemeClr val="tx1"/>
                </a:solidFill>
              </a:rPr>
              <a:t>各</a:t>
            </a:r>
            <a:r>
              <a:rPr lang="zh-TW" altLang="en-US" dirty="0">
                <a:solidFill>
                  <a:schemeClr val="tx1"/>
                </a:solidFill>
              </a:rPr>
              <a:t>系空間規劃請依往年報名及實到人數考量規劃。</a:t>
            </a:r>
            <a:endParaRPr lang="en-US" altLang="zh-TW" dirty="0">
              <a:solidFill>
                <a:schemeClr val="tx1"/>
              </a:solidFill>
            </a:endParaRPr>
          </a:p>
          <a:p>
            <a:pPr algn="just"/>
            <a:endParaRPr lang="en-US" altLang="zh-TW" dirty="0"/>
          </a:p>
          <a:p>
            <a:pPr algn="just"/>
            <a:r>
              <a:rPr lang="zh-TW" altLang="en-US" dirty="0" smtClean="0">
                <a:solidFill>
                  <a:schemeClr val="tx1"/>
                </a:solidFill>
              </a:rPr>
              <a:t>因</a:t>
            </a:r>
            <a:r>
              <a:rPr lang="zh-TW" altLang="en-US" dirty="0">
                <a:solidFill>
                  <a:schemeClr val="tx1"/>
                </a:solidFill>
              </a:rPr>
              <a:t>每位同學皆以自身錄取學系報名參加，如若某學系人數爆滿，也</a:t>
            </a:r>
            <a:r>
              <a:rPr lang="zh-TW" altLang="en-US" u="sng" dirty="0">
                <a:solidFill>
                  <a:schemeClr val="tx1"/>
                </a:solidFill>
              </a:rPr>
              <a:t>無法輔導轉至其他學系</a:t>
            </a:r>
            <a:r>
              <a:rPr lang="zh-TW" altLang="en-US" dirty="0">
                <a:solidFill>
                  <a:schemeClr val="tx1"/>
                </a:solidFill>
              </a:rPr>
              <a:t>，</a:t>
            </a:r>
            <a:r>
              <a:rPr lang="zh-TW" altLang="en-US" dirty="0">
                <a:solidFill>
                  <a:srgbClr val="FF0000"/>
                </a:solidFill>
              </a:rPr>
              <a:t>故敬請各系務必參酌去年參與人數規劃，擴增場地空間人數上限，以因應臨時空間規劃不足</a:t>
            </a:r>
            <a:r>
              <a:rPr lang="zh-TW" altLang="en-US" dirty="0">
                <a:solidFill>
                  <a:schemeClr val="tx1"/>
                </a:solidFill>
              </a:rPr>
              <a:t>。</a:t>
            </a:r>
            <a:endParaRPr lang="en-US" altLang="zh-TW" dirty="0">
              <a:solidFill>
                <a:schemeClr val="tx1"/>
              </a:solidFill>
            </a:endParaRPr>
          </a:p>
          <a:p>
            <a:pPr algn="just"/>
            <a:endParaRPr lang="en-US" altLang="zh-TW" dirty="0"/>
          </a:p>
          <a:p>
            <a:pPr algn="just"/>
            <a:r>
              <a:rPr lang="zh-TW" altLang="en-US" dirty="0" smtClean="0">
                <a:solidFill>
                  <a:schemeClr val="tx1"/>
                </a:solidFill>
              </a:rPr>
              <a:t>本</a:t>
            </a:r>
            <a:r>
              <a:rPr lang="zh-TW" altLang="en-US" dirty="0">
                <a:solidFill>
                  <a:schemeClr val="tx1"/>
                </a:solidFill>
              </a:rPr>
              <a:t>活動前一週，將陸續發送最新報名人數供各系參閱，如有</a:t>
            </a:r>
            <a:r>
              <a:rPr lang="zh-TW" altLang="en-US" dirty="0">
                <a:solidFill>
                  <a:srgbClr val="FF0000"/>
                </a:solidFill>
              </a:rPr>
              <a:t>異動空間</a:t>
            </a:r>
            <a:r>
              <a:rPr lang="zh-TW" altLang="en-US" dirty="0">
                <a:solidFill>
                  <a:schemeClr val="tx1"/>
                </a:solidFill>
              </a:rPr>
              <a:t>，請立即與</a:t>
            </a:r>
            <a:r>
              <a:rPr lang="zh-TW" altLang="en-US" dirty="0">
                <a:solidFill>
                  <a:srgbClr val="9900CC"/>
                </a:solidFill>
              </a:rPr>
              <a:t>科教中心</a:t>
            </a:r>
            <a:r>
              <a:rPr lang="en-US" altLang="zh-TW" dirty="0">
                <a:solidFill>
                  <a:srgbClr val="9900CC"/>
                </a:solidFill>
              </a:rPr>
              <a:t>-</a:t>
            </a:r>
            <a:r>
              <a:rPr lang="zh-TW" altLang="en-US" dirty="0">
                <a:solidFill>
                  <a:srgbClr val="9900CC"/>
                </a:solidFill>
              </a:rPr>
              <a:t>宣輔</a:t>
            </a:r>
            <a:r>
              <a:rPr lang="en-US" altLang="zh-TW" dirty="0">
                <a:solidFill>
                  <a:srgbClr val="9900CC"/>
                </a:solidFill>
              </a:rPr>
              <a:t>(</a:t>
            </a:r>
            <a:r>
              <a:rPr lang="zh-TW" altLang="en-US" dirty="0">
                <a:solidFill>
                  <a:srgbClr val="9900CC"/>
                </a:solidFill>
              </a:rPr>
              <a:t>分機</a:t>
            </a:r>
            <a:r>
              <a:rPr lang="en-US" altLang="zh-TW" dirty="0">
                <a:solidFill>
                  <a:srgbClr val="9900CC"/>
                </a:solidFill>
              </a:rPr>
              <a:t>2092)</a:t>
            </a:r>
            <a:r>
              <a:rPr lang="zh-TW" altLang="en-US" dirty="0">
                <a:solidFill>
                  <a:srgbClr val="9900CC"/>
                </a:solidFill>
              </a:rPr>
              <a:t>聯繫修正</a:t>
            </a:r>
            <a:r>
              <a:rPr lang="zh-TW" altLang="en-US" dirty="0">
                <a:solidFill>
                  <a:schemeClr val="tx1"/>
                </a:solidFill>
              </a:rPr>
              <a:t>，並同時請各系自行</a:t>
            </a:r>
            <a:r>
              <a:rPr lang="zh-TW" altLang="en-US" dirty="0">
                <a:solidFill>
                  <a:srgbClr val="9900CC"/>
                </a:solidFill>
              </a:rPr>
              <a:t>告知貴系協助之</a:t>
            </a:r>
            <a:r>
              <a:rPr lang="en-US" altLang="zh-TW" dirty="0">
                <a:solidFill>
                  <a:srgbClr val="9900CC"/>
                </a:solidFill>
              </a:rPr>
              <a:t>2</a:t>
            </a:r>
            <a:r>
              <a:rPr lang="zh-TW" altLang="en-US" dirty="0">
                <a:solidFill>
                  <a:srgbClr val="9900CC"/>
                </a:solidFill>
              </a:rPr>
              <a:t>位工讀生</a:t>
            </a:r>
            <a:r>
              <a:rPr lang="zh-TW" altLang="en-US" dirty="0">
                <a:solidFill>
                  <a:schemeClr val="tx1"/>
                </a:solidFill>
              </a:rPr>
              <a:t>，以利準確帶往貴系集合地點。</a:t>
            </a:r>
          </a:p>
          <a:p>
            <a:pPr algn="just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6383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11067"/>
            <a:ext cx="11258549" cy="717055"/>
          </a:xfrm>
        </p:spPr>
        <p:txBody>
          <a:bodyPr/>
          <a:lstStyle/>
          <a:p>
            <a:r>
              <a:rPr lang="zh-TW" altLang="en-US" sz="3800" dirty="0"/>
              <a:t>各系空間規劃參考</a:t>
            </a:r>
            <a:r>
              <a:rPr lang="en-US" altLang="zh-TW" sz="3800" dirty="0"/>
              <a:t>-</a:t>
            </a:r>
            <a:r>
              <a:rPr lang="zh-TW" altLang="en-US" sz="3800" dirty="0"/>
              <a:t>往年各系報名及參與</a:t>
            </a:r>
            <a:r>
              <a:rPr lang="zh-TW" altLang="en-US" sz="3800" dirty="0" smtClean="0"/>
              <a:t>人數</a:t>
            </a:r>
            <a:r>
              <a:rPr lang="en-US" altLang="zh-TW" sz="3800" dirty="0" smtClean="0"/>
              <a:t>(1/3)</a:t>
            </a:r>
            <a:br>
              <a:rPr lang="en-US" altLang="zh-TW" sz="3800" dirty="0" smtClean="0"/>
            </a:br>
            <a:r>
              <a:rPr lang="en-US" altLang="zh-TW" sz="2000" dirty="0"/>
              <a:t>※</a:t>
            </a:r>
            <a:r>
              <a:rPr lang="zh-TW" altLang="en-US" sz="2000" dirty="0"/>
              <a:t>以</a:t>
            </a:r>
            <a:r>
              <a:rPr lang="en-US" altLang="zh-TW" sz="2000" dirty="0"/>
              <a:t>112</a:t>
            </a:r>
            <a:r>
              <a:rPr lang="zh-TW" altLang="en-US" sz="2000" dirty="0"/>
              <a:t>年實體辦理活動人數預估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8535706"/>
              </p:ext>
            </p:extLst>
          </p:nvPr>
        </p:nvGraphicFramePr>
        <p:xfrm>
          <a:off x="685800" y="1076262"/>
          <a:ext cx="10657936" cy="539211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346796">
                  <a:extLst>
                    <a:ext uri="{9D8B030D-6E8A-4147-A177-3AD203B41FA5}">
                      <a16:colId xmlns:a16="http://schemas.microsoft.com/office/drawing/2014/main" val="2533531786"/>
                    </a:ext>
                  </a:extLst>
                </a:gridCol>
                <a:gridCol w="6884943">
                  <a:extLst>
                    <a:ext uri="{9D8B030D-6E8A-4147-A177-3AD203B41FA5}">
                      <a16:colId xmlns:a16="http://schemas.microsoft.com/office/drawing/2014/main" val="958781285"/>
                    </a:ext>
                  </a:extLst>
                </a:gridCol>
                <a:gridCol w="2426197">
                  <a:extLst>
                    <a:ext uri="{9D8B030D-6E8A-4147-A177-3AD203B41FA5}">
                      <a16:colId xmlns:a16="http://schemas.microsoft.com/office/drawing/2014/main" val="4184152559"/>
                    </a:ext>
                  </a:extLst>
                </a:gridCol>
              </a:tblGrid>
              <a:tr h="31718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學院名稱</a:t>
                      </a:r>
                      <a:endParaRPr lang="zh-TW" altLang="en-US" sz="20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學系名稱</a:t>
                      </a:r>
                      <a:endParaRPr lang="zh-TW" altLang="en-US" sz="20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參加人數</a:t>
                      </a:r>
                      <a:r>
                        <a:rPr lang="en-US" altLang="zh-TW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含家長</a:t>
                      </a:r>
                      <a:r>
                        <a:rPr lang="en-US" altLang="zh-TW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en-US" altLang="zh-TW" sz="20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87396"/>
                  </a:ext>
                </a:extLst>
              </a:tr>
              <a:tr h="3171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理學院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應用數學系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1038157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物理學系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567463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646821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心理學系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5840046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生物科技學系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9079454"/>
                  </a:ext>
                </a:extLst>
              </a:tr>
              <a:tr h="317183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工學院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化學工程學系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3252752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土木工程學系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7874693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機械工程學系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877310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生物醫學工程學系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46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1942205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環境工程學系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7395320"/>
                  </a:ext>
                </a:extLst>
              </a:tr>
              <a:tr h="317183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商學院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企業管理學系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64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3630105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國際經營與貿易學系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5286248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會計學系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0928097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資訊管理學系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857376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財務金融學系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303675"/>
                  </a:ext>
                </a:extLst>
              </a:tr>
              <a:tr h="317183">
                <a:tc vMerge="1">
                  <a:txBody>
                    <a:bodyPr/>
                    <a:lstStyle/>
                    <a:p>
                      <a:pPr algn="l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1" algn="l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中原大學與美國天普大學商學管理雙學士學位學程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040207"/>
                  </a:ext>
                </a:extLst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66447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11067"/>
            <a:ext cx="11258549" cy="717055"/>
          </a:xfrm>
        </p:spPr>
        <p:txBody>
          <a:bodyPr/>
          <a:lstStyle/>
          <a:p>
            <a:r>
              <a:rPr lang="zh-TW" altLang="en-US" sz="3800" dirty="0"/>
              <a:t>各系空間規劃參考</a:t>
            </a:r>
            <a:r>
              <a:rPr lang="en-US" altLang="zh-TW" sz="3800" dirty="0"/>
              <a:t>-</a:t>
            </a:r>
            <a:r>
              <a:rPr lang="zh-TW" altLang="en-US" sz="3800" dirty="0"/>
              <a:t>往年各系報名及參與</a:t>
            </a:r>
            <a:r>
              <a:rPr lang="zh-TW" altLang="en-US" sz="3800" dirty="0" smtClean="0"/>
              <a:t>人數</a:t>
            </a:r>
            <a:r>
              <a:rPr lang="en-US" altLang="zh-TW" sz="3800" dirty="0" smtClean="0"/>
              <a:t>(2/3)</a:t>
            </a:r>
            <a:br>
              <a:rPr lang="en-US" altLang="zh-TW" sz="3800" dirty="0" smtClean="0"/>
            </a:br>
            <a:r>
              <a:rPr lang="en-US" altLang="zh-TW" sz="2000" dirty="0" smtClean="0"/>
              <a:t>※</a:t>
            </a:r>
            <a:r>
              <a:rPr lang="zh-TW" altLang="en-US" sz="2000" dirty="0"/>
              <a:t>以</a:t>
            </a:r>
            <a:r>
              <a:rPr lang="en-US" altLang="zh-TW" sz="2000" dirty="0"/>
              <a:t>112</a:t>
            </a:r>
            <a:r>
              <a:rPr lang="zh-TW" altLang="en-US" sz="2000" dirty="0"/>
              <a:t>年實體辦理活動人數預估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9433428"/>
              </p:ext>
            </p:extLst>
          </p:nvPr>
        </p:nvGraphicFramePr>
        <p:xfrm>
          <a:off x="769742" y="1509623"/>
          <a:ext cx="10657936" cy="4061377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533531786"/>
                    </a:ext>
                  </a:extLst>
                </a:gridCol>
                <a:gridCol w="6489387">
                  <a:extLst>
                    <a:ext uri="{9D8B030D-6E8A-4147-A177-3AD203B41FA5}">
                      <a16:colId xmlns:a16="http://schemas.microsoft.com/office/drawing/2014/main" val="958781285"/>
                    </a:ext>
                  </a:extLst>
                </a:gridCol>
                <a:gridCol w="2111149">
                  <a:extLst>
                    <a:ext uri="{9D8B030D-6E8A-4147-A177-3AD203B41FA5}">
                      <a16:colId xmlns:a16="http://schemas.microsoft.com/office/drawing/2014/main" val="4184152559"/>
                    </a:ext>
                  </a:extLst>
                </a:gridCol>
              </a:tblGrid>
              <a:tr h="47070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學院名稱</a:t>
                      </a:r>
                      <a:endParaRPr lang="zh-TW" altLang="en-US" sz="20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學系名稱</a:t>
                      </a:r>
                      <a:endParaRPr lang="zh-TW" altLang="en-US" sz="20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2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參加人數</a:t>
                      </a:r>
                      <a:r>
                        <a:rPr lang="en-US" altLang="zh-TW" sz="2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含家長</a:t>
                      </a:r>
                      <a:r>
                        <a:rPr lang="en-US" altLang="zh-TW" sz="2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87396"/>
                  </a:ext>
                </a:extLst>
              </a:tr>
              <a:tr h="359067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設計學院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建築學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32735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商業設計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322545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室內設計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15552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地景建築學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6371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英國牛津布魯克斯大學建築及都市設計雙學士學位學程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6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92271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設計學士原住民專班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尚未參加過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473455"/>
                  </a:ext>
                </a:extLst>
              </a:tr>
              <a:tr h="359067"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人文與教育學院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特殊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教育學系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264129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應用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外國語文學系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220575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應用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華語文學系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ABD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604571"/>
                  </a:ext>
                </a:extLst>
              </a:tr>
              <a:tr h="35906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法學院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lvl="0"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財經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法律學系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160127"/>
                  </a:ext>
                </a:extLst>
              </a:tr>
            </a:tbl>
          </a:graphicData>
        </a:graphic>
      </p:graphicFrame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8691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111067"/>
            <a:ext cx="11258549" cy="717055"/>
          </a:xfrm>
        </p:spPr>
        <p:txBody>
          <a:bodyPr/>
          <a:lstStyle/>
          <a:p>
            <a:r>
              <a:rPr lang="zh-TW" altLang="en-US" sz="3800" dirty="0"/>
              <a:t>各系空間規劃參考</a:t>
            </a:r>
            <a:r>
              <a:rPr lang="en-US" altLang="zh-TW" sz="3800" dirty="0"/>
              <a:t>-</a:t>
            </a:r>
            <a:r>
              <a:rPr lang="zh-TW" altLang="en-US" sz="3800" dirty="0"/>
              <a:t>往年各系報名及參與</a:t>
            </a:r>
            <a:r>
              <a:rPr lang="zh-TW" altLang="en-US" sz="3800" dirty="0" smtClean="0"/>
              <a:t>人數</a:t>
            </a:r>
            <a:r>
              <a:rPr lang="en-US" altLang="zh-TW" sz="3800" dirty="0" smtClean="0"/>
              <a:t>(3/3)</a:t>
            </a:r>
            <a:br>
              <a:rPr lang="en-US" altLang="zh-TW" sz="3800" dirty="0" smtClean="0"/>
            </a:br>
            <a:r>
              <a:rPr lang="en-US" altLang="zh-TW" sz="2000" dirty="0"/>
              <a:t>※</a:t>
            </a:r>
            <a:r>
              <a:rPr lang="zh-TW" altLang="en-US" sz="2000" dirty="0"/>
              <a:t>以</a:t>
            </a:r>
            <a:r>
              <a:rPr lang="en-US" altLang="zh-TW" sz="2000" dirty="0"/>
              <a:t>112</a:t>
            </a:r>
            <a:r>
              <a:rPr lang="zh-TW" altLang="en-US" sz="2000" dirty="0"/>
              <a:t>年實體辦理活動人數預估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551379"/>
              </p:ext>
            </p:extLst>
          </p:nvPr>
        </p:nvGraphicFramePr>
        <p:xfrm>
          <a:off x="769742" y="1509623"/>
          <a:ext cx="10657936" cy="3234709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533531786"/>
                    </a:ext>
                  </a:extLst>
                </a:gridCol>
                <a:gridCol w="6489387">
                  <a:extLst>
                    <a:ext uri="{9D8B030D-6E8A-4147-A177-3AD203B41FA5}">
                      <a16:colId xmlns:a16="http://schemas.microsoft.com/office/drawing/2014/main" val="958781285"/>
                    </a:ext>
                  </a:extLst>
                </a:gridCol>
                <a:gridCol w="2111149">
                  <a:extLst>
                    <a:ext uri="{9D8B030D-6E8A-4147-A177-3AD203B41FA5}">
                      <a16:colId xmlns:a16="http://schemas.microsoft.com/office/drawing/2014/main" val="4184152559"/>
                    </a:ext>
                  </a:extLst>
                </a:gridCol>
              </a:tblGrid>
              <a:tr h="470707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學院名稱</a:t>
                      </a:r>
                      <a:endParaRPr lang="zh-TW" altLang="en-US" sz="20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學系名稱</a:t>
                      </a:r>
                      <a:endParaRPr lang="zh-TW" altLang="en-US" sz="2000" b="1" i="0" u="none" strike="noStrike" dirty="0">
                        <a:solidFill>
                          <a:schemeClr val="bg1">
                            <a:lumMod val="95000"/>
                          </a:schemeClr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2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參加人數</a:t>
                      </a:r>
                      <a:r>
                        <a:rPr lang="en-US" altLang="zh-TW" sz="2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lang="zh-TW" altLang="en-US" sz="2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含家長</a:t>
                      </a:r>
                      <a:r>
                        <a:rPr lang="en-US" altLang="zh-TW" sz="2000" b="1" u="none" strike="noStrike" kern="1200" dirty="0">
                          <a:solidFill>
                            <a:schemeClr val="bg1">
                              <a:lumMod val="95000"/>
                            </a:schemeClr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</a:p>
                  </a:txBody>
                  <a:tcPr marL="0" marR="0" marT="0" marB="0" anchor="ctr"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0287396"/>
                  </a:ext>
                </a:extLst>
              </a:tr>
              <a:tr h="359067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電機資訊學院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工業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與系統工程學系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7032735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電子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4322545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資訊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15552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電機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工程學系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66371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u="none" strike="noStrike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電機</a:t>
                      </a:r>
                      <a:r>
                        <a:rPr lang="zh-TW" altLang="en-US" sz="20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資訊學院學士班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3692271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120650" indent="-120650" algn="l" fontAlgn="ctr"/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中原大學美國威大密爾瓦基分校電機與資訊工程雙學士學位學程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en-US" altLang="zh-TW" sz="2000" b="1" i="0" u="none" strike="noStrike" kern="1200" baseline="-3000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5473455"/>
                  </a:ext>
                </a:extLst>
              </a:tr>
              <a:tr h="359067">
                <a:tc vMerge="1">
                  <a:txBody>
                    <a:bodyPr/>
                    <a:lstStyle/>
                    <a:p>
                      <a:pPr algn="ctr" fontAlgn="ctr"/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智慧運算與大數據學士班</a:t>
                      </a:r>
                      <a:endParaRPr lang="zh-TW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en-US" altLang="zh-TW" sz="2000" b="1" i="0" u="none" strike="noStrike" kern="1200" baseline="-3000" dirty="0" smtClean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0160127"/>
                  </a:ext>
                </a:extLst>
              </a:tr>
            </a:tbl>
          </a:graphicData>
        </a:graphic>
      </p:graphicFrame>
      <p:sp>
        <p:nvSpPr>
          <p:cNvPr id="4" name="圓角矩形 3"/>
          <p:cNvSpPr/>
          <p:nvPr/>
        </p:nvSpPr>
        <p:spPr>
          <a:xfrm>
            <a:off x="6849374" y="5041762"/>
            <a:ext cx="4629364" cy="507390"/>
          </a:xfrm>
          <a:prstGeom prst="roundRect">
            <a:avLst/>
          </a:prstGeom>
          <a:solidFill>
            <a:srgbClr val="FF5D61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6" name="矩形 5"/>
          <p:cNvSpPr/>
          <p:nvPr/>
        </p:nvSpPr>
        <p:spPr>
          <a:xfrm flipH="1">
            <a:off x="8195093" y="5124420"/>
            <a:ext cx="1966823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合計：</a:t>
            </a:r>
            <a:r>
              <a:rPr lang="en-US" altLang="zh-TW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689</a:t>
            </a: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1348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經費說明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25933"/>
              </p:ext>
            </p:extLst>
          </p:nvPr>
        </p:nvGraphicFramePr>
        <p:xfrm>
          <a:off x="1417410" y="1345469"/>
          <a:ext cx="9239807" cy="41409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6449">
                  <a:extLst>
                    <a:ext uri="{9D8B030D-6E8A-4147-A177-3AD203B41FA5}">
                      <a16:colId xmlns:a16="http://schemas.microsoft.com/office/drawing/2014/main" val="2665021808"/>
                    </a:ext>
                  </a:extLst>
                </a:gridCol>
                <a:gridCol w="5536204">
                  <a:extLst>
                    <a:ext uri="{9D8B030D-6E8A-4147-A177-3AD203B41FA5}">
                      <a16:colId xmlns:a16="http://schemas.microsoft.com/office/drawing/2014/main" val="3079206855"/>
                    </a:ext>
                  </a:extLst>
                </a:gridCol>
                <a:gridCol w="2467154">
                  <a:extLst>
                    <a:ext uri="{9D8B030D-6E8A-4147-A177-3AD203B41FA5}">
                      <a16:colId xmlns:a16="http://schemas.microsoft.com/office/drawing/2014/main" val="3517843886"/>
                    </a:ext>
                  </a:extLst>
                </a:gridCol>
              </a:tblGrid>
              <a:tr h="50017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序號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品項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支應單位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6322795"/>
                  </a:ext>
                </a:extLst>
              </a:tr>
              <a:tr h="606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接駁車費用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科教中心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45278483"/>
                  </a:ext>
                </a:extLst>
              </a:tr>
              <a:tr h="606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文宣印製費用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科教中心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1486075"/>
                  </a:ext>
                </a:extLst>
              </a:tr>
              <a:tr h="606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每系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工作人員餐費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含每系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位工讀生</a:t>
                      </a:r>
                      <a:r>
                        <a:rPr lang="en-US" altLang="zh-TW" sz="20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0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科教中心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1969809"/>
                  </a:ext>
                </a:extLst>
              </a:tr>
              <a:tr h="606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每系</a:t>
                      </a:r>
                      <a:r>
                        <a:rPr lang="en-US" altLang="zh-TW" sz="2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位</a:t>
                      </a: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活動工讀金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科教中心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6994561"/>
                  </a:ext>
                </a:extLst>
              </a:tr>
              <a:tr h="606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參與學生及家長餐費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 smtClean="0">
                          <a:solidFill>
                            <a:srgbClr val="FF0000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科教中心</a:t>
                      </a:r>
                      <a:endParaRPr lang="zh-TW" altLang="en-US" sz="2400" b="1" dirty="0">
                        <a:solidFill>
                          <a:srgbClr val="FF0000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36447238"/>
                  </a:ext>
                </a:extLst>
              </a:tr>
              <a:tr h="606793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kern="1200" dirty="0" smtClean="0">
                          <a:solidFill>
                            <a:schemeClr val="dk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其他系館活動衍生費用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b="1" dirty="0" smtClean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各學系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06671896"/>
                  </a:ext>
                </a:extLst>
              </a:tr>
            </a:tbl>
          </a:graphicData>
        </a:graphic>
      </p:graphicFrame>
      <p:sp>
        <p:nvSpPr>
          <p:cNvPr id="7" name="文字方塊 6"/>
          <p:cNvSpPr txBox="1"/>
          <p:nvPr/>
        </p:nvSpPr>
        <p:spPr>
          <a:xfrm>
            <a:off x="1417411" y="5620198"/>
            <a:ext cx="9239806" cy="830997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※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建議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各系如有相關衍生費用，可使用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104103-3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招生行銷費支應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本年度經費使用期限至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日止</a:t>
            </a:r>
            <a:r>
              <a:rPr lang="en-US" altLang="zh-TW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8377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支應各系經費說明</a:t>
            </a:r>
            <a:r>
              <a:rPr lang="en-US" altLang="zh-TW" dirty="0"/>
              <a:t>-</a:t>
            </a:r>
            <a:r>
              <a:rPr lang="zh-TW" altLang="en-US" dirty="0"/>
              <a:t>科教中心補助</a:t>
            </a:r>
          </a:p>
        </p:txBody>
      </p:sp>
      <p:sp>
        <p:nvSpPr>
          <p:cNvPr id="4" name="Rectangle 2"/>
          <p:cNvSpPr/>
          <p:nvPr/>
        </p:nvSpPr>
        <p:spPr>
          <a:xfrm>
            <a:off x="791690" y="3758381"/>
            <a:ext cx="10885255" cy="1615879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19050" cap="flat" cmpd="sng" algn="ctr">
            <a:solidFill>
              <a:srgbClr val="0680C3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2"/>
          <p:cNvSpPr/>
          <p:nvPr/>
        </p:nvSpPr>
        <p:spPr>
          <a:xfrm>
            <a:off x="791690" y="1315680"/>
            <a:ext cx="10885255" cy="1884720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M" panose="00020600040101010101" pitchFamily="18" charset="-122"/>
              <a:ea typeface="微軟正黑體"/>
              <a:cs typeface="+mn-cs"/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540058" y="1107834"/>
            <a:ext cx="3790402" cy="41569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2B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algn="ctr" defTabSz="457200">
              <a:defRPr>
                <a:solidFill>
                  <a:srgbClr val="FFFFFF"/>
                </a:solidFill>
                <a:latin typeface="HarmonyOS Sans SC" panose="00000500000000000000" charset="-122"/>
                <a:ea typeface="HarmonyOS Sans SC" panose="00000500000000000000" charset="-122"/>
                <a:cs typeface="HarmonyOS Sans SC" panose="00000500000000000000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14325" indent="-3143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各系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名學生工讀金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061049" y="1559567"/>
            <a:ext cx="10340570" cy="15234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各系提供學生名單，由科教中心辦理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投保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報支工讀金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召開</a:t>
            </a:r>
            <a:r>
              <a:rPr lang="zh-TW" altLang="en-US" sz="22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工讀生說明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會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等相關作業。</a:t>
            </a:r>
          </a:p>
          <a:p>
            <a:pPr marL="561975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工讀生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人數：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endParaRPr lang="en-US" altLang="zh-TW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61975" lvl="1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工讀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時數：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8:00-13:30-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中午休息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0.5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561352" y="3452516"/>
            <a:ext cx="113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Times New Roman"/>
                <a:ea typeface="微軟正黑體"/>
              </a:rPr>
              <a:t>定義</a:t>
            </a:r>
          </a:p>
        </p:txBody>
      </p:sp>
      <p:sp>
        <p:nvSpPr>
          <p:cNvPr id="9" name="标题 1"/>
          <p:cNvSpPr txBox="1"/>
          <p:nvPr/>
        </p:nvSpPr>
        <p:spPr>
          <a:xfrm>
            <a:off x="540058" y="3475284"/>
            <a:ext cx="3730017" cy="41569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algn="ctr" defTabSz="457200">
              <a:defRPr>
                <a:solidFill>
                  <a:srgbClr val="FFFFFF"/>
                </a:solidFill>
                <a:latin typeface="HarmonyOS Sans SC" panose="00000500000000000000" charset="-122"/>
                <a:ea typeface="HarmonyOS Sans SC" panose="00000500000000000000" charset="-122"/>
                <a:cs typeface="HarmonyOS Sans SC" panose="00000500000000000000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lvl="0">
              <a:defRPr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</a:t>
            </a:r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活動當日人員午餐</a:t>
            </a:r>
            <a:endParaRPr kumimoji="0" lang="zh-CN" altLang="en-US" sz="24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61049" y="3982923"/>
            <a:ext cx="10340570" cy="114646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342900" indent="-342900">
              <a:buFont typeface="Wingdings" panose="05000000000000000000" pitchFamily="2" charset="2"/>
              <a:buChar char="n"/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補助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每系工作人員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名額</a:t>
            </a:r>
            <a:r>
              <a:rPr lang="en-US" altLang="zh-TW" sz="2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含工讀生</a:t>
            </a:r>
            <a:r>
              <a:rPr lang="en-US" altLang="zh-TW" sz="2200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及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參與學生、家長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午餐</a:t>
            </a:r>
            <a:endParaRPr lang="en-US" altLang="zh-TW" sz="22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TW" altLang="en-US" sz="22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各系自行訂購，並協助於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2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，將</a:t>
            </a:r>
            <a:r>
              <a:rPr lang="zh-TW" altLang="en-US" sz="2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餐費收據</a:t>
            </a:r>
            <a:r>
              <a:rPr lang="en-US" altLang="zh-TW" sz="2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註明</a:t>
            </a:r>
            <a:r>
              <a:rPr lang="zh-TW" altLang="en-US" sz="2200" b="1" dirty="0" smtClean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款 付</a:t>
            </a:r>
            <a:r>
              <a:rPr lang="zh-TW" altLang="en-US" sz="2200" b="1" dirty="0">
                <a:solidFill>
                  <a:srgbClr val="7030A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人員、餐費簽單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一起送至科教中心</a:t>
            </a:r>
            <a:r>
              <a:rPr lang="en-US" altLang="zh-TW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</a:t>
            </a:r>
            <a:r>
              <a:rPr lang="zh-TW" altLang="en-US" sz="2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宣輔。</a:t>
            </a: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6791" y="5434642"/>
            <a:ext cx="1751783" cy="1443597"/>
          </a:xfrm>
          <a:prstGeom prst="rect">
            <a:avLst/>
          </a:prstGeom>
        </p:spPr>
      </p:pic>
      <p:sp>
        <p:nvSpPr>
          <p:cNvPr id="12" name="矩形圖說文字 11"/>
          <p:cNvSpPr/>
          <p:nvPr/>
        </p:nvSpPr>
        <p:spPr bwMode="auto">
          <a:xfrm>
            <a:off x="3010618" y="5956659"/>
            <a:ext cx="4934541" cy="483029"/>
          </a:xfrm>
          <a:prstGeom prst="wedgeRectCallout">
            <a:avLst>
              <a:gd name="adj1" fmla="val 56355"/>
              <a:gd name="adj2" fmla="val 6605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記得餐費要控制在</a:t>
            </a:r>
            <a:r>
              <a:rPr kumimoji="0" lang="en-US" altLang="zh-TW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kumimoji="0" lang="zh-TW" altLang="en-US" sz="2400" b="1" i="0" u="none" strike="noStrike" cap="none" normalizeH="0" baseline="0" dirty="0" smtClean="0">
                <a:ln>
                  <a:noFill/>
                </a:ln>
                <a:solidFill>
                  <a:srgbClr val="0033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元以下哦！</a:t>
            </a:r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8603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8626" y="0"/>
            <a:ext cx="12200626" cy="767751"/>
          </a:xfrm>
          <a:prstGeom prst="rect">
            <a:avLst/>
          </a:prstGeom>
          <a:solidFill>
            <a:srgbClr val="894F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-8626" y="676275"/>
            <a:ext cx="12192000" cy="91476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34000">
                <a:schemeClr val="accent4">
                  <a:lumMod val="75000"/>
                  <a:shade val="67500"/>
                  <a:satMod val="115000"/>
                </a:schemeClr>
              </a:gs>
              <a:gs pos="58000">
                <a:srgbClr val="BD8B00"/>
              </a:gs>
              <a:gs pos="98000">
                <a:schemeClr val="bg1">
                  <a:alpha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0" y="3444838"/>
            <a:ext cx="12192000" cy="188984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34000">
                <a:schemeClr val="accent4">
                  <a:lumMod val="75000"/>
                  <a:shade val="67500"/>
                  <a:satMod val="115000"/>
                </a:schemeClr>
              </a:gs>
              <a:gs pos="58000">
                <a:srgbClr val="BD8B00"/>
              </a:gs>
              <a:gs pos="98000">
                <a:schemeClr val="bg1">
                  <a:alpha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2"/>
          <a:srcRect l="12230" r="2359"/>
          <a:stretch/>
        </p:blipFill>
        <p:spPr>
          <a:xfrm>
            <a:off x="-8626" y="198557"/>
            <a:ext cx="12200626" cy="3281890"/>
          </a:xfrm>
          <a:prstGeom prst="rect">
            <a:avLst/>
          </a:prstGeom>
        </p:spPr>
      </p:pic>
      <p:sp>
        <p:nvSpPr>
          <p:cNvPr id="10" name="文本框 16"/>
          <p:cNvSpPr txBox="1"/>
          <p:nvPr/>
        </p:nvSpPr>
        <p:spPr>
          <a:xfrm>
            <a:off x="4160880" y="3856565"/>
            <a:ext cx="3594783" cy="766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defRPr/>
            </a:pPr>
            <a:r>
              <a:rPr lang="zh-TW" altLang="en-US" sz="4400" b="1" cap="all" dirty="0">
                <a:solidFill>
                  <a:srgbClr val="7E54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感謝聆聽</a:t>
            </a:r>
            <a:endParaRPr lang="en-US" altLang="zh-TW" sz="4400" b="1" cap="all" dirty="0">
              <a:solidFill>
                <a:srgbClr val="7E54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09187" y="4672184"/>
            <a:ext cx="3192742" cy="7666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defRPr/>
            </a:pPr>
            <a:r>
              <a:rPr lang="zh-TW" altLang="en-US" sz="4400" b="1" cap="all" dirty="0">
                <a:solidFill>
                  <a:srgbClr val="7E5400"/>
                </a:solidFill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  <a:sym typeface="Arial" panose="020B0604020202020204" pitchFamily="34" charset="0"/>
              </a:rPr>
              <a:t>敬請指教</a:t>
            </a:r>
            <a:endParaRPr lang="zh-CN" altLang="en-US" sz="4400" b="1" cap="all" dirty="0">
              <a:solidFill>
                <a:srgbClr val="7E5400"/>
              </a:solidFill>
              <a:latin typeface="Arial" panose="020B0604020202020204" pitchFamily="34" charset="0"/>
              <a:ea typeface="微软雅黑" panose="020B0503020204020204" pitchFamily="34" charset="-122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>
            <a:spLocks noChangeArrowheads="1"/>
          </p:cNvSpPr>
          <p:nvPr/>
        </p:nvSpPr>
        <p:spPr bwMode="auto">
          <a:xfrm>
            <a:off x="4549413" y="4630421"/>
            <a:ext cx="3059767" cy="45719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Segoe UI Light" panose="020B0502040204020203" pitchFamily="34" charset="0"/>
                <a:ea typeface="方正中等线简体" pitchFamily="2" charset="-122"/>
                <a:sym typeface="Segoe UI Light" panose="020B0502040204020203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Segoe UI Light" panose="020B0502040204020203" pitchFamily="34" charset="0"/>
                <a:ea typeface="方正中等线简体" pitchFamily="2" charset="-122"/>
                <a:sym typeface="Segoe UI Light" panose="020B0502040204020203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Segoe UI Light" panose="020B0502040204020203" pitchFamily="34" charset="0"/>
                <a:ea typeface="方正中等线简体" pitchFamily="2" charset="-122"/>
                <a:sym typeface="Segoe UI Light" panose="020B0502040204020203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  <a:ea typeface="方正中等线简体" pitchFamily="2" charset="-122"/>
                <a:sym typeface="Segoe UI Light" panose="020B0502040204020203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  <a:ea typeface="方正中等线简体" pitchFamily="2" charset="-122"/>
                <a:sym typeface="Segoe UI Light" panose="020B0502040204020203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  <a:ea typeface="方正中等线简体" pitchFamily="2" charset="-122"/>
                <a:sym typeface="Segoe UI Light" panose="020B0502040204020203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  <a:ea typeface="方正中等线简体" pitchFamily="2" charset="-122"/>
                <a:sym typeface="Segoe UI Light" panose="020B0502040204020203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  <a:ea typeface="方正中等线简体" pitchFamily="2" charset="-122"/>
                <a:sym typeface="Segoe UI Light" panose="020B0502040204020203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Segoe UI Light" panose="020B0502040204020203" pitchFamily="34" charset="0"/>
                <a:ea typeface="方正中等线简体" pitchFamily="2" charset="-122"/>
                <a:sym typeface="Segoe UI Light" panose="020B0502040204020203" pitchFamily="34" charset="0"/>
              </a:defRPr>
            </a:lvl9pPr>
          </a:lstStyle>
          <a:p>
            <a:pPr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1800">
              <a:solidFill>
                <a:srgbClr val="7E5400"/>
              </a:solidFill>
              <a:latin typeface="Arial" panose="020B0604020202020204" pitchFamily="34" charset="0"/>
              <a:ea typeface="SimSun" panose="02010600030101010101" pitchFamily="2" charset="-122"/>
            </a:endParaRPr>
          </a:p>
        </p:txBody>
      </p:sp>
      <p:sp>
        <p:nvSpPr>
          <p:cNvPr id="13" name="內容版面配置區 2"/>
          <p:cNvSpPr>
            <a:spLocks noGrp="1"/>
          </p:cNvSpPr>
          <p:nvPr>
            <p:ph idx="1"/>
          </p:nvPr>
        </p:nvSpPr>
        <p:spPr>
          <a:xfrm>
            <a:off x="1772811" y="5639199"/>
            <a:ext cx="8824177" cy="79141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US" altLang="zh-TW" dirty="0"/>
              <a:t>※</a:t>
            </a:r>
            <a:r>
              <a:rPr lang="zh-TW" altLang="en-US" dirty="0"/>
              <a:t>如有任何活動相關問題，歡迎隨時與科教中心承辦人員</a:t>
            </a:r>
            <a:r>
              <a:rPr lang="en-US" altLang="zh-TW" dirty="0" smtClean="0"/>
              <a:t>-</a:t>
            </a:r>
            <a:r>
              <a:rPr lang="zh-TW" altLang="en-US" dirty="0"/>
              <a:t>陳宣輔</a:t>
            </a:r>
            <a:r>
              <a:rPr lang="zh-TW" altLang="en-US" dirty="0" smtClean="0"/>
              <a:t>助理</a:t>
            </a:r>
            <a:r>
              <a:rPr lang="zh-TW" altLang="en-US" dirty="0"/>
              <a:t>聯繫</a:t>
            </a:r>
            <a:r>
              <a:rPr lang="en-US" altLang="zh-TW" dirty="0"/>
              <a:t>-</a:t>
            </a:r>
            <a:r>
              <a:rPr lang="zh-TW" altLang="en-US" dirty="0"/>
              <a:t>分機：</a:t>
            </a:r>
            <a:r>
              <a:rPr lang="en-US" altLang="zh-TW" dirty="0"/>
              <a:t>2092</a:t>
            </a:r>
            <a:r>
              <a:rPr lang="zh-TW" altLang="en-US" dirty="0"/>
              <a:t>，感謝貴學系費心安排活動。</a:t>
            </a:r>
            <a:r>
              <a:rPr lang="en-US" altLang="zh-TW" dirty="0"/>
              <a:t>※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0296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招生相關活動重要</a:t>
            </a:r>
            <a:r>
              <a:rPr lang="zh-TW" altLang="en-US" dirty="0" smtClean="0"/>
              <a:t>時程</a:t>
            </a:r>
            <a:endParaRPr lang="zh-TW" altLang="en-US" dirty="0"/>
          </a:p>
        </p:txBody>
      </p:sp>
      <p:grpSp>
        <p:nvGrpSpPr>
          <p:cNvPr id="69" name="群組 68"/>
          <p:cNvGrpSpPr/>
          <p:nvPr/>
        </p:nvGrpSpPr>
        <p:grpSpPr>
          <a:xfrm>
            <a:off x="402778" y="1061233"/>
            <a:ext cx="11408221" cy="5728813"/>
            <a:chOff x="107504" y="1042183"/>
            <a:chExt cx="9036496" cy="5927156"/>
          </a:xfrm>
        </p:grpSpPr>
        <p:sp>
          <p:nvSpPr>
            <p:cNvPr id="70" name="向右箭號 69"/>
            <p:cNvSpPr/>
            <p:nvPr/>
          </p:nvSpPr>
          <p:spPr bwMode="auto">
            <a:xfrm>
              <a:off x="107504" y="4313142"/>
              <a:ext cx="9036496" cy="1368152"/>
            </a:xfrm>
            <a:prstGeom prst="rightArrow">
              <a:avLst/>
            </a:prstGeom>
            <a:solidFill>
              <a:srgbClr val="FFFFCC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3600" b="1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招生相關活動時程</a:t>
              </a:r>
            </a:p>
          </p:txBody>
        </p:sp>
        <p:grpSp>
          <p:nvGrpSpPr>
            <p:cNvPr id="71" name="群組 70"/>
            <p:cNvGrpSpPr/>
            <p:nvPr/>
          </p:nvGrpSpPr>
          <p:grpSpPr>
            <a:xfrm>
              <a:off x="2229372" y="1050633"/>
              <a:ext cx="4538076" cy="5696049"/>
              <a:chOff x="1625169" y="1095672"/>
              <a:chExt cx="4538076" cy="5696049"/>
            </a:xfrm>
          </p:grpSpPr>
          <p:sp>
            <p:nvSpPr>
              <p:cNvPr id="108" name="文字方塊 107"/>
              <p:cNvSpPr txBox="1"/>
              <p:nvPr/>
            </p:nvSpPr>
            <p:spPr>
              <a:xfrm>
                <a:off x="2288674" y="1811402"/>
                <a:ext cx="341307" cy="230649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vert="eaVert" wrap="square" rtlCol="0" anchor="ctr">
                <a:spAutoFit/>
              </a:bodyPr>
              <a:lstStyle/>
              <a:p>
                <a:pPr algn="ctr"/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個人</a:t>
                </a:r>
                <a:r>
                  <a:rPr lang="zh-TW" altLang="en-US" sz="1600" b="1" dirty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申請</a:t>
                </a:r>
                <a:r>
                  <a:rPr lang="zh-TW" altLang="en-US" sz="1600" b="1" dirty="0" smtClean="0">
                    <a:solidFill>
                      <a:srgbClr val="FF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第一階段放榜</a:t>
                </a:r>
                <a:endParaRPr lang="zh-TW" altLang="en-US" sz="16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endParaRPr>
              </a:p>
            </p:txBody>
          </p:sp>
          <p:grpSp>
            <p:nvGrpSpPr>
              <p:cNvPr id="109" name="群組 108"/>
              <p:cNvGrpSpPr/>
              <p:nvPr/>
            </p:nvGrpSpPr>
            <p:grpSpPr>
              <a:xfrm>
                <a:off x="1783290" y="4112800"/>
                <a:ext cx="0" cy="1485199"/>
                <a:chOff x="1524404" y="2600632"/>
                <a:chExt cx="0" cy="1485199"/>
              </a:xfrm>
            </p:grpSpPr>
            <p:cxnSp>
              <p:nvCxnSpPr>
                <p:cNvPr id="126" name="直線單箭頭接點 125"/>
                <p:cNvCxnSpPr/>
                <p:nvPr/>
              </p:nvCxnSpPr>
              <p:spPr bwMode="auto">
                <a:xfrm>
                  <a:off x="1524404" y="2600632"/>
                  <a:ext cx="0" cy="576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7" name="直線接點 126"/>
                <p:cNvCxnSpPr/>
                <p:nvPr/>
              </p:nvCxnSpPr>
              <p:spPr bwMode="auto">
                <a:xfrm>
                  <a:off x="1524404" y="3869807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066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10" name="文字方塊 109"/>
              <p:cNvSpPr txBox="1"/>
              <p:nvPr/>
            </p:nvSpPr>
            <p:spPr>
              <a:xfrm>
                <a:off x="1625169" y="5596995"/>
                <a:ext cx="311341" cy="987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19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</a:t>
                </a:r>
              </a:p>
            </p:txBody>
          </p:sp>
          <p:sp>
            <p:nvSpPr>
              <p:cNvPr id="111" name="文字方塊 110"/>
              <p:cNvSpPr txBox="1"/>
              <p:nvPr/>
            </p:nvSpPr>
            <p:spPr>
              <a:xfrm>
                <a:off x="3635440" y="5581678"/>
                <a:ext cx="288486" cy="12100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</a:t>
                </a:r>
                <a:endPara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至</a:t>
                </a:r>
                <a:endPara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5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</a:t>
                </a:r>
                <a:endPara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12" name="群組 111"/>
              <p:cNvGrpSpPr/>
              <p:nvPr/>
            </p:nvGrpSpPr>
            <p:grpSpPr>
              <a:xfrm>
                <a:off x="3753220" y="4128786"/>
                <a:ext cx="8420" cy="1485931"/>
                <a:chOff x="2249678" y="2645081"/>
                <a:chExt cx="8420" cy="1485931"/>
              </a:xfrm>
            </p:grpSpPr>
            <p:cxnSp>
              <p:nvCxnSpPr>
                <p:cNvPr id="124" name="直線單箭頭接點 123"/>
                <p:cNvCxnSpPr/>
                <p:nvPr/>
              </p:nvCxnSpPr>
              <p:spPr bwMode="auto">
                <a:xfrm>
                  <a:off x="2249678" y="2645081"/>
                  <a:ext cx="0" cy="576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5" name="直線接點 124"/>
                <p:cNvCxnSpPr/>
                <p:nvPr/>
              </p:nvCxnSpPr>
              <p:spPr bwMode="auto">
                <a:xfrm>
                  <a:off x="2258098" y="3914988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066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13" name="文字方塊 112"/>
              <p:cNvSpPr txBox="1"/>
              <p:nvPr/>
            </p:nvSpPr>
            <p:spPr>
              <a:xfrm>
                <a:off x="1637468" y="1800764"/>
                <a:ext cx="341307" cy="2306494"/>
              </a:xfrm>
              <a:prstGeom prst="rect">
                <a:avLst/>
              </a:prstGeom>
              <a:solidFill>
                <a:srgbClr val="FFFF00"/>
              </a:solidFill>
              <a:ln>
                <a:solidFill>
                  <a:schemeClr val="accent1"/>
                </a:solidFill>
              </a:ln>
            </p:spPr>
            <p:txBody>
              <a:bodyPr vert="eaVert" wrap="square" rtlCol="0" anchor="ctr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6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繁星公告錄取結果</a:t>
                </a:r>
              </a:p>
            </p:txBody>
          </p:sp>
          <p:grpSp>
            <p:nvGrpSpPr>
              <p:cNvPr id="114" name="群組 113"/>
              <p:cNvGrpSpPr/>
              <p:nvPr/>
            </p:nvGrpSpPr>
            <p:grpSpPr>
              <a:xfrm>
                <a:off x="2445542" y="4112416"/>
                <a:ext cx="0" cy="1502368"/>
                <a:chOff x="1590072" y="2617417"/>
                <a:chExt cx="0" cy="1502368"/>
              </a:xfrm>
            </p:grpSpPr>
            <p:cxnSp>
              <p:nvCxnSpPr>
                <p:cNvPr id="122" name="直線單箭頭接點 121"/>
                <p:cNvCxnSpPr/>
                <p:nvPr/>
              </p:nvCxnSpPr>
              <p:spPr bwMode="auto">
                <a:xfrm>
                  <a:off x="1590072" y="2617417"/>
                  <a:ext cx="0" cy="576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3" name="直線接點 122"/>
                <p:cNvCxnSpPr/>
                <p:nvPr/>
              </p:nvCxnSpPr>
              <p:spPr bwMode="auto">
                <a:xfrm>
                  <a:off x="1590072" y="3903761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066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15" name="文字方塊 114"/>
              <p:cNvSpPr txBox="1"/>
              <p:nvPr/>
            </p:nvSpPr>
            <p:spPr>
              <a:xfrm>
                <a:off x="2280936" y="5591369"/>
                <a:ext cx="311341" cy="987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28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</a:t>
                </a:r>
                <a:endParaRPr lang="zh-TW" alt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116" name="群組 115"/>
              <p:cNvGrpSpPr/>
              <p:nvPr/>
            </p:nvGrpSpPr>
            <p:grpSpPr>
              <a:xfrm>
                <a:off x="5932222" y="4109372"/>
                <a:ext cx="15579" cy="1500440"/>
                <a:chOff x="3780608" y="2605913"/>
                <a:chExt cx="15579" cy="1500440"/>
              </a:xfrm>
            </p:grpSpPr>
            <p:cxnSp>
              <p:nvCxnSpPr>
                <p:cNvPr id="120" name="直線單箭頭接點 119"/>
                <p:cNvCxnSpPr/>
                <p:nvPr/>
              </p:nvCxnSpPr>
              <p:spPr bwMode="auto">
                <a:xfrm>
                  <a:off x="3796187" y="2605913"/>
                  <a:ext cx="0" cy="576064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21" name="直線接點 120"/>
                <p:cNvCxnSpPr/>
                <p:nvPr/>
              </p:nvCxnSpPr>
              <p:spPr bwMode="auto">
                <a:xfrm>
                  <a:off x="3780608" y="3890329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066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  <p:sp>
            <p:nvSpPr>
              <p:cNvPr id="117" name="文字方塊 116"/>
              <p:cNvSpPr txBox="1"/>
              <p:nvPr/>
            </p:nvSpPr>
            <p:spPr>
              <a:xfrm>
                <a:off x="5778718" y="5599425"/>
                <a:ext cx="311341" cy="987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5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31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18" name="文字方塊 117"/>
              <p:cNvSpPr txBox="1"/>
              <p:nvPr/>
            </p:nvSpPr>
            <p:spPr>
              <a:xfrm>
                <a:off x="3590326" y="2794457"/>
                <a:ext cx="341307" cy="136925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vert="eaVert" wrap="none" rtlCol="0" anchor="ctr">
                <a:spAutoFit/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6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升學面試指引</a:t>
                </a:r>
              </a:p>
            </p:txBody>
          </p:sp>
          <p:sp>
            <p:nvSpPr>
              <p:cNvPr id="119" name="文字方塊 118"/>
              <p:cNvSpPr txBox="1"/>
              <p:nvPr/>
            </p:nvSpPr>
            <p:spPr>
              <a:xfrm>
                <a:off x="5821938" y="1095672"/>
                <a:ext cx="341307" cy="3014821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1"/>
                </a:solidFill>
              </a:ln>
            </p:spPr>
            <p:txBody>
              <a:bodyPr vert="eaVert" wrap="square" rtlCol="0" anchor="ctr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600" spc="-8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</a:rPr>
                  <a:t>大學生活與校園介紹暨宿舍巡禮</a:t>
                </a:r>
              </a:p>
            </p:txBody>
          </p:sp>
        </p:grpSp>
        <p:grpSp>
          <p:nvGrpSpPr>
            <p:cNvPr id="72" name="群組 71"/>
            <p:cNvGrpSpPr/>
            <p:nvPr/>
          </p:nvGrpSpPr>
          <p:grpSpPr>
            <a:xfrm>
              <a:off x="7059241" y="4023937"/>
              <a:ext cx="288486" cy="2945402"/>
              <a:chOff x="3419645" y="4140371"/>
              <a:chExt cx="288486" cy="2945402"/>
            </a:xfrm>
          </p:grpSpPr>
          <p:sp>
            <p:nvSpPr>
              <p:cNvPr id="104" name="文字方塊 103"/>
              <p:cNvSpPr txBox="1"/>
              <p:nvPr/>
            </p:nvSpPr>
            <p:spPr>
              <a:xfrm>
                <a:off x="3419645" y="5652827"/>
                <a:ext cx="288486" cy="14329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6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6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和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7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</a:t>
                </a:r>
              </a:p>
            </p:txBody>
          </p:sp>
          <p:grpSp>
            <p:nvGrpSpPr>
              <p:cNvPr id="105" name="群組 104"/>
              <p:cNvGrpSpPr/>
              <p:nvPr/>
            </p:nvGrpSpPr>
            <p:grpSpPr>
              <a:xfrm>
                <a:off x="3563888" y="4140371"/>
                <a:ext cx="0" cy="1538046"/>
                <a:chOff x="620186" y="2636912"/>
                <a:chExt cx="0" cy="1538046"/>
              </a:xfrm>
            </p:grpSpPr>
            <p:cxnSp>
              <p:nvCxnSpPr>
                <p:cNvPr id="106" name="直線單箭頭接點 105"/>
                <p:cNvCxnSpPr/>
                <p:nvPr/>
              </p:nvCxnSpPr>
              <p:spPr bwMode="auto">
                <a:xfrm>
                  <a:off x="620186" y="2636912"/>
                  <a:ext cx="0" cy="654019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7" name="直線接點 106"/>
                <p:cNvCxnSpPr/>
                <p:nvPr/>
              </p:nvCxnSpPr>
              <p:spPr bwMode="auto">
                <a:xfrm>
                  <a:off x="620186" y="3958934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066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73" name="文字方塊 72"/>
            <p:cNvSpPr txBox="1"/>
            <p:nvPr/>
          </p:nvSpPr>
          <p:spPr>
            <a:xfrm>
              <a:off x="4935274" y="5529590"/>
              <a:ext cx="311341" cy="143294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18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和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19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sp>
          <p:nvSpPr>
            <p:cNvPr id="74" name="文字方塊 73"/>
            <p:cNvSpPr txBox="1"/>
            <p:nvPr/>
          </p:nvSpPr>
          <p:spPr>
            <a:xfrm>
              <a:off x="4920291" y="1766363"/>
              <a:ext cx="341307" cy="2320509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zh-TW" altLang="en-US" sz="16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個人申請第二階段甄試</a:t>
              </a:r>
            </a:p>
          </p:txBody>
        </p:sp>
        <p:cxnSp>
          <p:nvCxnSpPr>
            <p:cNvPr id="75" name="直線單箭頭接點 74"/>
            <p:cNvCxnSpPr/>
            <p:nvPr/>
          </p:nvCxnSpPr>
          <p:spPr bwMode="auto">
            <a:xfrm>
              <a:off x="5074449" y="4086872"/>
              <a:ext cx="0" cy="57606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直線接點 75"/>
            <p:cNvCxnSpPr/>
            <p:nvPr/>
          </p:nvCxnSpPr>
          <p:spPr bwMode="auto">
            <a:xfrm>
              <a:off x="5074449" y="5342127"/>
              <a:ext cx="0" cy="2160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7" name="文字方塊 76"/>
            <p:cNvSpPr txBox="1"/>
            <p:nvPr/>
          </p:nvSpPr>
          <p:spPr>
            <a:xfrm>
              <a:off x="5647468" y="1351014"/>
              <a:ext cx="341307" cy="2721843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accent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zh-TW" altLang="en-US" sz="16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個人申請寄發成績單</a:t>
              </a:r>
            </a:p>
          </p:txBody>
        </p:sp>
        <p:sp>
          <p:nvSpPr>
            <p:cNvPr id="78" name="文字方塊 77"/>
            <p:cNvSpPr txBox="1"/>
            <p:nvPr/>
          </p:nvSpPr>
          <p:spPr>
            <a:xfrm>
              <a:off x="5670296" y="5546330"/>
              <a:ext cx="311341" cy="9871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5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30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</p:txBody>
        </p:sp>
        <p:cxnSp>
          <p:nvCxnSpPr>
            <p:cNvPr id="79" name="直線單箭頭接點 78"/>
            <p:cNvCxnSpPr/>
            <p:nvPr/>
          </p:nvCxnSpPr>
          <p:spPr bwMode="auto">
            <a:xfrm>
              <a:off x="5819117" y="4075578"/>
              <a:ext cx="0" cy="57606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直線接點 79"/>
            <p:cNvCxnSpPr/>
            <p:nvPr/>
          </p:nvCxnSpPr>
          <p:spPr bwMode="auto">
            <a:xfrm>
              <a:off x="5833581" y="5343544"/>
              <a:ext cx="0" cy="2160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1" name="文字方塊 80"/>
            <p:cNvSpPr txBox="1"/>
            <p:nvPr/>
          </p:nvSpPr>
          <p:spPr>
            <a:xfrm>
              <a:off x="7026162" y="1313344"/>
              <a:ext cx="341307" cy="272184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600" b="1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個人申請選填志願</a:t>
              </a:r>
            </a:p>
          </p:txBody>
        </p:sp>
        <p:grpSp>
          <p:nvGrpSpPr>
            <p:cNvPr id="82" name="群組 81"/>
            <p:cNvGrpSpPr/>
            <p:nvPr/>
          </p:nvGrpSpPr>
          <p:grpSpPr>
            <a:xfrm>
              <a:off x="7742643" y="4023937"/>
              <a:ext cx="311341" cy="2516726"/>
              <a:chOff x="3423186" y="4140371"/>
              <a:chExt cx="311341" cy="2516726"/>
            </a:xfrm>
          </p:grpSpPr>
          <p:sp>
            <p:nvSpPr>
              <p:cNvPr id="100" name="文字方塊 99"/>
              <p:cNvSpPr txBox="1"/>
              <p:nvPr/>
            </p:nvSpPr>
            <p:spPr>
              <a:xfrm>
                <a:off x="3423186" y="5669957"/>
                <a:ext cx="311341" cy="98714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6</a:t>
                </a: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月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en-US" altLang="zh-TW" sz="1400" dirty="0" smtClean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13</a:t>
                </a:r>
                <a:endPara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endParaRPr>
              </a:p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lang="zh-TW" altLang="en-US" sz="1400" dirty="0">
                    <a:solidFill>
                      <a:srgbClr val="000000"/>
                    </a:solidFill>
                    <a:latin typeface="微軟正黑體" panose="020B0604030504040204" pitchFamily="34" charset="-120"/>
                    <a:ea typeface="微軟正黑體" panose="020B0604030504040204" pitchFamily="34" charset="-120"/>
                    <a:cs typeface="Times New Roman" panose="02020603050405020304" pitchFamily="18" charset="0"/>
                  </a:rPr>
                  <a:t>日</a:t>
                </a:r>
              </a:p>
            </p:txBody>
          </p:sp>
          <p:grpSp>
            <p:nvGrpSpPr>
              <p:cNvPr id="101" name="群組 100"/>
              <p:cNvGrpSpPr/>
              <p:nvPr/>
            </p:nvGrpSpPr>
            <p:grpSpPr>
              <a:xfrm>
                <a:off x="3558730" y="4140371"/>
                <a:ext cx="5158" cy="1538046"/>
                <a:chOff x="615028" y="2636912"/>
                <a:chExt cx="5158" cy="1538046"/>
              </a:xfrm>
            </p:grpSpPr>
            <p:cxnSp>
              <p:nvCxnSpPr>
                <p:cNvPr id="102" name="直線單箭頭接點 101"/>
                <p:cNvCxnSpPr/>
                <p:nvPr/>
              </p:nvCxnSpPr>
              <p:spPr bwMode="auto">
                <a:xfrm flipH="1">
                  <a:off x="615028" y="2636912"/>
                  <a:ext cx="5158" cy="616460"/>
                </a:xfrm>
                <a:prstGeom prst="straightConnector1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FF0000"/>
                  </a:solidFill>
                  <a:prstDash val="solid"/>
                  <a:round/>
                  <a:headEnd type="none" w="med" len="med"/>
                  <a:tailEnd type="arrow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  <p:cxnSp>
              <p:nvCxnSpPr>
                <p:cNvPr id="103" name="直線接點 102"/>
                <p:cNvCxnSpPr/>
                <p:nvPr/>
              </p:nvCxnSpPr>
              <p:spPr bwMode="auto">
                <a:xfrm>
                  <a:off x="620186" y="3958934"/>
                  <a:ext cx="0" cy="216024"/>
                </a:xfrm>
                <a:prstGeom prst="line">
                  <a:avLst/>
                </a:prstGeom>
                <a:solidFill>
                  <a:schemeClr val="accent1"/>
                </a:solidFill>
                <a:ln w="38100" cap="flat" cmpd="sng" algn="ctr">
                  <a:solidFill>
                    <a:srgbClr val="006666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cxnSp>
          </p:grpSp>
        </p:grpSp>
        <p:sp>
          <p:nvSpPr>
            <p:cNvPr id="83" name="文字方塊 82"/>
            <p:cNvSpPr txBox="1"/>
            <p:nvPr/>
          </p:nvSpPr>
          <p:spPr>
            <a:xfrm>
              <a:off x="7707534" y="1333845"/>
              <a:ext cx="341307" cy="2721843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6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個人申請公告統一分發結果</a:t>
              </a:r>
            </a:p>
          </p:txBody>
        </p:sp>
        <p:sp>
          <p:nvSpPr>
            <p:cNvPr id="84" name="文字方塊 83"/>
            <p:cNvSpPr txBox="1"/>
            <p:nvPr/>
          </p:nvSpPr>
          <p:spPr>
            <a:xfrm>
              <a:off x="876694" y="1042183"/>
              <a:ext cx="341307" cy="334602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zh-TW" altLang="en-US" sz="1600" spc="-9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大學入學考試中心寄發學測驗成績單</a:t>
              </a:r>
            </a:p>
          </p:txBody>
        </p:sp>
        <p:cxnSp>
          <p:nvCxnSpPr>
            <p:cNvPr id="85" name="直線單箭頭接點 84"/>
            <p:cNvCxnSpPr>
              <a:stCxn id="84" idx="2"/>
            </p:cNvCxnSpPr>
            <p:nvPr/>
          </p:nvCxnSpPr>
          <p:spPr bwMode="auto">
            <a:xfrm>
              <a:off x="1047348" y="4388204"/>
              <a:ext cx="0" cy="270687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6" name="直線接點 85"/>
            <p:cNvCxnSpPr/>
            <p:nvPr/>
          </p:nvCxnSpPr>
          <p:spPr bwMode="auto">
            <a:xfrm>
              <a:off x="1047347" y="5339499"/>
              <a:ext cx="0" cy="2160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7" name="文字方塊 86"/>
            <p:cNvSpPr txBox="1"/>
            <p:nvPr/>
          </p:nvSpPr>
          <p:spPr>
            <a:xfrm>
              <a:off x="886733" y="5551957"/>
              <a:ext cx="311341" cy="9871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27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</a:t>
              </a:r>
            </a:p>
          </p:txBody>
        </p:sp>
        <p:sp>
          <p:nvSpPr>
            <p:cNvPr id="88" name="文字方塊 87"/>
            <p:cNvSpPr txBox="1"/>
            <p:nvPr/>
          </p:nvSpPr>
          <p:spPr>
            <a:xfrm>
              <a:off x="1585298" y="1313344"/>
              <a:ext cx="341307" cy="2759513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solidFill>
                <a:schemeClr val="accent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zh-TW" altLang="en-US" sz="16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高中生學涯職涯生涯體驗營</a:t>
              </a:r>
              <a:endParaRPr lang="zh-TW" altLang="en-US" sz="16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  <p:cxnSp>
          <p:nvCxnSpPr>
            <p:cNvPr id="89" name="直線單箭頭接點 88"/>
            <p:cNvCxnSpPr/>
            <p:nvPr/>
          </p:nvCxnSpPr>
          <p:spPr bwMode="auto">
            <a:xfrm>
              <a:off x="1747465" y="4076141"/>
              <a:ext cx="0" cy="57606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直線接點 89"/>
            <p:cNvCxnSpPr/>
            <p:nvPr/>
          </p:nvCxnSpPr>
          <p:spPr bwMode="auto">
            <a:xfrm>
              <a:off x="1755952" y="5344643"/>
              <a:ext cx="0" cy="2160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1" name="文字方塊 90"/>
            <p:cNvSpPr txBox="1"/>
            <p:nvPr/>
          </p:nvSpPr>
          <p:spPr>
            <a:xfrm>
              <a:off x="1619158" y="5551675"/>
              <a:ext cx="288486" cy="9871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endPara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8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</a:t>
              </a:r>
            </a:p>
          </p:txBody>
        </p:sp>
        <p:sp>
          <p:nvSpPr>
            <p:cNvPr id="92" name="文字方塊 91"/>
            <p:cNvSpPr txBox="1"/>
            <p:nvPr/>
          </p:nvSpPr>
          <p:spPr>
            <a:xfrm>
              <a:off x="3553793" y="1766363"/>
              <a:ext cx="341307" cy="230649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/>
              <a:r>
                <a:rPr lang="zh-TW" altLang="en-US" sz="16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運動績優分發放榜</a:t>
              </a:r>
            </a:p>
          </p:txBody>
        </p:sp>
        <p:cxnSp>
          <p:nvCxnSpPr>
            <p:cNvPr id="93" name="直線單箭頭接點 92"/>
            <p:cNvCxnSpPr/>
            <p:nvPr/>
          </p:nvCxnSpPr>
          <p:spPr bwMode="auto">
            <a:xfrm>
              <a:off x="3718992" y="4076350"/>
              <a:ext cx="0" cy="57606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直線接點 93"/>
            <p:cNvCxnSpPr/>
            <p:nvPr/>
          </p:nvCxnSpPr>
          <p:spPr bwMode="auto">
            <a:xfrm>
              <a:off x="3718992" y="5362694"/>
              <a:ext cx="0" cy="2160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5" name="文字方塊 94"/>
            <p:cNvSpPr txBox="1"/>
            <p:nvPr/>
          </p:nvSpPr>
          <p:spPr>
            <a:xfrm>
              <a:off x="3566047" y="5536639"/>
              <a:ext cx="288486" cy="9871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4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endParaRPr lang="en-US" altLang="zh-TW" sz="1400" dirty="0"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3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</a:t>
              </a:r>
            </a:p>
          </p:txBody>
        </p:sp>
        <p:cxnSp>
          <p:nvCxnSpPr>
            <p:cNvPr id="96" name="直線單箭頭接點 95"/>
            <p:cNvCxnSpPr/>
            <p:nvPr/>
          </p:nvCxnSpPr>
          <p:spPr bwMode="auto">
            <a:xfrm>
              <a:off x="508450" y="4067761"/>
              <a:ext cx="0" cy="57606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7" name="直線接點 96"/>
            <p:cNvCxnSpPr/>
            <p:nvPr/>
          </p:nvCxnSpPr>
          <p:spPr bwMode="auto">
            <a:xfrm>
              <a:off x="508450" y="5336936"/>
              <a:ext cx="0" cy="216024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666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文字方塊 97"/>
            <p:cNvSpPr txBox="1"/>
            <p:nvPr/>
          </p:nvSpPr>
          <p:spPr>
            <a:xfrm>
              <a:off x="350330" y="5551957"/>
              <a:ext cx="311341" cy="9871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12</a:t>
              </a: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月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altLang="zh-TW" sz="14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12</a:t>
              </a:r>
              <a:endParaRPr lang="en-US" altLang="zh-TW" sz="14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endParaRPr>
            </a:p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4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  <a:cs typeface="Times New Roman" panose="02020603050405020304" pitchFamily="18" charset="0"/>
                </a:rPr>
                <a:t>日</a:t>
              </a:r>
            </a:p>
          </p:txBody>
        </p:sp>
        <p:sp>
          <p:nvSpPr>
            <p:cNvPr id="99" name="文字方塊 98"/>
            <p:cNvSpPr txBox="1"/>
            <p:nvPr/>
          </p:nvSpPr>
          <p:spPr>
            <a:xfrm>
              <a:off x="342207" y="1771605"/>
              <a:ext cx="341307" cy="2301251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vert="eaVert" wrap="square" rtlCol="0" anchor="ctr"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zh-TW" altLang="en-US" sz="16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特殊選才</a:t>
              </a:r>
              <a:r>
                <a:rPr lang="zh-TW" altLang="en-US" sz="1600" dirty="0" smtClean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公告</a:t>
              </a:r>
              <a:r>
                <a:rPr lang="zh-TW" altLang="en-US" sz="1600" dirty="0">
                  <a:solidFill>
                    <a:srgbClr val="00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錄取結果</a:t>
              </a:r>
            </a:p>
          </p:txBody>
        </p:sp>
      </p:grp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1083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活動說明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/>
              <a:t>活動日期：</a:t>
            </a:r>
            <a:r>
              <a:rPr lang="en-US" altLang="zh-TW" sz="2400" dirty="0"/>
              <a:t>113</a:t>
            </a:r>
            <a:r>
              <a:rPr lang="zh-TW" altLang="en-US" sz="2400" dirty="0"/>
              <a:t>年</a:t>
            </a:r>
            <a:r>
              <a:rPr lang="en-US" altLang="zh-TW" sz="2400" dirty="0"/>
              <a:t>5</a:t>
            </a:r>
            <a:r>
              <a:rPr lang="zh-TW" altLang="en-US" sz="2400" dirty="0"/>
              <a:t>月</a:t>
            </a:r>
            <a:r>
              <a:rPr lang="en-US" altLang="zh-TW" sz="2400" dirty="0"/>
              <a:t>31</a:t>
            </a:r>
            <a:r>
              <a:rPr lang="zh-TW" altLang="en-US" sz="2400" dirty="0"/>
              <a:t>日</a:t>
            </a:r>
            <a:r>
              <a:rPr lang="en-US" altLang="zh-TW" sz="2400" dirty="0"/>
              <a:t>(</a:t>
            </a:r>
            <a:r>
              <a:rPr lang="zh-TW" altLang="en-US" sz="2400" dirty="0"/>
              <a:t>五</a:t>
            </a:r>
            <a:r>
              <a:rPr lang="en-US" altLang="zh-TW" sz="2400" dirty="0"/>
              <a:t>)</a:t>
            </a:r>
          </a:p>
          <a:p>
            <a:r>
              <a:rPr lang="zh-TW" altLang="en-US" sz="2400" dirty="0"/>
              <a:t>活動時間：</a:t>
            </a:r>
            <a:r>
              <a:rPr lang="en-US" altLang="zh-TW" sz="2400" dirty="0"/>
              <a:t>9:00-13:30</a:t>
            </a:r>
          </a:p>
          <a:p>
            <a:r>
              <a:rPr lang="zh-TW" altLang="en-US" sz="2400" dirty="0"/>
              <a:t>接駁車：中壢火車站來回接駁</a:t>
            </a:r>
            <a:r>
              <a:rPr lang="en-US" altLang="zh-TW" sz="2400" dirty="0"/>
              <a:t>(8:10-8:50</a:t>
            </a:r>
            <a:r>
              <a:rPr lang="zh-TW" altLang="en-US" sz="2400" dirty="0"/>
              <a:t>、</a:t>
            </a:r>
            <a:r>
              <a:rPr lang="en-US" altLang="zh-TW" sz="2400" dirty="0"/>
              <a:t>13:30-15:00</a:t>
            </a:r>
            <a:r>
              <a:rPr lang="en-US" altLang="zh-TW" sz="2400" dirty="0" smtClean="0"/>
              <a:t>)</a:t>
            </a:r>
            <a:endParaRPr lang="en-US" altLang="zh-TW" sz="2400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694033"/>
              </p:ext>
            </p:extLst>
          </p:nvPr>
        </p:nvGraphicFramePr>
        <p:xfrm>
          <a:off x="819150" y="2457451"/>
          <a:ext cx="10839449" cy="410352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1272960">
                  <a:extLst>
                    <a:ext uri="{9D8B030D-6E8A-4147-A177-3AD203B41FA5}">
                      <a16:colId xmlns:a16="http://schemas.microsoft.com/office/drawing/2014/main" val="3558940606"/>
                    </a:ext>
                  </a:extLst>
                </a:gridCol>
                <a:gridCol w="5506518">
                  <a:extLst>
                    <a:ext uri="{9D8B030D-6E8A-4147-A177-3AD203B41FA5}">
                      <a16:colId xmlns:a16="http://schemas.microsoft.com/office/drawing/2014/main" val="3065992521"/>
                    </a:ext>
                  </a:extLst>
                </a:gridCol>
                <a:gridCol w="4059971">
                  <a:extLst>
                    <a:ext uri="{9D8B030D-6E8A-4147-A177-3AD203B41FA5}">
                      <a16:colId xmlns:a16="http://schemas.microsoft.com/office/drawing/2014/main" val="4194756453"/>
                    </a:ext>
                  </a:extLst>
                </a:gridCol>
              </a:tblGrid>
              <a:tr h="341960"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時間</a:t>
                      </a:r>
                      <a:endParaRPr lang="zh-TW" sz="15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內</a:t>
                      </a:r>
                      <a:r>
                        <a:rPr lang="en-US" sz="15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sz="15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容</a:t>
                      </a:r>
                      <a:endParaRPr lang="zh-TW" sz="15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663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solidFill>
                            <a:schemeClr val="bg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備註</a:t>
                      </a:r>
                      <a:endParaRPr lang="zh-TW" sz="1500" b="1" kern="100" dirty="0">
                        <a:solidFill>
                          <a:schemeClr val="bg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9966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773702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8:30-9:00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學生至</a:t>
                      </a:r>
                      <a:r>
                        <a:rPr lang="zh-HK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中正樓</a:t>
                      </a: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報到入場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HK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地點：中正樓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75448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9:00-9:10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zh-TW" altLang="en-US" sz="15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長官致詞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HK" sz="15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地點：中正樓</a:t>
                      </a:r>
                      <a:endParaRPr lang="zh-TW" sz="15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867472168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marL="0" marR="0" indent="33655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9:10-9:25</a:t>
                      </a:r>
                      <a:endParaRPr lang="zh-TW" altLang="zh-TW" sz="1500" b="1" kern="100" dirty="0" smtClean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zh-TW" sz="15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中原大學簡介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主講人</a:t>
                      </a:r>
                      <a:r>
                        <a:rPr 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：教務處 </a:t>
                      </a: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科學與人文教育發展中心 主任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20431863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indent="336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</a:t>
                      </a: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-9:4</a:t>
                      </a: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1300"/>
                        </a:lnSpc>
                        <a:spcAft>
                          <a:spcPts val="0"/>
                        </a:spcAft>
                        <a:tabLst>
                          <a:tab pos="144780" algn="l"/>
                        </a:tabLst>
                      </a:pPr>
                      <a:r>
                        <a:rPr lang="zh-TW" sz="1500" b="1" kern="100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學生弱勢助學金暨獎學金申請之說明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主講人</a:t>
                      </a:r>
                      <a:r>
                        <a:rPr 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：學</a:t>
                      </a: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務處 生輔</a:t>
                      </a:r>
                      <a:r>
                        <a:rPr 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0970021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indent="336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9:40-9:5</a:t>
                      </a: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4780" algn="l"/>
                        </a:tabLst>
                        <a:defRPr/>
                      </a:pPr>
                      <a:r>
                        <a:rPr lang="zh-HK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「國際交換生、國際學位生、</a:t>
                      </a:r>
                      <a:r>
                        <a:rPr lang="zh-TW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國際人才菁英培育計畫</a:t>
                      </a:r>
                      <a:r>
                        <a:rPr lang="zh-HK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」之說明</a:t>
                      </a:r>
                      <a:endParaRPr lang="zh-TW" altLang="zh-TW" sz="1500" b="1" kern="100" dirty="0" smtClean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主講人</a:t>
                      </a:r>
                      <a:r>
                        <a:rPr 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zh-TW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國際暨兩岸教育處 活動與輔導組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197256370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indent="336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9:5</a:t>
                      </a: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-10:</a:t>
                      </a: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44780" algn="l"/>
                        </a:tabLst>
                        <a:defRPr/>
                      </a:pPr>
                      <a:r>
                        <a:rPr lang="zh-TW" altLang="zh-TW" sz="1500" b="1" kern="100" dirty="0" smtClean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中原大學宿舍簡介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主講人</a:t>
                      </a:r>
                      <a:r>
                        <a:rPr 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：</a:t>
                      </a:r>
                      <a:r>
                        <a:rPr lang="zh-TW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學務處 住宿服務組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83802050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</a:t>
                      </a: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0-10:20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</a:t>
                      </a:r>
                      <a:r>
                        <a:rPr lang="zh-HK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組</a:t>
                      </a: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帶至各參訪地點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0640712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indent="336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10:20-11:40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分組參觀各</a:t>
                      </a:r>
                      <a:r>
                        <a:rPr 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校園</a:t>
                      </a:r>
                      <a:r>
                        <a:rPr lang="zh-TW" alt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宿</a:t>
                      </a:r>
                      <a:r>
                        <a:rPr 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舍</a:t>
                      </a: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空間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04800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地點：校園</a:t>
                      </a:r>
                      <a:r>
                        <a:rPr 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宿舍</a:t>
                      </a: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空間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105743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11:40-11:50</a:t>
                      </a:r>
                      <a:endParaRPr lang="zh-TW" sz="1500" b="1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移動至各系報到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7962676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indent="33655"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11:50-1</a:t>
                      </a: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</a:t>
                      </a: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與師長餐敘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各學系指定空間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413766"/>
                  </a:ext>
                </a:extLst>
              </a:tr>
              <a:tr h="341960">
                <a:tc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en-US" sz="1500" b="1" kern="10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:30-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zh-TW" sz="1500" b="1" kern="10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賦歸</a:t>
                      </a:r>
                      <a:endParaRPr lang="zh-TW" sz="1500" b="1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890216"/>
                  </a:ext>
                </a:extLst>
              </a:tr>
            </a:tbl>
          </a:graphicData>
        </a:graphic>
      </p:graphicFrame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814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與師長餐敘</a:t>
            </a:r>
            <a:r>
              <a:rPr lang="en-US" altLang="zh-TW" dirty="0"/>
              <a:t>(11:50-14:00)</a:t>
            </a:r>
            <a:endParaRPr lang="zh-TW" altLang="en-US" dirty="0"/>
          </a:p>
        </p:txBody>
      </p:sp>
      <p:sp>
        <p:nvSpPr>
          <p:cNvPr id="4" name="Rectangle 2"/>
          <p:cNvSpPr/>
          <p:nvPr/>
        </p:nvSpPr>
        <p:spPr>
          <a:xfrm>
            <a:off x="791690" y="2878704"/>
            <a:ext cx="10885255" cy="3297809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19050" cap="flat" cmpd="sng" algn="ctr">
            <a:solidFill>
              <a:srgbClr val="0680C3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Rectangle 2"/>
          <p:cNvSpPr/>
          <p:nvPr/>
        </p:nvSpPr>
        <p:spPr>
          <a:xfrm>
            <a:off x="791690" y="1315680"/>
            <a:ext cx="10885255" cy="1167217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M" panose="00020600040101010101" pitchFamily="18" charset="-122"/>
              <a:ea typeface="微軟正黑體"/>
              <a:cs typeface="+mn-cs"/>
            </a:endParaRPr>
          </a:p>
        </p:txBody>
      </p:sp>
      <p:sp>
        <p:nvSpPr>
          <p:cNvPr id="6" name="标题 1"/>
          <p:cNvSpPr txBox="1"/>
          <p:nvPr/>
        </p:nvSpPr>
        <p:spPr>
          <a:xfrm>
            <a:off x="540058" y="1107834"/>
            <a:ext cx="2307251" cy="41569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2B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algn="ctr" defTabSz="457200">
              <a:defRPr>
                <a:solidFill>
                  <a:srgbClr val="FFFFFF"/>
                </a:solidFill>
                <a:latin typeface="HarmonyOS Sans SC" panose="00000500000000000000" charset="-122"/>
                <a:ea typeface="HarmonyOS Sans SC" panose="00000500000000000000" charset="-122"/>
                <a:cs typeface="HarmonyOS Sans SC" panose="00000500000000000000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14325" indent="-314325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zh-TW" altLang="en-US" sz="2000" b="1" dirty="0"/>
              <a:t>活動目的</a:t>
            </a:r>
            <a:endParaRPr lang="en-US" altLang="zh-TW" sz="2000" b="1" dirty="0"/>
          </a:p>
        </p:txBody>
      </p:sp>
      <p:sp>
        <p:nvSpPr>
          <p:cNvPr id="7" name="矩形 6"/>
          <p:cNvSpPr/>
          <p:nvPr/>
        </p:nvSpPr>
        <p:spPr>
          <a:xfrm>
            <a:off x="1061049" y="1559567"/>
            <a:ext cx="10340570" cy="72699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22275" lvl="1" indent="-249238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參與對象為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特殊選才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繁星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運動績優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正取生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，以及本校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個人申請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入學的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正備取生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，亦即為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本校準新鮮人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，敬請各學系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主任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或指派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合適教師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協助講解與介紹，以強化學生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優先選填中原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之意願</a:t>
            </a:r>
            <a:r>
              <a:rPr lang="zh-TW" altLang="en-US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571781" y="2658889"/>
            <a:ext cx="113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Times New Roman"/>
                <a:ea typeface="微軟正黑體"/>
              </a:rPr>
              <a:t>定義</a:t>
            </a:r>
          </a:p>
        </p:txBody>
      </p:sp>
      <p:sp>
        <p:nvSpPr>
          <p:cNvPr id="9" name="标题 1"/>
          <p:cNvSpPr txBox="1"/>
          <p:nvPr/>
        </p:nvSpPr>
        <p:spPr>
          <a:xfrm>
            <a:off x="550487" y="2681657"/>
            <a:ext cx="2307251" cy="41569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algn="ctr" defTabSz="457200">
              <a:defRPr>
                <a:solidFill>
                  <a:srgbClr val="FFFFFF"/>
                </a:solidFill>
                <a:latin typeface="HarmonyOS Sans SC" panose="00000500000000000000" charset="-122"/>
                <a:ea typeface="HarmonyOS Sans SC" panose="00000500000000000000" charset="-122"/>
                <a:cs typeface="HarmonyOS Sans SC" panose="00000500000000000000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志願序怎麼填</a:t>
            </a:r>
            <a:r>
              <a:rPr lang="en-US" altLang="zh-TW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61049" y="3122591"/>
            <a:ext cx="10340570" cy="289310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422275" lvl="1" indent="-2762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參與活動的學生皆已對學系有充分的了解，因此各系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盡量勿僅是進行學系介紹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。為強化本校準新鮮人的就讀意願，請針對學生及家長關切的問題，例如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選填志願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、入學前準備、入學後學習、課程安排、學系優勢、學習環境、未來職涯、校友資源等面向加強說明。各系亦可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帶領學生參觀系上特色空間或相關軟硬體設備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，或是宣傳貴系舉辦之相關活動，讓學生參與及產生互動，加深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優先選填中原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之意願。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275" lvl="1" indent="-2762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建議各系可於活動中錄影、照相，並於活動結束後上傳影片至各系高中生專區，以利無法參加活動者可另於網站上觀看。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22275" lvl="1" indent="-276225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n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請協助預留時間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輔助學生以掃描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QR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CODE</a:t>
            </a:r>
            <a:r>
              <a:rPr lang="zh-TW" altLang="en-US" b="1" u="sng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方式填寫本次活動問卷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，以利作為明年度活動持續精進之參考。</a:t>
            </a:r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4981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/>
          <p:nvPr/>
        </p:nvSpPr>
        <p:spPr>
          <a:xfrm>
            <a:off x="791690" y="2835573"/>
            <a:ext cx="10885255" cy="2629155"/>
          </a:xfrm>
          <a:prstGeom prst="rect">
            <a:avLst/>
          </a:prstGeom>
          <a:solidFill>
            <a:schemeClr val="accent1">
              <a:lumMod val="40000"/>
              <a:lumOff val="60000"/>
              <a:alpha val="40000"/>
            </a:schemeClr>
          </a:solidFill>
          <a:ln w="19050" cap="flat" cmpd="sng" algn="ctr">
            <a:solidFill>
              <a:srgbClr val="0680C3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就讀志願序說明</a:t>
            </a:r>
          </a:p>
        </p:txBody>
      </p:sp>
      <p:sp>
        <p:nvSpPr>
          <p:cNvPr id="4" name="Rectangle 2"/>
          <p:cNvSpPr/>
          <p:nvPr/>
        </p:nvSpPr>
        <p:spPr>
          <a:xfrm>
            <a:off x="791690" y="1315680"/>
            <a:ext cx="10885255" cy="1167217"/>
          </a:xfrm>
          <a:prstGeom prst="rect">
            <a:avLst/>
          </a:prstGeom>
          <a:solidFill>
            <a:schemeClr val="accent4">
              <a:lumMod val="20000"/>
              <a:lumOff val="80000"/>
              <a:alpha val="40000"/>
            </a:schemeClr>
          </a:solidFill>
          <a:ln w="19050" cap="flat" cmpd="sng" algn="ctr">
            <a:solidFill>
              <a:srgbClr val="FFC00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M" panose="00020600040101010101" pitchFamily="18" charset="-122"/>
              <a:ea typeface="微軟正黑體"/>
              <a:cs typeface="+mn-cs"/>
            </a:endParaRPr>
          </a:p>
        </p:txBody>
      </p:sp>
      <p:sp>
        <p:nvSpPr>
          <p:cNvPr id="5" name="标题 1"/>
          <p:cNvSpPr txBox="1"/>
          <p:nvPr/>
        </p:nvSpPr>
        <p:spPr>
          <a:xfrm>
            <a:off x="540058" y="1107834"/>
            <a:ext cx="2307251" cy="41569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2B8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algn="ctr" defTabSz="457200">
              <a:defRPr>
                <a:solidFill>
                  <a:srgbClr val="FFFFFF"/>
                </a:solidFill>
                <a:latin typeface="HarmonyOS Sans SC" panose="00000500000000000000" charset="-122"/>
                <a:ea typeface="HarmonyOS Sans SC" panose="00000500000000000000" charset="-122"/>
                <a:cs typeface="HarmonyOS Sans SC" panose="00000500000000000000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357188" indent="-357188">
              <a:spcBef>
                <a:spcPts val="0"/>
              </a:spcBef>
              <a:spcAft>
                <a:spcPts val="0"/>
              </a:spcAft>
            </a:pPr>
            <a:r>
              <a:rPr lang="zh-TW" altLang="en-US" sz="2000" b="1" dirty="0"/>
              <a:t>就讀志願序</a:t>
            </a:r>
            <a:endParaRPr lang="en-US" altLang="zh-TW" sz="2000" b="1" dirty="0"/>
          </a:p>
        </p:txBody>
      </p:sp>
      <p:sp>
        <p:nvSpPr>
          <p:cNvPr id="6" name="矩形 5"/>
          <p:cNvSpPr/>
          <p:nvPr/>
        </p:nvSpPr>
        <p:spPr>
          <a:xfrm>
            <a:off x="1061049" y="1559567"/>
            <a:ext cx="10340570" cy="92333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361950" indent="-18097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每個考生只能錄取一個校系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61950" indent="-180975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不論是正取或備取，請優先填寫自己最想就讀的中原校系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不要輕言「放棄」，優先填寫就有機會錄取。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571781" y="2615759"/>
            <a:ext cx="1132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prstClr val="white"/>
                </a:solidFill>
                <a:latin typeface="Times New Roman"/>
                <a:ea typeface="微軟正黑體"/>
              </a:rPr>
              <a:t>定義</a:t>
            </a:r>
          </a:p>
        </p:txBody>
      </p:sp>
      <p:sp>
        <p:nvSpPr>
          <p:cNvPr id="8" name="标题 1"/>
          <p:cNvSpPr txBox="1"/>
          <p:nvPr/>
        </p:nvSpPr>
        <p:spPr>
          <a:xfrm>
            <a:off x="550487" y="2638527"/>
            <a:ext cx="2307251" cy="41569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680C3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CN"/>
            </a:defPPr>
            <a:lvl1pPr algn="ctr" defTabSz="457200">
              <a:defRPr>
                <a:solidFill>
                  <a:srgbClr val="FFFFFF"/>
                </a:solidFill>
                <a:latin typeface="HarmonyOS Sans SC" panose="00000500000000000000" charset="-122"/>
                <a:ea typeface="HarmonyOS Sans SC" panose="00000500000000000000" charset="-122"/>
                <a:cs typeface="HarmonyOS Sans SC" panose="00000500000000000000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志願序怎麼填</a:t>
            </a:r>
            <a:r>
              <a:rPr lang="en-US" altLang="zh-TW" sz="2000" b="1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endParaRPr kumimoji="0" lang="zh-CN" altLang="en-US" sz="20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061049" y="3079461"/>
            <a:ext cx="10340570" cy="238526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357188" indent="-184150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全是正取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pPr marL="712788" lvl="1" indent="-173038" algn="just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若每個校系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都是正取，只要有登錄就讀志願序，就一定會錄取第一志願。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 indent="-184150" algn="just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有正取有備取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pPr marL="712788" lvl="1" indent="-173038" algn="just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若最想就讀是正取的校系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，正取校系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填在最前面，就一定會錄取。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12788" lvl="1" indent="-173038" algn="just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若最想就讀是備取的校系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，後面才是正取的校系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，即使填寫在前面志願的備取校系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沒錄取，填寫在後面志願的正取校系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也一定會錄取。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57188" indent="-184150" algn="just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全是備取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</a:p>
          <a:p>
            <a:pPr marL="712788" lvl="1" indent="-173038" algn="just">
              <a:spcBef>
                <a:spcPts val="30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若所有的校系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16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都是備取，也不要灰心，若有人放棄，你就有機會上榜。</a:t>
            </a:r>
            <a:endParaRPr lang="en-US" altLang="zh-TW" sz="16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Rectangle 2"/>
          <p:cNvSpPr/>
          <p:nvPr/>
        </p:nvSpPr>
        <p:spPr>
          <a:xfrm>
            <a:off x="802119" y="5830446"/>
            <a:ext cx="10885255" cy="716989"/>
          </a:xfrm>
          <a:prstGeom prst="rect">
            <a:avLst/>
          </a:prstGeom>
          <a:solidFill>
            <a:srgbClr val="FFDDDE">
              <a:alpha val="40000"/>
            </a:srgbClr>
          </a:solidFill>
          <a:ln w="19050" cap="flat" cmpd="sng" algn="ctr">
            <a:solidFill>
              <a:srgbClr val="FF7C8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algn="ctr"/>
            <a:endParaRPr kern="0" dirty="0">
              <a:solidFill>
                <a:prstClr val="white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2" name="标题 1"/>
          <p:cNvSpPr txBox="1"/>
          <p:nvPr/>
        </p:nvSpPr>
        <p:spPr>
          <a:xfrm>
            <a:off x="550487" y="5622600"/>
            <a:ext cx="2307251" cy="415691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5D61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>
            <a:defPPr>
              <a:defRPr lang="zh-TW"/>
            </a:defPPr>
            <a:lvl1pPr marR="0" lvl="0" indent="0" algn="ctr" defTabSz="45720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b="1" kern="0">
                <a:solidFill>
                  <a:srgbClr val="FFFF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HarmonyOS Sans SC" panose="00000500000000000000" charset="-122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zh-TW" altLang="en-US" dirty="0" smtClean="0"/>
              <a:t>特別提醒</a:t>
            </a:r>
            <a:endParaRPr lang="en-US" altLang="zh-TW" dirty="0"/>
          </a:p>
        </p:txBody>
      </p:sp>
      <p:sp>
        <p:nvSpPr>
          <p:cNvPr id="13" name="矩形 12"/>
          <p:cNvSpPr/>
          <p:nvPr/>
        </p:nvSpPr>
        <p:spPr>
          <a:xfrm>
            <a:off x="1071478" y="6074333"/>
            <a:ext cx="10340570" cy="36933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marL="371475" indent="-198438" algn="just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n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就算只有正取或備取一個校系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，也一定要上網登錄就讀志願序，否則視為放棄，不予分發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5488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就讀志願</a:t>
            </a:r>
            <a:r>
              <a:rPr lang="zh-TW" altLang="en-US" dirty="0" smtClean="0"/>
              <a:t>序</a:t>
            </a:r>
            <a:r>
              <a:rPr lang="en-US" altLang="zh-TW" dirty="0" smtClean="0"/>
              <a:t>-</a:t>
            </a:r>
            <a:r>
              <a:rPr lang="zh-TW" altLang="en-US" dirty="0" smtClean="0"/>
              <a:t>案例</a:t>
            </a:r>
            <a:r>
              <a:rPr lang="en-US" altLang="zh-TW" dirty="0"/>
              <a:t>1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09082"/>
              </p:ext>
            </p:extLst>
          </p:nvPr>
        </p:nvGraphicFramePr>
        <p:xfrm>
          <a:off x="837025" y="1184840"/>
          <a:ext cx="9753679" cy="2007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5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20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錄取校系代碼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錄取管道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錄取校系名稱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錄取名次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就讀順序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XXXXXX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個人申請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XX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校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XXXXX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正取第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008OOO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個人申請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　中原大學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--A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學系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備取第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008OOO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個人申請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　中原大學</a:t>
                      </a:r>
                      <a:r>
                        <a:rPr lang="en-US" altLang="zh-TW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--B</a:t>
                      </a:r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學系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正取第</a:t>
                      </a:r>
                      <a:r>
                        <a:rPr lang="en-US" altLang="zh-TW" sz="1600" b="1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zh-TW" altLang="en-US" sz="1600" b="1" u="none" strike="noStrike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endParaRPr lang="zh-TW" altLang="en-US" sz="1600" b="1" i="0" u="none" strike="noStrike" dirty="0">
                        <a:solidFill>
                          <a:srgbClr val="0000FF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008OOO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個人申請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　中原大學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—C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學系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備取第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55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37025" y="3390692"/>
            <a:ext cx="748883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假設各校系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遞補最末名次：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ＸＸ大學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ＸＸＸＸＸ系　　　　　　　備取至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--A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學系　　　　　　　　         備取至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--B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學系　　　　　　　             備取至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--C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學系　                                     備取至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zh-TW" altLang="en-US" sz="2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endParaRPr lang="zh-TW" altLang="en-US" sz="1400" b="1" i="0" u="none" strike="noStrike" dirty="0">
              <a:solidFill>
                <a:srgbClr val="000000"/>
              </a:solidFill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6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則該生會分發至</a:t>
            </a:r>
            <a:r>
              <a:rPr lang="zh-TW" altLang="en-US" sz="2800" b="1" u="none" strike="noStrike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</a:t>
            </a:r>
            <a:r>
              <a:rPr lang="en-US" altLang="zh-TW" sz="2800" b="1" u="none" strike="noStrike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B</a:t>
            </a:r>
            <a:r>
              <a:rPr lang="zh-TW" altLang="en-US" sz="2800" b="1" u="none" strike="noStrike" dirty="0">
                <a:solidFill>
                  <a:srgbClr val="FF0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學系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71804" y="1184838"/>
            <a:ext cx="1118900" cy="19981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023142" y="1184838"/>
            <a:ext cx="492443" cy="47149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請依你的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「心中志願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」填寫「就讀順序」</a:t>
            </a:r>
          </a:p>
        </p:txBody>
      </p:sp>
      <p:sp>
        <p:nvSpPr>
          <p:cNvPr id="8" name="向右箭號 7"/>
          <p:cNvSpPr/>
          <p:nvPr/>
        </p:nvSpPr>
        <p:spPr>
          <a:xfrm rot="10800000">
            <a:off x="10662907" y="2435211"/>
            <a:ext cx="288032" cy="1498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5358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就讀志願</a:t>
            </a:r>
            <a:r>
              <a:rPr lang="zh-TW" altLang="en-US" dirty="0" smtClean="0"/>
              <a:t>序</a:t>
            </a:r>
            <a:r>
              <a:rPr lang="en-US" altLang="zh-TW" dirty="0" smtClean="0"/>
              <a:t>-</a:t>
            </a:r>
            <a:r>
              <a:rPr lang="zh-TW" altLang="en-US" dirty="0" smtClean="0"/>
              <a:t>案例</a:t>
            </a:r>
            <a:r>
              <a:rPr lang="en-US" altLang="zh-TW" dirty="0" smtClean="0"/>
              <a:t>2</a:t>
            </a:r>
            <a:endParaRPr lang="zh-TW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94157"/>
              </p:ext>
            </p:extLst>
          </p:nvPr>
        </p:nvGraphicFramePr>
        <p:xfrm>
          <a:off x="837025" y="1184840"/>
          <a:ext cx="9753679" cy="200744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657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3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754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47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38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4202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錄取校系代碼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錄取管道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錄取校系名稱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錄取名次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就讀順序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XXXXXX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600" b="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個人申請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XX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校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XXXXX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系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正取第</a:t>
                      </a:r>
                      <a:r>
                        <a:rPr lang="en-US" altLang="zh-TW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10</a:t>
                      </a:r>
                      <a:r>
                        <a:rPr lang="zh-TW" alt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altLang="zh-TW" sz="24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3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008OOO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個人申請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　中原大學</a:t>
                      </a:r>
                      <a:r>
                        <a:rPr lang="en-US" altLang="zh-TW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--A</a:t>
                      </a:r>
                      <a:r>
                        <a:rPr lang="zh-TW" altLang="en-US" sz="16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學系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zh-TW" altLang="en-US" sz="1600" b="1" u="none" strike="noStrike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備取第</a:t>
                      </a:r>
                      <a:r>
                        <a:rPr lang="en-US" altLang="zh-TW" sz="1600" b="1" u="none" strike="noStrike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20</a:t>
                      </a:r>
                      <a:r>
                        <a:rPr lang="zh-TW" altLang="en-US" sz="1600" b="1" u="none" strike="noStrike" kern="1200" dirty="0">
                          <a:solidFill>
                            <a:srgbClr val="0000FF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3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008OOO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個人申請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　中原大學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--B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學系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正取第</a:t>
                      </a:r>
                      <a:r>
                        <a:rPr lang="en-US" altLang="zh-TW" sz="16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35</a:t>
                      </a:r>
                      <a:r>
                        <a:rPr lang="zh-TW" altLang="en-US" sz="1600" u="none" strike="noStrike" dirty="0">
                          <a:solidFill>
                            <a:schemeClr val="tx1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endParaRPr lang="zh-TW" alt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3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008OOO</a:t>
                      </a:r>
                      <a:endParaRPr lang="en-US" altLang="zh-TW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個人申請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　中原大學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—C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學系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備取第</a:t>
                      </a:r>
                      <a:r>
                        <a:rPr lang="en-US" altLang="zh-TW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55</a:t>
                      </a:r>
                      <a:r>
                        <a:rPr lang="zh-TW" altLang="en-US" sz="1600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名</a:t>
                      </a:r>
                      <a:endParaRPr lang="zh-TW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1" u="none" strike="noStrike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Arial" panose="020B0604020202020204" pitchFamily="34" charset="0"/>
                        </a:rPr>
                        <a:t>1</a:t>
                      </a:r>
                      <a:endParaRPr lang="en-US" altLang="zh-TW" sz="24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37025" y="3390692"/>
            <a:ext cx="7488832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6" indent="0">
              <a:buNone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假設各校系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組</a:t>
            </a:r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遞補最末名次：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endParaRPr lang="en-US" altLang="zh-TW" sz="1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ＸＸ大學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ＸＸＸＸＸ系　　　　　　　備取至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--A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學系　　　　　　　　         備取至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25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--B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學系　　　　　　　             備取至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--C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學系　                                     備取至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名</a:t>
            </a:r>
            <a:endParaRPr lang="zh-TW" altLang="en-US" sz="2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fontAlgn="ctr"/>
            <a:endParaRPr lang="zh-TW" altLang="en-US" sz="1400" b="1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lvl="6" indent="0">
              <a:buNone/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則該生會分發至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中原大學</a:t>
            </a:r>
            <a:r>
              <a:rPr lang="en-US" altLang="zh-TW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—A</a:t>
            </a:r>
            <a:r>
              <a:rPr lang="zh-TW" altLang="en-US" sz="2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學系</a:t>
            </a:r>
            <a:endParaRPr lang="zh-TW" altLang="en-US" sz="2000" b="1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471804" y="1184838"/>
            <a:ext cx="1118900" cy="19981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1023142" y="1184838"/>
            <a:ext cx="492443" cy="47149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vert="eaVert" wrap="square" rtlCol="0">
            <a:spAutoFit/>
          </a:bodyPr>
          <a:lstStyle/>
          <a:p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請依你的</a:t>
            </a:r>
            <a:r>
              <a:rPr lang="zh-TW" altLang="en-US" sz="2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「心中志願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」填寫「就讀順序」</a:t>
            </a:r>
          </a:p>
        </p:txBody>
      </p:sp>
      <p:sp>
        <p:nvSpPr>
          <p:cNvPr id="8" name="向右箭號 7"/>
          <p:cNvSpPr/>
          <p:nvPr/>
        </p:nvSpPr>
        <p:spPr>
          <a:xfrm rot="10800000">
            <a:off x="10666925" y="2015492"/>
            <a:ext cx="288032" cy="149815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866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各系支援</a:t>
            </a:r>
            <a:r>
              <a:rPr lang="zh-TW" altLang="en-US" dirty="0" smtClean="0"/>
              <a:t>事項</a:t>
            </a:r>
            <a:r>
              <a:rPr lang="en-US" altLang="zh-TW" dirty="0" smtClean="0"/>
              <a:t>(</a:t>
            </a:r>
            <a:r>
              <a:rPr lang="en-US" altLang="zh-TW" dirty="0" smtClean="0"/>
              <a:t>1/2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18" name="矩形 17"/>
          <p:cNvSpPr/>
          <p:nvPr/>
        </p:nvSpPr>
        <p:spPr>
          <a:xfrm>
            <a:off x="771471" y="1899043"/>
            <a:ext cx="10605742" cy="113107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群組 5"/>
          <p:cNvGrpSpPr/>
          <p:nvPr/>
        </p:nvGrpSpPr>
        <p:grpSpPr>
          <a:xfrm>
            <a:off x="850139" y="3166660"/>
            <a:ext cx="10605742" cy="507390"/>
            <a:chOff x="0" y="2159109"/>
            <a:chExt cx="9180512" cy="405292"/>
          </a:xfrm>
          <a:solidFill>
            <a:srgbClr val="71CAFB"/>
          </a:solidFill>
        </p:grpSpPr>
        <p:sp>
          <p:nvSpPr>
            <p:cNvPr id="16" name="圓角矩形 15"/>
            <p:cNvSpPr/>
            <p:nvPr/>
          </p:nvSpPr>
          <p:spPr>
            <a:xfrm>
              <a:off x="0" y="2159109"/>
              <a:ext cx="9180512" cy="40529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圓角矩形 8"/>
            <p:cNvSpPr txBox="1"/>
            <p:nvPr/>
          </p:nvSpPr>
          <p:spPr>
            <a:xfrm>
              <a:off x="19785" y="2178894"/>
              <a:ext cx="9140942" cy="36572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提供活動</a:t>
              </a:r>
              <a:r>
                <a:rPr lang="zh-TW" altLang="en-US" sz="2400" b="1" u="sng" kern="1200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參與教師名單</a:t>
              </a:r>
              <a:r>
                <a:rPr lang="zh-TW" altLang="en-US" sz="24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zh-TW" altLang="en-US" sz="2400" b="1" u="sng" kern="1200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工讀生</a:t>
              </a:r>
              <a:r>
                <a:rPr lang="en-US" altLang="zh-TW" sz="2400" b="1" u="sng" kern="1200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</a:t>
              </a:r>
              <a:r>
                <a:rPr lang="zh-TW" altLang="en-US" sz="2400" b="1" u="sng" kern="1200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</a:t>
              </a:r>
              <a:r>
                <a:rPr lang="zh-TW" altLang="en-US" sz="2400" b="1" u="sng" kern="1200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名單</a:t>
              </a:r>
              <a:r>
                <a:rPr lang="zh-TW" altLang="en-US" sz="24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、</a:t>
              </a:r>
              <a:r>
                <a:rPr lang="zh-TW" altLang="en-US" sz="2400" b="1" u="sng" kern="1200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各系集合地點</a:t>
              </a:r>
              <a:r>
                <a:rPr lang="zh-TW" altLang="en-US" sz="24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</a:p>
          </p:txBody>
        </p:sp>
      </p:grpSp>
      <p:grpSp>
        <p:nvGrpSpPr>
          <p:cNvPr id="7" name="群組 6"/>
          <p:cNvGrpSpPr/>
          <p:nvPr/>
        </p:nvGrpSpPr>
        <p:grpSpPr>
          <a:xfrm>
            <a:off x="794328" y="3715706"/>
            <a:ext cx="10704673" cy="1376784"/>
            <a:chOff x="-85637" y="2556237"/>
            <a:chExt cx="9266149" cy="1822151"/>
          </a:xfrm>
        </p:grpSpPr>
        <p:sp>
          <p:nvSpPr>
            <p:cNvPr id="14" name="矩形 13"/>
            <p:cNvSpPr/>
            <p:nvPr/>
          </p:nvSpPr>
          <p:spPr>
            <a:xfrm>
              <a:off x="0" y="2559546"/>
              <a:ext cx="9180512" cy="181884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文字方塊 14"/>
            <p:cNvSpPr txBox="1"/>
            <p:nvPr/>
          </p:nvSpPr>
          <p:spPr>
            <a:xfrm>
              <a:off x="-85637" y="2556237"/>
              <a:ext cx="9180512" cy="13138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1481" tIns="22860" rIns="128016" bIns="22860" numCol="1" spcCol="1270" anchor="t" anchorCtr="0">
              <a:noAutofit/>
            </a:bodyPr>
            <a:lstStyle/>
            <a:p>
              <a:pPr marL="285750" lvl="1" indent="-285750" algn="just">
                <a:spcBef>
                  <a:spcPts val="300"/>
                </a:spcBef>
                <a:buFont typeface="Wingdings" panose="05000000000000000000" pitchFamily="2" charset="2"/>
                <a:buChar char="n"/>
                <a:defRPr/>
              </a:pPr>
              <a:r>
                <a:rPr lang="zh-TW" altLang="en-US" sz="18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科教中心於活動後將在「招生行銷活動紀錄管理平台」上登錄支援老師服務績效，可透過</a:t>
              </a:r>
              <a:r>
                <a:rPr lang="en-US" altLang="en-US" sz="18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E-portfolio</a:t>
              </a:r>
              <a:r>
                <a:rPr lang="zh-TW" altLang="en-US" sz="18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系統查詢</a:t>
              </a:r>
              <a:r>
                <a:rPr lang="zh-TW" altLang="en-US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紀錄。</a:t>
              </a:r>
              <a:endParaRPr lang="zh-TW" altLang="en-US" sz="18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marR="0" lvl="1" indent="-285750" algn="l" defTabSz="914400" eaLnBrk="1" fontAlgn="auto" latinLnBrk="0" hangingPunct="1">
                <a:lnSpc>
                  <a:spcPct val="100000"/>
                </a:lnSpc>
                <a:spcBef>
                  <a:spcPts val="3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n"/>
                <a:tabLst/>
                <a:defRPr/>
              </a:pPr>
              <a:r>
                <a:rPr lang="zh-TW" altLang="en-US" sz="18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請各系所</a:t>
              </a:r>
              <a:r>
                <a:rPr lang="zh-TW" altLang="en-US" sz="1800" kern="1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於</a:t>
              </a:r>
              <a:r>
                <a:rPr lang="en-US" altLang="zh-TW" sz="1800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r>
                <a:rPr lang="zh-TW" altLang="en-US" sz="1800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sz="1800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3</a:t>
              </a:r>
              <a:r>
                <a:rPr lang="zh-TW" altLang="en-US" sz="1800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sz="1800" b="1" kern="1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sz="1800" b="1" kern="1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五</a:t>
              </a:r>
              <a:r>
                <a:rPr lang="en-US" altLang="zh-TW" sz="1800" b="1" kern="1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sz="18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前回傳相關名單予科教中心</a:t>
              </a:r>
              <a:r>
                <a:rPr lang="en-US" altLang="en-US" sz="1800" kern="1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</a:t>
              </a:r>
              <a:r>
                <a:rPr lang="zh-TW" altLang="en-US" sz="1800" kern="1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宣輔，</a:t>
              </a:r>
              <a:r>
                <a:rPr lang="zh-TW" altLang="en-US" sz="18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以利相關行政作業，</a:t>
              </a:r>
              <a:r>
                <a:rPr lang="zh-TW" altLang="en-US" sz="1800" u="sng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若給予名單後，有任何異動</a:t>
              </a:r>
              <a:r>
                <a:rPr lang="zh-TW" altLang="en-US" sz="1800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，務必通知</a:t>
              </a:r>
              <a:r>
                <a:rPr lang="zh-TW" altLang="en-US" sz="1800" b="1" kern="1200" dirty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科教中心</a:t>
              </a:r>
              <a:r>
                <a:rPr lang="en-US" altLang="zh-TW" sz="1800" b="1" kern="1200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-</a:t>
              </a:r>
              <a:r>
                <a:rPr lang="zh-TW" altLang="en-US" sz="1800" b="1" kern="1200" dirty="0" smtClean="0">
                  <a:solidFill>
                    <a:srgbClr val="7030A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宣輔</a:t>
              </a:r>
              <a:r>
                <a:rPr lang="zh-TW" altLang="en-US" sz="1800" kern="1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zh-TW" altLang="en-US" sz="18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9" name="群組 8"/>
          <p:cNvGrpSpPr/>
          <p:nvPr/>
        </p:nvGrpSpPr>
        <p:grpSpPr>
          <a:xfrm>
            <a:off x="957313" y="5622514"/>
            <a:ext cx="10521425" cy="904569"/>
            <a:chOff x="36492" y="4823555"/>
            <a:chExt cx="9107526" cy="904569"/>
          </a:xfrm>
        </p:grpSpPr>
        <p:sp>
          <p:nvSpPr>
            <p:cNvPr id="10" name="圓角矩形 9"/>
            <p:cNvSpPr/>
            <p:nvPr/>
          </p:nvSpPr>
          <p:spPr>
            <a:xfrm>
              <a:off x="36492" y="4823555"/>
              <a:ext cx="9107526" cy="904569"/>
            </a:xfrm>
            <a:prstGeom prst="roundRect">
              <a:avLst/>
            </a:prstGeom>
            <a:no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圓角矩形 14"/>
            <p:cNvSpPr txBox="1"/>
            <p:nvPr/>
          </p:nvSpPr>
          <p:spPr>
            <a:xfrm>
              <a:off x="80648" y="4846573"/>
              <a:ext cx="9019212" cy="81625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n"/>
              </a:pPr>
              <a:r>
                <a:rPr lang="zh-TW" altLang="en-US" b="1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工讀生說明會</a:t>
              </a:r>
              <a:r>
                <a:rPr lang="zh-TW" altLang="en-US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日期</a:t>
              </a:r>
              <a:r>
                <a:rPr lang="en-US" altLang="zh-TW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kern="12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地點</a:t>
              </a:r>
              <a:r>
                <a:rPr lang="zh-TW" altLang="en-US" kern="12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：</a:t>
              </a:r>
              <a:endParaRPr lang="en-US" altLang="zh-TW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  <a:p>
              <a:pPr marL="285750" lvl="0" indent="-285750" algn="l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Wingdings" panose="05000000000000000000" pitchFamily="2" charset="2"/>
                <a:buChar char="n"/>
              </a:pPr>
              <a:r>
                <a:rPr lang="en-US" altLang="zh-TW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5</a:t>
              </a:r>
              <a:r>
                <a:rPr lang="zh-TW" altLang="en-US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月</a:t>
              </a:r>
              <a:r>
                <a:rPr lang="en-US" altLang="zh-TW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22</a:t>
              </a:r>
              <a:r>
                <a:rPr lang="zh-TW" altLang="en-US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日</a:t>
              </a:r>
              <a:r>
                <a:rPr lang="en-US" altLang="zh-TW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三</a:t>
              </a:r>
              <a:r>
                <a:rPr lang="en-US" altLang="zh-TW" b="1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)11:00-12:00 </a:t>
              </a:r>
              <a:r>
                <a:rPr lang="en-US" altLang="zh-TW" b="1" kern="1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/</a:t>
              </a:r>
              <a:r>
                <a:rPr lang="zh-TW" altLang="en-US" b="1" u="sng" kern="1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教學</a:t>
              </a:r>
              <a:r>
                <a:rPr lang="en-US" altLang="zh-TW" b="1" u="sng" kern="1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105</a:t>
              </a:r>
              <a:r>
                <a:rPr lang="zh-TW" altLang="en-US" b="1" u="sng" kern="1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教室</a:t>
              </a:r>
              <a:r>
                <a:rPr lang="en-US" altLang="zh-TW" b="1" u="sng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b="1" u="sng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備餐，敬請</a:t>
              </a:r>
              <a:r>
                <a:rPr lang="zh-TW" altLang="en-US" b="1" u="sng" kern="1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協助轉知各學系工讀生預留</a:t>
              </a:r>
              <a:r>
                <a:rPr lang="zh-TW" altLang="en-US" b="1" u="sng" kern="1200" dirty="0" smtClean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時間與會</a:t>
              </a:r>
              <a:r>
                <a:rPr lang="en-US" altLang="zh-TW" b="1" u="sng" kern="1200" dirty="0">
                  <a:solidFill>
                    <a:srgbClr val="FF0000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endParaRPr lang="zh-TW" altLang="en-US" kern="1200" dirty="0"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2" name="文字方塊 21"/>
          <p:cNvSpPr txBox="1"/>
          <p:nvPr/>
        </p:nvSpPr>
        <p:spPr>
          <a:xfrm>
            <a:off x="794328" y="2014307"/>
            <a:ext cx="10605742" cy="113107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1481" tIns="22860" rIns="128016" bIns="22860" numCol="1" spcCol="1270" anchor="t" anchorCtr="0">
            <a:noAutofit/>
          </a:bodyPr>
          <a:lstStyle/>
          <a:p>
            <a:pPr marL="285750" lvl="1" indent="-285750" defTabSz="800100"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CN" altLang="en-US" sz="1800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zh-TW" altLang="en-US" sz="1800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海報、</a:t>
            </a:r>
            <a:r>
              <a:rPr lang="zh-CN" altLang="en-US" sz="1800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簡章</a:t>
            </a:r>
            <a:r>
              <a:rPr lang="zh-TW" altLang="en-US" sz="18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請協助</a:t>
            </a:r>
            <a:r>
              <a:rPr lang="zh-CN" altLang="en-US" sz="18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放置至各</a:t>
            </a:r>
            <a:r>
              <a:rPr lang="zh-TW" altLang="en-US" sz="18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</a:t>
            </a:r>
            <a:r>
              <a:rPr lang="zh-CN" altLang="en-US" sz="18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系</a:t>
            </a:r>
            <a:r>
              <a:rPr lang="en-US" altLang="zh-CN" sz="18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FB</a:t>
            </a:r>
            <a:r>
              <a:rPr lang="zh-CN" altLang="en-US" sz="18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粉絲頁</a:t>
            </a:r>
            <a:r>
              <a:rPr lang="zh-TW" altLang="en-US" sz="1800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、官網</a:t>
            </a:r>
            <a:r>
              <a:rPr lang="zh-CN" altLang="en-US" sz="1800" b="1" kern="12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高中生</a:t>
            </a:r>
            <a:r>
              <a:rPr lang="zh-CN" altLang="en-US" sz="1800" b="1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專區</a:t>
            </a:r>
            <a:r>
              <a:rPr lang="zh-TW" altLang="en-US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zh-TW" altLang="en-US" sz="18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 algn="l" defTabSz="800100"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TW" altLang="en-US" sz="1800" b="0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科教中心將於個人申請甄試前傳送</a:t>
            </a:r>
            <a:r>
              <a:rPr lang="zh-TW" altLang="en-US" sz="1800" b="1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紙本海報</a:t>
            </a:r>
            <a:r>
              <a:rPr lang="zh-TW" altLang="en-US" sz="1800" b="0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予各學系，以利各學系張貼及協助宣傳本活動。</a:t>
            </a:r>
            <a:endParaRPr lang="zh-TW" altLang="en-US" sz="1800" b="0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5750" lvl="1" indent="-285750" algn="l" defTabSz="800100">
              <a:spcBef>
                <a:spcPts val="300"/>
              </a:spcBef>
              <a:buFont typeface="Wingdings" panose="05000000000000000000" pitchFamily="2" charset="2"/>
              <a:buChar char="n"/>
            </a:pPr>
            <a:r>
              <a:rPr lang="zh-TW" altLang="en-US" sz="1800" b="1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科教中心另將</a:t>
            </a:r>
            <a:r>
              <a:rPr lang="zh-TW" altLang="en-US" sz="1800" b="1" kern="1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以簡訊方式</a:t>
            </a:r>
            <a:r>
              <a:rPr lang="zh-TW" altLang="en-US" sz="1800" b="1" kern="1200" dirty="0" smtClean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轉達本活動資訊予錄取學生，鼓勵踴躍報名參加。</a:t>
            </a:r>
            <a:endParaRPr lang="zh-TW" altLang="en-US" sz="1800" b="1" kern="12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4" name="圓角矩形 23"/>
          <p:cNvSpPr/>
          <p:nvPr/>
        </p:nvSpPr>
        <p:spPr>
          <a:xfrm>
            <a:off x="872996" y="5041762"/>
            <a:ext cx="10605742" cy="507390"/>
          </a:xfrm>
          <a:prstGeom prst="round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6" name="群組 25"/>
          <p:cNvGrpSpPr/>
          <p:nvPr/>
        </p:nvGrpSpPr>
        <p:grpSpPr>
          <a:xfrm>
            <a:off x="844471" y="1431671"/>
            <a:ext cx="10605742" cy="507390"/>
            <a:chOff x="0" y="2159109"/>
            <a:chExt cx="9180512" cy="405292"/>
          </a:xfrm>
          <a:solidFill>
            <a:srgbClr val="FFC000"/>
          </a:solidFill>
        </p:grpSpPr>
        <p:sp>
          <p:nvSpPr>
            <p:cNvPr id="27" name="圓角矩形 26"/>
            <p:cNvSpPr/>
            <p:nvPr/>
          </p:nvSpPr>
          <p:spPr>
            <a:xfrm>
              <a:off x="0" y="2159109"/>
              <a:ext cx="9180512" cy="405292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rgbClr r="0" g="0" b="0"/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圓角矩形 8"/>
            <p:cNvSpPr txBox="1"/>
            <p:nvPr/>
          </p:nvSpPr>
          <p:spPr>
            <a:xfrm>
              <a:off x="19785" y="2178894"/>
              <a:ext cx="9140942" cy="365722"/>
            </a:xfrm>
            <a:prstGeom prst="rect">
              <a:avLst/>
            </a:prstGeom>
            <a:grp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400" b="1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推廣與宣傳本活動</a:t>
              </a:r>
              <a:endParaRPr lang="zh-TW" altLang="en-US" sz="24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29" name="矩形 28"/>
          <p:cNvSpPr/>
          <p:nvPr/>
        </p:nvSpPr>
        <p:spPr>
          <a:xfrm>
            <a:off x="937642" y="5097916"/>
            <a:ext cx="203132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工讀生說明會</a:t>
            </a:r>
          </a:p>
        </p:txBody>
      </p:sp>
      <p:sp>
        <p:nvSpPr>
          <p:cNvPr id="30" name="投影片編號版面配置區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58631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各系支援</a:t>
            </a:r>
            <a:r>
              <a:rPr lang="zh-TW" altLang="en-US" dirty="0" smtClean="0"/>
              <a:t>事項</a:t>
            </a:r>
            <a:r>
              <a:rPr lang="en-US" altLang="zh-TW" dirty="0" smtClean="0"/>
              <a:t>(2/2)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71471" y="1899043"/>
            <a:ext cx="10605742" cy="113107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圓角矩形 5"/>
          <p:cNvSpPr/>
          <p:nvPr/>
        </p:nvSpPr>
        <p:spPr>
          <a:xfrm>
            <a:off x="850139" y="3649668"/>
            <a:ext cx="10605742" cy="507390"/>
          </a:xfrm>
          <a:prstGeom prst="roundRect">
            <a:avLst/>
          </a:prstGeom>
          <a:solidFill>
            <a:srgbClr val="FF5D61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群組 7"/>
          <p:cNvGrpSpPr/>
          <p:nvPr/>
        </p:nvGrpSpPr>
        <p:grpSpPr>
          <a:xfrm>
            <a:off x="794328" y="4181462"/>
            <a:ext cx="10704673" cy="942564"/>
            <a:chOff x="-85637" y="2556237"/>
            <a:chExt cx="9266149" cy="1822151"/>
          </a:xfrm>
        </p:grpSpPr>
        <p:sp>
          <p:nvSpPr>
            <p:cNvPr id="9" name="矩形 8"/>
            <p:cNvSpPr/>
            <p:nvPr/>
          </p:nvSpPr>
          <p:spPr>
            <a:xfrm>
              <a:off x="0" y="2559546"/>
              <a:ext cx="9180512" cy="1818842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文字方塊 9"/>
            <p:cNvSpPr txBox="1"/>
            <p:nvPr/>
          </p:nvSpPr>
          <p:spPr>
            <a:xfrm>
              <a:off x="-85637" y="2556237"/>
              <a:ext cx="9180512" cy="99629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1481" tIns="22860" rIns="128016" bIns="22860" numCol="1" spcCol="1270" anchor="t" anchorCtr="0">
              <a:noAutofit/>
            </a:bodyPr>
            <a:lstStyle/>
            <a:p>
              <a:pPr marL="266700" lvl="0" indent="-266700">
                <a:buFont typeface="Wingdings" panose="05000000000000000000" pitchFamily="2" charset="2"/>
                <a:buChar char="n"/>
                <a:defRPr/>
              </a:pPr>
              <a:r>
                <a:rPr lang="zh-TW" altLang="en-US" sz="2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請協助預留時間輔助學生以掃描</a:t>
              </a:r>
              <a:r>
                <a:rPr lang="en-US" altLang="en-US" sz="2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QR CODE</a:t>
              </a:r>
              <a:r>
                <a:rPr lang="zh-TW" altLang="en-US" sz="2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方式填寫本次活動問卷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，以</a:t>
              </a:r>
              <a:r>
                <a:rPr lang="zh-TW" altLang="en-US" sz="2000" dirty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利作為明年度活動精進之參考</a:t>
              </a:r>
              <a:r>
                <a:rPr lang="zh-TW" altLang="en-US" sz="2000" dirty="0" smtClean="0">
                  <a:solidFill>
                    <a:schemeClr val="tx1"/>
                  </a:solidFill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。</a:t>
              </a:r>
              <a:endPara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endParaRPr>
            </a:p>
          </p:txBody>
        </p:sp>
      </p:grpSp>
      <p:sp>
        <p:nvSpPr>
          <p:cNvPr id="11" name="文字方塊 10"/>
          <p:cNvSpPr txBox="1"/>
          <p:nvPr/>
        </p:nvSpPr>
        <p:spPr>
          <a:xfrm>
            <a:off x="794328" y="2014307"/>
            <a:ext cx="10605742" cy="151597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91481" tIns="22860" rIns="128016" bIns="22860" numCol="1" spcCol="1270" anchor="t" anchorCtr="0">
            <a:noAutofit/>
          </a:bodyPr>
          <a:lstStyle/>
          <a:p>
            <a:pPr lvl="0">
              <a:spcBef>
                <a:spcPts val="600"/>
              </a:spcBef>
              <a:defRPr/>
            </a:pPr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建議內容</a:t>
            </a:r>
            <a: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2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Wingdings"/>
              </a:rPr>
              <a:t>☆ 選</a:t>
            </a:r>
            <a:r>
              <a:rPr lang="zh-TW" altLang="en-US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Wingdings"/>
              </a:rPr>
              <a:t>填志願技巧說明    </a:t>
            </a:r>
            <a:r>
              <a:rPr lang="zh-TW" altLang="en-US" sz="26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Wingdings"/>
              </a:rPr>
              <a:t>        ☆ 系</a:t>
            </a:r>
            <a:r>
              <a:rPr lang="zh-TW" altLang="en-US" sz="26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  <a:sym typeface="Wingdings"/>
              </a:rPr>
              <a:t>上特色空間及軟硬體設備參觀</a:t>
            </a:r>
            <a:endParaRPr lang="zh-TW" altLang="en-US" sz="26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84163" lvl="0" indent="-284163" algn="just" defTabSz="889000">
              <a:spcBef>
                <a:spcPts val="600"/>
              </a:spcBef>
              <a:spcAft>
                <a:spcPct val="20000"/>
              </a:spcAft>
              <a:buFont typeface="Wingdings" panose="05000000000000000000" pitchFamily="2" charset="2"/>
              <a:buChar char="n"/>
            </a:pPr>
            <a:r>
              <a:rPr lang="zh-TW" altLang="en-US" sz="20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建議於活動中錄影，並於活動結束後上傳影片至各系高中生專區</a:t>
            </a:r>
            <a:r>
              <a:rPr lang="zh-TW" altLang="en-US" sz="2000" b="1" dirty="0" smtClean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，以</a:t>
            </a:r>
            <a:r>
              <a:rPr lang="zh-TW" altLang="en-US" sz="2000" b="1" dirty="0">
                <a:solidFill>
                  <a:srgbClr val="0033CC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利無法參加活動者可另於網站上觀看。</a:t>
            </a:r>
            <a:endParaRPr lang="zh-TW" altLang="en-US" sz="2000" dirty="0">
              <a:solidFill>
                <a:srgbClr val="0033CC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844471" y="1431671"/>
            <a:ext cx="10605742" cy="507390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rgbClr r="0" g="0" b="0"/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矩形 14"/>
          <p:cNvSpPr/>
          <p:nvPr/>
        </p:nvSpPr>
        <p:spPr>
          <a:xfrm>
            <a:off x="893260" y="1493976"/>
            <a:ext cx="1415772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學系簡介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959396" y="3722352"/>
            <a:ext cx="2031325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4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活動問卷填寫</a:t>
            </a:r>
            <a:endParaRPr lang="zh-TW" altLang="en-US" sz="2400" b="1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7" name="圖片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3372" y="4526137"/>
            <a:ext cx="2203989" cy="2203989"/>
          </a:xfrm>
          <a:prstGeom prst="rect">
            <a:avLst/>
          </a:prstGeom>
        </p:spPr>
      </p:pic>
      <p:sp>
        <p:nvSpPr>
          <p:cNvPr id="18" name="投影片編號版面配置區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D6974-2D42-40A3-91C3-ACC3780E4E61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463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2007</Words>
  <Application>Microsoft Office PowerPoint</Application>
  <PresentationFormat>寬螢幕</PresentationFormat>
  <Paragraphs>361</Paragraphs>
  <Slides>16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12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29" baseType="lpstr">
      <vt:lpstr>HarmonyOS Sans SC</vt:lpstr>
      <vt:lpstr>微软雅黑</vt:lpstr>
      <vt:lpstr>SimSun</vt:lpstr>
      <vt:lpstr>阿里巴巴普惠体 M</vt:lpstr>
      <vt:lpstr>微軟正黑體</vt:lpstr>
      <vt:lpstr>新細明體</vt:lpstr>
      <vt:lpstr>Arial</vt:lpstr>
      <vt:lpstr>Calibri</vt:lpstr>
      <vt:lpstr>Segoe UI Light</vt:lpstr>
      <vt:lpstr>Times New Roman</vt:lpstr>
      <vt:lpstr>Wingdings</vt:lpstr>
      <vt:lpstr>Wingdings 2</vt:lpstr>
      <vt:lpstr>Office 佈景主題</vt:lpstr>
      <vt:lpstr>PowerPoint 簡報</vt:lpstr>
      <vt:lpstr>招生相關活動重要時程</vt:lpstr>
      <vt:lpstr>活動說明</vt:lpstr>
      <vt:lpstr>與師長餐敘(11:50-14:00)</vt:lpstr>
      <vt:lpstr>就讀志願序說明</vt:lpstr>
      <vt:lpstr>就讀志願序-案例1</vt:lpstr>
      <vt:lpstr>就讀志願序-案例2</vt:lpstr>
      <vt:lpstr>各系支援事項(1/2)</vt:lpstr>
      <vt:lpstr>各系支援事項(2/2)</vt:lpstr>
      <vt:lpstr>各系空間規劃參考-往年各系報名及參與人數</vt:lpstr>
      <vt:lpstr>各系空間規劃參考-往年各系報名及參與人數(1/3) ※以112年實體辦理活動人數預估</vt:lpstr>
      <vt:lpstr>各系空間規劃參考-往年各系報名及參與人數(2/3) ※以112年實體辦理活動人數預估</vt:lpstr>
      <vt:lpstr>各系空間規劃參考-往年各系報名及參與人數(3/3) ※以112年實體辦理活動人數預估</vt:lpstr>
      <vt:lpstr>經費說明</vt:lpstr>
      <vt:lpstr>支應各系經費說明-科教中心補助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蔡美娟</dc:creator>
  <cp:lastModifiedBy>陳宣輔</cp:lastModifiedBy>
  <cp:revision>24</cp:revision>
  <dcterms:created xsi:type="dcterms:W3CDTF">2024-04-10T07:16:37Z</dcterms:created>
  <dcterms:modified xsi:type="dcterms:W3CDTF">2024-04-11T03:57:26Z</dcterms:modified>
</cp:coreProperties>
</file>