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9" r:id="rId18"/>
    <p:sldId id="273" r:id="rId19"/>
    <p:sldId id="274" r:id="rId20"/>
    <p:sldId id="278" r:id="rId21"/>
    <p:sldId id="275" r:id="rId22"/>
    <p:sldId id="280" r:id="rId23"/>
    <p:sldId id="281" r:id="rId24"/>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淺色樣式 1 - 輔色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淺色樣式 2 - 輔色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DBED569-4797-4DF1-A0F4-6AAB3CD982D8}" styleName="淺色樣式 3 - 輔色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BC89EF96-8CEA-46FF-86C4-4CE0E7609802}" styleName="淺色樣式 3 - 輔色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8D230F3-CF80-4859-8CE7-A43EE81993B5}" styleName="淺色樣式 1 - 輔色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FD0F851-EC5A-4D38-B0AD-8093EC10F338}" styleName="淺色樣式 1 - 輔色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E8B1032C-EA38-4F05-BA0D-38AFFFC7BED3}" styleName="淺色樣式 3 - 輔色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ED083AE6-46FA-4A59-8FB0-9F97EB10719F}" styleName="淺色樣式 3 - 輔色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470" autoAdjust="0"/>
  </p:normalViewPr>
  <p:slideViewPr>
    <p:cSldViewPr snapToGrid="0">
      <p:cViewPr varScale="1">
        <p:scale>
          <a:sx n="110" d="100"/>
          <a:sy n="110" d="100"/>
        </p:scale>
        <p:origin x="159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E627F1-0D58-46B0-A0C0-D6C2C7880307}" type="datetimeFigureOut">
              <a:rPr lang="zh-TW" altLang="en-US" smtClean="0"/>
              <a:t>2019/8/23</a:t>
            </a:fld>
            <a:endParaRPr lang="zh-TW" altLang="en-US"/>
          </a:p>
        </p:txBody>
      </p:sp>
      <p:sp>
        <p:nvSpPr>
          <p:cNvPr id="4" name="投影片圖像版面配置區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1217C02-795C-493B-B245-854C8D9552C7}" type="slidenum">
              <a:rPr lang="zh-TW" altLang="en-US" smtClean="0"/>
              <a:t>‹#›</a:t>
            </a:fld>
            <a:endParaRPr lang="zh-TW" altLang="en-US"/>
          </a:p>
        </p:txBody>
      </p:sp>
    </p:spTree>
    <p:extLst>
      <p:ext uri="{BB962C8B-B14F-4D97-AF65-F5344CB8AC3E}">
        <p14:creationId xmlns:p14="http://schemas.microsoft.com/office/powerpoint/2010/main" val="27590723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A1217C02-795C-493B-B245-854C8D9552C7}" type="slidenum">
              <a:rPr lang="zh-TW" altLang="en-US" smtClean="0"/>
              <a:t>15</a:t>
            </a:fld>
            <a:endParaRPr lang="zh-TW" altLang="en-US"/>
          </a:p>
        </p:txBody>
      </p:sp>
    </p:spTree>
    <p:extLst>
      <p:ext uri="{BB962C8B-B14F-4D97-AF65-F5344CB8AC3E}">
        <p14:creationId xmlns:p14="http://schemas.microsoft.com/office/powerpoint/2010/main" val="8777229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A1217C02-795C-493B-B245-854C8D9552C7}" type="slidenum">
              <a:rPr lang="zh-TW" altLang="en-US" smtClean="0"/>
              <a:t>17</a:t>
            </a:fld>
            <a:endParaRPr lang="zh-TW" altLang="en-US"/>
          </a:p>
        </p:txBody>
      </p:sp>
    </p:spTree>
    <p:extLst>
      <p:ext uri="{BB962C8B-B14F-4D97-AF65-F5344CB8AC3E}">
        <p14:creationId xmlns:p14="http://schemas.microsoft.com/office/powerpoint/2010/main" val="31586286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p:txBody>
          <a:bodyPr/>
          <a:lstStyle/>
          <a:p>
            <a:fld id="{A760243E-A850-467E-89E0-AFCC7EDC5C28}" type="datetimeFigureOut">
              <a:rPr lang="zh-TW" altLang="en-US" smtClean="0"/>
              <a:t>2019/8/23</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B8EC44D3-7B0F-43E3-A57B-850AF12DA463}" type="slidenum">
              <a:rPr lang="zh-TW" altLang="en-US" smtClean="0"/>
              <a:t>‹#›</a:t>
            </a:fld>
            <a:endParaRPr lang="zh-TW" altLang="en-US"/>
          </a:p>
        </p:txBody>
      </p:sp>
    </p:spTree>
    <p:extLst>
      <p:ext uri="{BB962C8B-B14F-4D97-AF65-F5344CB8AC3E}">
        <p14:creationId xmlns:p14="http://schemas.microsoft.com/office/powerpoint/2010/main" val="31833465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A760243E-A850-467E-89E0-AFCC7EDC5C28}" type="datetimeFigureOut">
              <a:rPr lang="zh-TW" altLang="en-US" smtClean="0"/>
              <a:t>2019/8/23</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B8EC44D3-7B0F-43E3-A57B-850AF12DA463}" type="slidenum">
              <a:rPr lang="zh-TW" altLang="en-US" smtClean="0"/>
              <a:t>‹#›</a:t>
            </a:fld>
            <a:endParaRPr lang="zh-TW" altLang="en-US"/>
          </a:p>
        </p:txBody>
      </p:sp>
    </p:spTree>
    <p:extLst>
      <p:ext uri="{BB962C8B-B14F-4D97-AF65-F5344CB8AC3E}">
        <p14:creationId xmlns:p14="http://schemas.microsoft.com/office/powerpoint/2010/main" val="6271895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A760243E-A850-467E-89E0-AFCC7EDC5C28}" type="datetimeFigureOut">
              <a:rPr lang="zh-TW" altLang="en-US" smtClean="0"/>
              <a:t>2019/8/23</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B8EC44D3-7B0F-43E3-A57B-850AF12DA463}" type="slidenum">
              <a:rPr lang="zh-TW" altLang="en-US" smtClean="0"/>
              <a:t>‹#›</a:t>
            </a:fld>
            <a:endParaRPr lang="zh-TW" altLang="en-US"/>
          </a:p>
        </p:txBody>
      </p:sp>
    </p:spTree>
    <p:extLst>
      <p:ext uri="{BB962C8B-B14F-4D97-AF65-F5344CB8AC3E}">
        <p14:creationId xmlns:p14="http://schemas.microsoft.com/office/powerpoint/2010/main" val="730830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idx="1"/>
          </p:nvPr>
        </p:nvSpPr>
        <p:spPr/>
        <p:txBody>
          <a:bodyPr/>
          <a:lstStyle/>
          <a:p>
            <a:pPr lvl="0"/>
            <a:r>
              <a:rPr lang="zh-TW" altLang="en-US" dirty="0" smtClean="0"/>
              <a:t>按一下以編輯母片文字樣式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en-US" dirty="0"/>
          </a:p>
        </p:txBody>
      </p:sp>
      <p:sp>
        <p:nvSpPr>
          <p:cNvPr id="4" name="Date Placeholder 3"/>
          <p:cNvSpPr>
            <a:spLocks noGrp="1"/>
          </p:cNvSpPr>
          <p:nvPr>
            <p:ph type="dt" sz="half" idx="10"/>
          </p:nvPr>
        </p:nvSpPr>
        <p:spPr/>
        <p:txBody>
          <a:bodyPr/>
          <a:lstStyle/>
          <a:p>
            <a:fld id="{A760243E-A850-467E-89E0-AFCC7EDC5C28}" type="datetimeFigureOut">
              <a:rPr lang="zh-TW" altLang="en-US" smtClean="0"/>
              <a:t>2019/8/23</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B8EC44D3-7B0F-43E3-A57B-850AF12DA463}" type="slidenum">
              <a:rPr lang="zh-TW" altLang="en-US" smtClean="0"/>
              <a:t>‹#›</a:t>
            </a:fld>
            <a:endParaRPr lang="zh-TW" altLang="en-US"/>
          </a:p>
        </p:txBody>
      </p:sp>
      <p:pic>
        <p:nvPicPr>
          <p:cNvPr id="7" name="圖片 6"/>
          <p:cNvPicPr>
            <a:picLocks noChangeAspect="1"/>
          </p:cNvPicPr>
          <p:nvPr userDrawn="1"/>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 y="6311899"/>
            <a:ext cx="1786872" cy="546100"/>
          </a:xfrm>
          <a:prstGeom prst="rect">
            <a:avLst/>
          </a:prstGeom>
        </p:spPr>
      </p:pic>
    </p:spTree>
    <p:extLst>
      <p:ext uri="{BB962C8B-B14F-4D97-AF65-F5344CB8AC3E}">
        <p14:creationId xmlns:p14="http://schemas.microsoft.com/office/powerpoint/2010/main" val="131607618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A760243E-A850-467E-89E0-AFCC7EDC5C28}" type="datetimeFigureOut">
              <a:rPr lang="zh-TW" altLang="en-US" smtClean="0"/>
              <a:t>2019/8/23</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B8EC44D3-7B0F-43E3-A57B-850AF12DA463}" type="slidenum">
              <a:rPr lang="zh-TW" altLang="en-US" smtClean="0"/>
              <a:t>‹#›</a:t>
            </a:fld>
            <a:endParaRPr lang="zh-TW" altLang="en-US"/>
          </a:p>
        </p:txBody>
      </p:sp>
    </p:spTree>
    <p:extLst>
      <p:ext uri="{BB962C8B-B14F-4D97-AF65-F5344CB8AC3E}">
        <p14:creationId xmlns:p14="http://schemas.microsoft.com/office/powerpoint/2010/main" val="189170077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Date Placeholder 4"/>
          <p:cNvSpPr>
            <a:spLocks noGrp="1"/>
          </p:cNvSpPr>
          <p:nvPr>
            <p:ph type="dt" sz="half" idx="10"/>
          </p:nvPr>
        </p:nvSpPr>
        <p:spPr/>
        <p:txBody>
          <a:bodyPr/>
          <a:lstStyle/>
          <a:p>
            <a:fld id="{A760243E-A850-467E-89E0-AFCC7EDC5C28}" type="datetimeFigureOut">
              <a:rPr lang="zh-TW" altLang="en-US" smtClean="0"/>
              <a:t>2019/8/23</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B8EC44D3-7B0F-43E3-A57B-850AF12DA463}" type="slidenum">
              <a:rPr lang="zh-TW" altLang="en-US" smtClean="0"/>
              <a:t>‹#›</a:t>
            </a:fld>
            <a:endParaRPr lang="zh-TW" altLang="en-US"/>
          </a:p>
        </p:txBody>
      </p:sp>
    </p:spTree>
    <p:extLst>
      <p:ext uri="{BB962C8B-B14F-4D97-AF65-F5344CB8AC3E}">
        <p14:creationId xmlns:p14="http://schemas.microsoft.com/office/powerpoint/2010/main" val="1850288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Content Placeholder 3"/>
          <p:cNvSpPr>
            <a:spLocks noGrp="1"/>
          </p:cNvSpPr>
          <p:nvPr>
            <p:ph sz="half" idx="2"/>
          </p:nvPr>
        </p:nvSpPr>
        <p:spPr>
          <a:xfrm>
            <a:off x="629842" y="2505075"/>
            <a:ext cx="3868340" cy="36845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Content Placeholder 5"/>
          <p:cNvSpPr>
            <a:spLocks noGrp="1"/>
          </p:cNvSpPr>
          <p:nvPr>
            <p:ph sz="quarter" idx="4"/>
          </p:nvPr>
        </p:nvSpPr>
        <p:spPr>
          <a:xfrm>
            <a:off x="4629150" y="2505075"/>
            <a:ext cx="3887391" cy="36845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fld id="{A760243E-A850-467E-89E0-AFCC7EDC5C28}" type="datetimeFigureOut">
              <a:rPr lang="zh-TW" altLang="en-US" smtClean="0"/>
              <a:t>2019/8/23</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B8EC44D3-7B0F-43E3-A57B-850AF12DA463}" type="slidenum">
              <a:rPr lang="zh-TW" altLang="en-US" smtClean="0"/>
              <a:t>‹#›</a:t>
            </a:fld>
            <a:endParaRPr lang="zh-TW" altLang="en-US"/>
          </a:p>
        </p:txBody>
      </p:sp>
    </p:spTree>
    <p:extLst>
      <p:ext uri="{BB962C8B-B14F-4D97-AF65-F5344CB8AC3E}">
        <p14:creationId xmlns:p14="http://schemas.microsoft.com/office/powerpoint/2010/main" val="41025324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Date Placeholder 2"/>
          <p:cNvSpPr>
            <a:spLocks noGrp="1"/>
          </p:cNvSpPr>
          <p:nvPr>
            <p:ph type="dt" sz="half" idx="10"/>
          </p:nvPr>
        </p:nvSpPr>
        <p:spPr/>
        <p:txBody>
          <a:bodyPr/>
          <a:lstStyle/>
          <a:p>
            <a:fld id="{A760243E-A850-467E-89E0-AFCC7EDC5C28}" type="datetimeFigureOut">
              <a:rPr lang="zh-TW" altLang="en-US" smtClean="0"/>
              <a:t>2019/8/23</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B8EC44D3-7B0F-43E3-A57B-850AF12DA463}" type="slidenum">
              <a:rPr lang="zh-TW" altLang="en-US" smtClean="0"/>
              <a:t>‹#›</a:t>
            </a:fld>
            <a:endParaRPr lang="zh-TW" altLang="en-US"/>
          </a:p>
        </p:txBody>
      </p:sp>
    </p:spTree>
    <p:extLst>
      <p:ext uri="{BB962C8B-B14F-4D97-AF65-F5344CB8AC3E}">
        <p14:creationId xmlns:p14="http://schemas.microsoft.com/office/powerpoint/2010/main" val="2621171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60243E-A850-467E-89E0-AFCC7EDC5C28}" type="datetimeFigureOut">
              <a:rPr lang="zh-TW" altLang="en-US" smtClean="0"/>
              <a:t>2019/8/23</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B8EC44D3-7B0F-43E3-A57B-850AF12DA463}" type="slidenum">
              <a:rPr lang="zh-TW" altLang="en-US" smtClean="0"/>
              <a:t>‹#›</a:t>
            </a:fld>
            <a:endParaRPr lang="zh-TW" altLang="en-US"/>
          </a:p>
        </p:txBody>
      </p:sp>
      <p:pic>
        <p:nvPicPr>
          <p:cNvPr id="5" name="圖片 4"/>
          <p:cNvPicPr>
            <a:picLocks noChangeAspect="1"/>
          </p:cNvPicPr>
          <p:nvPr userDrawn="1"/>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 y="6311899"/>
            <a:ext cx="1786872" cy="546100"/>
          </a:xfrm>
          <a:prstGeom prst="rect">
            <a:avLst/>
          </a:prstGeom>
        </p:spPr>
      </p:pic>
    </p:spTree>
    <p:extLst>
      <p:ext uri="{BB962C8B-B14F-4D97-AF65-F5344CB8AC3E}">
        <p14:creationId xmlns:p14="http://schemas.microsoft.com/office/powerpoint/2010/main" val="1215866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TW" altLang="en-US" smtClean="0"/>
              <a:t>按一下以編輯母片標題樣式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A760243E-A850-467E-89E0-AFCC7EDC5C28}" type="datetimeFigureOut">
              <a:rPr lang="zh-TW" altLang="en-US" smtClean="0"/>
              <a:t>2019/8/23</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B8EC44D3-7B0F-43E3-A57B-850AF12DA463}" type="slidenum">
              <a:rPr lang="zh-TW" altLang="en-US" smtClean="0"/>
              <a:t>‹#›</a:t>
            </a:fld>
            <a:endParaRPr lang="zh-TW" altLang="en-US"/>
          </a:p>
        </p:txBody>
      </p:sp>
    </p:spTree>
    <p:extLst>
      <p:ext uri="{BB962C8B-B14F-4D97-AF65-F5344CB8AC3E}">
        <p14:creationId xmlns:p14="http://schemas.microsoft.com/office/powerpoint/2010/main" val="1905728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TW" altLang="en-US" smtClean="0"/>
              <a:t>按一下以編輯母片標題樣式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smtClean="0"/>
              <a:t>按一下圖示以新增圖片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A760243E-A850-467E-89E0-AFCC7EDC5C28}" type="datetimeFigureOut">
              <a:rPr lang="zh-TW" altLang="en-US" smtClean="0"/>
              <a:t>2019/8/23</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B8EC44D3-7B0F-43E3-A57B-850AF12DA463}" type="slidenum">
              <a:rPr lang="zh-TW" altLang="en-US" smtClean="0"/>
              <a:t>‹#›</a:t>
            </a:fld>
            <a:endParaRPr lang="zh-TW" altLang="en-US"/>
          </a:p>
        </p:txBody>
      </p:sp>
    </p:spTree>
    <p:extLst>
      <p:ext uri="{BB962C8B-B14F-4D97-AF65-F5344CB8AC3E}">
        <p14:creationId xmlns:p14="http://schemas.microsoft.com/office/powerpoint/2010/main" val="37143798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60243E-A850-467E-89E0-AFCC7EDC5C28}" type="datetimeFigureOut">
              <a:rPr lang="zh-TW" altLang="en-US" smtClean="0"/>
              <a:t>2019/8/23</a:t>
            </a:fld>
            <a:endParaRPr lang="zh-TW"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EC44D3-7B0F-43E3-A57B-850AF12DA463}" type="slidenum">
              <a:rPr lang="zh-TW" altLang="en-US" smtClean="0"/>
              <a:t>‹#›</a:t>
            </a:fld>
            <a:endParaRPr lang="zh-TW" altLang="en-US"/>
          </a:p>
        </p:txBody>
      </p:sp>
    </p:spTree>
    <p:extLst>
      <p:ext uri="{BB962C8B-B14F-4D97-AF65-F5344CB8AC3E}">
        <p14:creationId xmlns:p14="http://schemas.microsoft.com/office/powerpoint/2010/main" val="40687922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facebook.com/cyfaoffice" TargetMode="External"/><Relationship Id="rId7" Type="http://schemas.openxmlformats.org/officeDocument/2006/relationships/image" Target="../media/image5.png"/><Relationship Id="rId2" Type="http://schemas.openxmlformats.org/officeDocument/2006/relationships/hyperlink" Target="http://uip.cycu.edu.tw/UIPWeb/wSite/mp?mp=5700" TargetMode="Externa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hyperlink" Target="https://www.facebook.com/cyfafafa"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hyperlink" Target="https://itouch.cycu.edu.tw/" TargetMode="External"/><Relationship Id="rId7" Type="http://schemas.openxmlformats.org/officeDocument/2006/relationships/hyperlink" Target="http://mymentor.cycu.edu.tw/" TargetMode="External"/><Relationship Id="rId12" Type="http://schemas.openxmlformats.org/officeDocument/2006/relationships/image" Target="../media/image10.png"/><Relationship Id="rId2" Type="http://schemas.openxmlformats.org/officeDocument/2006/relationships/hyperlink" Target="http://i-learning.cycu.edu.tw/" TargetMode="External"/><Relationship Id="rId1" Type="http://schemas.openxmlformats.org/officeDocument/2006/relationships/slideLayout" Target="../slideLayouts/slideLayout7.xml"/><Relationship Id="rId6" Type="http://schemas.openxmlformats.org/officeDocument/2006/relationships/hyperlink" Target="https://ppt.cc/facAcx" TargetMode="External"/><Relationship Id="rId11" Type="http://schemas.openxmlformats.org/officeDocument/2006/relationships/image" Target="../media/image9.png"/><Relationship Id="rId5" Type="http://schemas.openxmlformats.org/officeDocument/2006/relationships/hyperlink" Target="https://ppt.cc/f8Xhtx" TargetMode="External"/><Relationship Id="rId10" Type="http://schemas.openxmlformats.org/officeDocument/2006/relationships/image" Target="../media/image8.png"/><Relationship Id="rId4" Type="http://schemas.openxmlformats.org/officeDocument/2006/relationships/hyperlink" Target="http://csys.cycu.edu.tw/student/" TargetMode="External"/><Relationship Id="rId9" Type="http://schemas.openxmlformats.org/officeDocument/2006/relationships/image" Target="../media/image7.png"/></Relationships>
</file>

<file path=ppt/slides/_rels/slide9.xml.rels><?xml version="1.0" encoding="UTF-8" standalone="yes"?>
<Relationships xmlns="http://schemas.openxmlformats.org/package/2006/relationships"><Relationship Id="rId2" Type="http://schemas.openxmlformats.org/officeDocument/2006/relationships/hyperlink" Target="http://itouch.cycu.edu.tw/"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677174" y="1388852"/>
            <a:ext cx="7772400" cy="1008303"/>
          </a:xfrm>
        </p:spPr>
        <p:txBody>
          <a:bodyPr>
            <a:normAutofit/>
          </a:bodyPr>
          <a:lstStyle/>
          <a:p>
            <a:r>
              <a:rPr lang="en-US" altLang="zh-TW" sz="6600" b="1" dirty="0" smtClean="0"/>
              <a:t>108</a:t>
            </a:r>
            <a:r>
              <a:rPr lang="zh-TW" altLang="en-US" sz="6600" b="1" dirty="0" smtClean="0"/>
              <a:t>新生</a:t>
            </a:r>
            <a:r>
              <a:rPr lang="zh-TW" altLang="en-US" sz="6600" b="1" dirty="0"/>
              <a:t>學涯體驗營</a:t>
            </a:r>
          </a:p>
        </p:txBody>
      </p:sp>
      <p:sp>
        <p:nvSpPr>
          <p:cNvPr id="3" name="副標題 2"/>
          <p:cNvSpPr>
            <a:spLocks noGrp="1"/>
          </p:cNvSpPr>
          <p:nvPr>
            <p:ph type="subTitle" idx="1"/>
          </p:nvPr>
        </p:nvSpPr>
        <p:spPr>
          <a:xfrm>
            <a:off x="1134374" y="3807005"/>
            <a:ext cx="6858000" cy="1655762"/>
          </a:xfrm>
        </p:spPr>
        <p:txBody>
          <a:bodyPr>
            <a:normAutofit/>
          </a:bodyPr>
          <a:lstStyle/>
          <a:p>
            <a:r>
              <a:rPr lang="zh-TW" altLang="en-US" sz="4400" b="1" dirty="0">
                <a:solidFill>
                  <a:srgbClr val="FF0000"/>
                </a:solidFill>
              </a:rPr>
              <a:t>財金系新生手冊</a:t>
            </a:r>
          </a:p>
        </p:txBody>
      </p:sp>
      <p:pic>
        <p:nvPicPr>
          <p:cNvPr id="5" name="圖片 4"/>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 y="6311899"/>
            <a:ext cx="1786872" cy="546100"/>
          </a:xfrm>
          <a:prstGeom prst="rect">
            <a:avLst/>
          </a:prstGeom>
        </p:spPr>
      </p:pic>
    </p:spTree>
    <p:extLst>
      <p:ext uri="{BB962C8B-B14F-4D97-AF65-F5344CB8AC3E}">
        <p14:creationId xmlns:p14="http://schemas.microsoft.com/office/powerpoint/2010/main" val="15092141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261516" y="420428"/>
            <a:ext cx="8882484" cy="5687077"/>
          </a:xfrm>
        </p:spPr>
        <p:txBody>
          <a:bodyPr>
            <a:noAutofit/>
          </a:bodyPr>
          <a:lstStyle/>
          <a:p>
            <a:pPr>
              <a:lnSpc>
                <a:spcPts val="3400"/>
              </a:lnSpc>
            </a:pPr>
            <a:r>
              <a:rPr lang="zh-TW" altLang="zh-TW" sz="2000" dirty="0" smtClean="0"/>
              <a:t>自</a:t>
            </a:r>
            <a:r>
              <a:rPr lang="en-US" altLang="zh-TW" sz="2000" dirty="0"/>
              <a:t>106</a:t>
            </a:r>
            <a:r>
              <a:rPr lang="zh-TW" altLang="zh-TW" sz="2000" dirty="0"/>
              <a:t>學年度起學士班入學學生，每學系</a:t>
            </a:r>
            <a:r>
              <a:rPr lang="zh-TW" altLang="zh-TW" sz="2000" dirty="0">
                <a:solidFill>
                  <a:srgbClr val="FF0000"/>
                </a:solidFill>
              </a:rPr>
              <a:t>自由選修</a:t>
            </a:r>
            <a:r>
              <a:rPr lang="zh-TW" altLang="zh-TW" sz="2000" dirty="0"/>
              <a:t>學分應達</a:t>
            </a:r>
            <a:r>
              <a:rPr lang="en-US" altLang="zh-TW" sz="2000" dirty="0">
                <a:solidFill>
                  <a:srgbClr val="FF0000"/>
                </a:solidFill>
              </a:rPr>
              <a:t>12</a:t>
            </a:r>
            <a:r>
              <a:rPr lang="zh-TW" altLang="zh-TW" sz="2000" dirty="0">
                <a:solidFill>
                  <a:srgbClr val="FF0000"/>
                </a:solidFill>
              </a:rPr>
              <a:t>學分以上</a:t>
            </a:r>
            <a:r>
              <a:rPr lang="zh-TW" altLang="zh-TW" sz="2000" dirty="0"/>
              <a:t>，且學習範圍為</a:t>
            </a:r>
            <a:r>
              <a:rPr lang="zh-TW" altLang="zh-TW" sz="2000" dirty="0">
                <a:solidFill>
                  <a:srgbClr val="FF0000"/>
                </a:solidFill>
              </a:rPr>
              <a:t>輔系</a:t>
            </a:r>
            <a:r>
              <a:rPr lang="zh-TW" altLang="zh-TW" sz="2000" dirty="0"/>
              <a:t>、</a:t>
            </a:r>
            <a:r>
              <a:rPr lang="zh-TW" altLang="zh-TW" sz="2000" dirty="0">
                <a:solidFill>
                  <a:srgbClr val="FF0000"/>
                </a:solidFill>
              </a:rPr>
              <a:t>雙主修</a:t>
            </a:r>
            <a:r>
              <a:rPr lang="zh-TW" altLang="zh-TW" sz="2000" dirty="0"/>
              <a:t>、</a:t>
            </a:r>
            <a:r>
              <a:rPr lang="zh-TW" altLang="zh-TW" sz="2000" dirty="0">
                <a:solidFill>
                  <a:srgbClr val="FF0000"/>
                </a:solidFill>
              </a:rPr>
              <a:t>跨領域學分學程</a:t>
            </a:r>
            <a:r>
              <a:rPr lang="zh-TW" altLang="zh-TW" sz="2000" dirty="0"/>
              <a:t>、</a:t>
            </a:r>
            <a:r>
              <a:rPr lang="zh-TW" altLang="zh-TW" sz="2000" dirty="0">
                <a:solidFill>
                  <a:srgbClr val="FF0000"/>
                </a:solidFill>
              </a:rPr>
              <a:t>就業學程</a:t>
            </a:r>
            <a:r>
              <a:rPr lang="zh-TW" altLang="zh-TW" sz="2000" dirty="0"/>
              <a:t>、</a:t>
            </a:r>
            <a:r>
              <a:rPr lang="zh-TW" altLang="zh-TW" sz="2000" dirty="0">
                <a:solidFill>
                  <a:srgbClr val="FF0000"/>
                </a:solidFill>
              </a:rPr>
              <a:t>微型學程</a:t>
            </a:r>
            <a:r>
              <a:rPr lang="en-US" altLang="zh-TW" sz="2000" dirty="0">
                <a:solidFill>
                  <a:srgbClr val="FF0000"/>
                </a:solidFill>
              </a:rPr>
              <a:t>(</a:t>
            </a:r>
            <a:r>
              <a:rPr lang="zh-TW" altLang="zh-TW" sz="2000" dirty="0">
                <a:solidFill>
                  <a:srgbClr val="FF0000"/>
                </a:solidFill>
              </a:rPr>
              <a:t>他系</a:t>
            </a:r>
            <a:r>
              <a:rPr lang="en-US" altLang="zh-TW" sz="2000" dirty="0">
                <a:solidFill>
                  <a:srgbClr val="FF0000"/>
                </a:solidFill>
              </a:rPr>
              <a:t>)</a:t>
            </a:r>
            <a:r>
              <a:rPr lang="zh-TW" altLang="zh-TW" sz="2000" dirty="0"/>
              <a:t>、</a:t>
            </a:r>
            <a:r>
              <a:rPr lang="en-US" altLang="zh-TW" sz="2000" dirty="0">
                <a:solidFill>
                  <a:srgbClr val="FF0000"/>
                </a:solidFill>
              </a:rPr>
              <a:t>PBL</a:t>
            </a:r>
            <a:r>
              <a:rPr lang="zh-TW" altLang="zh-TW" sz="2000" dirty="0">
                <a:solidFill>
                  <a:srgbClr val="FF0000"/>
                </a:solidFill>
              </a:rPr>
              <a:t>課程</a:t>
            </a:r>
            <a:r>
              <a:rPr lang="zh-TW" altLang="zh-TW" sz="2000" dirty="0"/>
              <a:t>。【至少</a:t>
            </a:r>
            <a:r>
              <a:rPr lang="en-US" altLang="zh-TW" sz="2000" dirty="0"/>
              <a:t>12</a:t>
            </a:r>
            <a:r>
              <a:rPr lang="zh-TW" altLang="zh-TW" sz="2000" dirty="0"/>
              <a:t>學分】</a:t>
            </a:r>
            <a:r>
              <a:rPr lang="zh-TW" altLang="zh-TW" sz="2000" dirty="0" smtClean="0"/>
              <a:t>。</a:t>
            </a:r>
            <a:endParaRPr lang="en-US" altLang="zh-TW" sz="2000" dirty="0" smtClean="0"/>
          </a:p>
          <a:p>
            <a:pPr>
              <a:lnSpc>
                <a:spcPts val="3400"/>
              </a:lnSpc>
            </a:pPr>
            <a:r>
              <a:rPr lang="zh-TW" altLang="zh-TW" sz="2000" dirty="0"/>
              <a:t>自</a:t>
            </a:r>
            <a:r>
              <a:rPr lang="en-US" altLang="zh-TW" sz="2000" dirty="0"/>
              <a:t>101</a:t>
            </a:r>
            <a:r>
              <a:rPr lang="zh-TW" altLang="zh-TW" sz="2000" dirty="0"/>
              <a:t>學年度起學士班入學學生，必須通過本校認定之英文能力鑑定考試，始准予畢業</a:t>
            </a:r>
            <a:r>
              <a:rPr lang="en-US" altLang="zh-TW" sz="2000" dirty="0"/>
              <a:t>(</a:t>
            </a:r>
            <a:r>
              <a:rPr lang="zh-TW" altLang="zh-TW" sz="2000" dirty="0"/>
              <a:t>有問題請洽</a:t>
            </a:r>
            <a:r>
              <a:rPr lang="zh-TW" altLang="zh-TW" sz="2000" u="sng" dirty="0"/>
              <a:t>語言中心</a:t>
            </a:r>
            <a:r>
              <a:rPr lang="zh-TW" altLang="zh-TW" sz="2000" dirty="0"/>
              <a:t>詢問</a:t>
            </a:r>
            <a:r>
              <a:rPr lang="en-US" altLang="zh-TW" sz="2000" dirty="0"/>
              <a:t>)</a:t>
            </a:r>
            <a:r>
              <a:rPr lang="zh-TW" altLang="zh-TW" sz="2000" dirty="0" smtClean="0"/>
              <a:t>。</a:t>
            </a:r>
            <a:r>
              <a:rPr lang="en-US" altLang="zh-TW" sz="1600" dirty="0" smtClean="0"/>
              <a:t>EX:</a:t>
            </a:r>
            <a:r>
              <a:rPr lang="zh-TW" altLang="en-US" sz="1600" dirty="0" smtClean="0"/>
              <a:t> </a:t>
            </a:r>
            <a:r>
              <a:rPr lang="en-US" altLang="zh-TW" sz="1600" dirty="0" smtClean="0"/>
              <a:t>GEPT</a:t>
            </a:r>
            <a:r>
              <a:rPr lang="zh-TW" altLang="en-US" sz="1600" dirty="0" smtClean="0"/>
              <a:t>中級初試、</a:t>
            </a:r>
            <a:r>
              <a:rPr lang="en-US" altLang="zh-TW" sz="1600" dirty="0" smtClean="0"/>
              <a:t>TOEIC</a:t>
            </a:r>
            <a:r>
              <a:rPr lang="zh-TW" altLang="en-US" sz="1600" dirty="0" smtClean="0"/>
              <a:t> </a:t>
            </a:r>
            <a:r>
              <a:rPr lang="en-US" altLang="zh-TW" sz="1600" dirty="0" smtClean="0"/>
              <a:t>550</a:t>
            </a:r>
          </a:p>
          <a:p>
            <a:pPr>
              <a:lnSpc>
                <a:spcPts val="3400"/>
              </a:lnSpc>
            </a:pPr>
            <a:r>
              <a:rPr lang="zh-TW" altLang="zh-TW" sz="2000" dirty="0"/>
              <a:t>自</a:t>
            </a:r>
            <a:r>
              <a:rPr lang="en-US" altLang="zh-TW" sz="2000" dirty="0"/>
              <a:t>104</a:t>
            </a:r>
            <a:r>
              <a:rPr lang="zh-TW" altLang="zh-TW" sz="2000" dirty="0"/>
              <a:t>學年度起學士班入學學生，必須於畢業前</a:t>
            </a:r>
            <a:r>
              <a:rPr lang="zh-TW" altLang="zh-TW" sz="2000" b="1" dirty="0">
                <a:solidFill>
                  <a:srgbClr val="FF0000"/>
                </a:solidFill>
              </a:rPr>
              <a:t>曾修</a:t>
            </a:r>
            <a:r>
              <a:rPr lang="en-US" altLang="zh-TW" sz="2000" b="1" dirty="0">
                <a:solidFill>
                  <a:srgbClr val="FF0000"/>
                </a:solidFill>
              </a:rPr>
              <a:t>2</a:t>
            </a:r>
            <a:r>
              <a:rPr lang="zh-TW" altLang="zh-TW" sz="2000" b="1" dirty="0">
                <a:solidFill>
                  <a:srgbClr val="FF0000"/>
                </a:solidFill>
              </a:rPr>
              <a:t>門</a:t>
            </a:r>
            <a:r>
              <a:rPr lang="zh-TW" altLang="zh-TW" sz="2000" dirty="0"/>
              <a:t>全校開設之</a:t>
            </a:r>
            <a:r>
              <a:rPr lang="zh-TW" altLang="zh-TW" sz="2000" dirty="0">
                <a:solidFill>
                  <a:srgbClr val="FF0000"/>
                </a:solidFill>
              </a:rPr>
              <a:t>全英語授課</a:t>
            </a:r>
            <a:r>
              <a:rPr lang="zh-TW" altLang="zh-TW" sz="2000" dirty="0" smtClean="0">
                <a:solidFill>
                  <a:srgbClr val="FF0000"/>
                </a:solidFill>
              </a:rPr>
              <a:t>課程</a:t>
            </a:r>
            <a:r>
              <a:rPr lang="en-US" altLang="zh-TW" sz="1600" dirty="0"/>
              <a:t>(</a:t>
            </a:r>
            <a:r>
              <a:rPr lang="zh-TW" altLang="en-US" sz="1600" dirty="0">
                <a:solidFill>
                  <a:srgbClr val="FF0000"/>
                </a:solidFill>
              </a:rPr>
              <a:t>包含全英授課之通識課</a:t>
            </a:r>
            <a:r>
              <a:rPr lang="en-US" altLang="zh-TW" sz="1600" dirty="0" smtClean="0"/>
              <a:t>)</a:t>
            </a:r>
            <a:r>
              <a:rPr lang="zh-TW" altLang="zh-TW" sz="1400" dirty="0" smtClean="0"/>
              <a:t>【</a:t>
            </a:r>
            <a:r>
              <a:rPr lang="zh-TW" altLang="zh-TW" sz="1400" dirty="0"/>
              <a:t>不含</a:t>
            </a:r>
            <a:r>
              <a:rPr lang="zh-TW" altLang="zh-TW" sz="1400" u="sng" dirty="0"/>
              <a:t>英文</a:t>
            </a:r>
            <a:r>
              <a:rPr lang="zh-TW" altLang="zh-TW" sz="1400" dirty="0"/>
              <a:t>、</a:t>
            </a:r>
            <a:r>
              <a:rPr lang="zh-TW" altLang="zh-TW" sz="1400" u="sng" dirty="0"/>
              <a:t>英聽</a:t>
            </a:r>
            <a:r>
              <a:rPr lang="zh-TW" altLang="zh-TW" sz="1400" dirty="0"/>
              <a:t>、</a:t>
            </a:r>
            <a:r>
              <a:rPr lang="zh-TW" altLang="zh-TW" sz="1400" u="sng" dirty="0"/>
              <a:t>實用英文</a:t>
            </a:r>
            <a:r>
              <a:rPr lang="en-US" altLang="zh-TW" sz="1400" u="sng" dirty="0"/>
              <a:t>(</a:t>
            </a:r>
            <a:r>
              <a:rPr lang="zh-TW" altLang="zh-TW" sz="1400" u="sng" dirty="0"/>
              <a:t>一</a:t>
            </a:r>
            <a:r>
              <a:rPr lang="en-US" altLang="zh-TW" sz="1400" u="sng" dirty="0"/>
              <a:t>)(</a:t>
            </a:r>
            <a:r>
              <a:rPr lang="zh-TW" altLang="zh-TW" sz="1400" u="sng" dirty="0"/>
              <a:t>二</a:t>
            </a:r>
            <a:r>
              <a:rPr lang="en-US" altLang="zh-TW" sz="1400" u="sng" dirty="0"/>
              <a:t>)</a:t>
            </a:r>
            <a:r>
              <a:rPr lang="zh-TW" altLang="zh-TW" sz="1400" dirty="0"/>
              <a:t>及商學院學生修習之</a:t>
            </a:r>
            <a:r>
              <a:rPr lang="zh-TW" altLang="zh-TW" sz="1400" u="sng" dirty="0"/>
              <a:t>實用英文</a:t>
            </a:r>
            <a:r>
              <a:rPr lang="en-US" altLang="zh-TW" sz="1400" u="sng" dirty="0"/>
              <a:t>(</a:t>
            </a:r>
            <a:r>
              <a:rPr lang="zh-TW" altLang="zh-TW" sz="1400" u="sng" dirty="0"/>
              <a:t>一</a:t>
            </a:r>
            <a:r>
              <a:rPr lang="en-US" altLang="zh-TW" sz="1400" u="sng" dirty="0"/>
              <a:t>)(</a:t>
            </a:r>
            <a:r>
              <a:rPr lang="zh-TW" altLang="zh-TW" sz="1400" u="sng" dirty="0"/>
              <a:t>二</a:t>
            </a:r>
            <a:r>
              <a:rPr lang="en-US" altLang="zh-TW" sz="1400" u="sng" dirty="0"/>
              <a:t>)(</a:t>
            </a:r>
            <a:r>
              <a:rPr lang="zh-TW" altLang="zh-TW" sz="1400" u="sng" dirty="0"/>
              <a:t>三</a:t>
            </a:r>
            <a:r>
              <a:rPr lang="en-US" altLang="zh-TW" sz="1400" u="sng" dirty="0"/>
              <a:t>)(</a:t>
            </a:r>
            <a:r>
              <a:rPr lang="zh-TW" altLang="zh-TW" sz="1400" u="sng" dirty="0"/>
              <a:t>四</a:t>
            </a:r>
            <a:r>
              <a:rPr lang="en-US" altLang="zh-TW" sz="1400" dirty="0"/>
              <a:t>)</a:t>
            </a:r>
            <a:r>
              <a:rPr lang="zh-TW" altLang="zh-TW" sz="1400" dirty="0" smtClean="0"/>
              <a:t>】。 【</a:t>
            </a:r>
            <a:r>
              <a:rPr lang="zh-TW" altLang="en-US" sz="1400" dirty="0"/>
              <a:t>全英語授課課程只需「</a:t>
            </a:r>
            <a:r>
              <a:rPr lang="zh-TW" altLang="en-US" sz="1400" b="1" dirty="0"/>
              <a:t>曾修</a:t>
            </a:r>
            <a:r>
              <a:rPr lang="zh-TW" altLang="en-US" sz="1400" dirty="0"/>
              <a:t>」、該科成績不合格也算</a:t>
            </a:r>
            <a:r>
              <a:rPr lang="en-US" altLang="zh-TW" sz="1400" dirty="0"/>
              <a:t>1</a:t>
            </a:r>
            <a:r>
              <a:rPr lang="zh-TW" altLang="en-US" sz="1400" dirty="0"/>
              <a:t>門；</a:t>
            </a:r>
            <a:r>
              <a:rPr lang="zh-TW" altLang="en-US" sz="1400" dirty="0" smtClean="0"/>
              <a:t>但「</a:t>
            </a:r>
            <a:r>
              <a:rPr lang="zh-TW" altLang="en-US" sz="1400" dirty="0"/>
              <a:t>停修</a:t>
            </a:r>
            <a:r>
              <a:rPr lang="zh-TW" altLang="en-US" sz="1400" dirty="0" smtClean="0"/>
              <a:t>」不算。</a:t>
            </a:r>
            <a:r>
              <a:rPr lang="en-US" altLang="zh-TW" sz="1400" dirty="0" smtClean="0">
                <a:latin typeface="新細明體" panose="02020500000000000000" pitchFamily="18" charset="-120"/>
                <a:ea typeface="新細明體" panose="02020500000000000000" pitchFamily="18" charset="-120"/>
              </a:rPr>
              <a:t>】</a:t>
            </a:r>
            <a:endParaRPr lang="en-US" altLang="zh-TW" sz="1400" dirty="0"/>
          </a:p>
          <a:p>
            <a:pPr>
              <a:lnSpc>
                <a:spcPts val="3400"/>
              </a:lnSpc>
            </a:pPr>
            <a:r>
              <a:rPr lang="zh-TW" altLang="en-US" sz="2000" dirty="0" smtClean="0"/>
              <a:t>商學院</a:t>
            </a:r>
            <a:r>
              <a:rPr lang="zh-TW" altLang="en-US" sz="2000" dirty="0"/>
              <a:t>實用英文</a:t>
            </a:r>
            <a:r>
              <a:rPr lang="en-US" altLang="zh-TW" sz="2000" dirty="0"/>
              <a:t>(</a:t>
            </a:r>
            <a:r>
              <a:rPr lang="zh-TW" altLang="en-US" sz="2000" dirty="0"/>
              <a:t>一</a:t>
            </a:r>
            <a:r>
              <a:rPr lang="en-US" altLang="zh-TW" sz="2000" dirty="0"/>
              <a:t>)(</a:t>
            </a:r>
            <a:r>
              <a:rPr lang="zh-TW" altLang="en-US" sz="2000" dirty="0"/>
              <a:t>二</a:t>
            </a:r>
            <a:r>
              <a:rPr lang="en-US" altLang="zh-TW" sz="2000" dirty="0"/>
              <a:t>)(</a:t>
            </a:r>
            <a:r>
              <a:rPr lang="zh-TW" altLang="en-US" sz="2000" dirty="0"/>
              <a:t>三</a:t>
            </a:r>
            <a:r>
              <a:rPr lang="en-US" altLang="zh-TW" sz="2000" dirty="0"/>
              <a:t>)(</a:t>
            </a:r>
            <a:r>
              <a:rPr lang="zh-TW" altLang="en-US" sz="2000" dirty="0"/>
              <a:t>四</a:t>
            </a:r>
            <a:r>
              <a:rPr lang="en-US" altLang="zh-TW" sz="2000" dirty="0"/>
              <a:t>)</a:t>
            </a:r>
            <a:r>
              <a:rPr lang="zh-TW" altLang="en-US" sz="2000" dirty="0"/>
              <a:t>加退選問題，請至商學院辦找任桂芬助理洽詢</a:t>
            </a:r>
            <a:r>
              <a:rPr lang="en-US" altLang="zh-TW" sz="2000" dirty="0" smtClean="0"/>
              <a:t>03-265-5021</a:t>
            </a:r>
            <a:endParaRPr lang="en-US" altLang="zh-TW" sz="2000" dirty="0"/>
          </a:p>
          <a:p>
            <a:pPr>
              <a:lnSpc>
                <a:spcPts val="3400"/>
              </a:lnSpc>
            </a:pPr>
            <a:r>
              <a:rPr lang="zh-TW" altLang="en-US" sz="2000" dirty="0"/>
              <a:t>學生</a:t>
            </a:r>
            <a:r>
              <a:rPr lang="zh-TW" altLang="en-US" sz="2000" dirty="0">
                <a:solidFill>
                  <a:srgbClr val="FF0000"/>
                </a:solidFill>
              </a:rPr>
              <a:t>重複修習科目名稱</a:t>
            </a:r>
            <a:r>
              <a:rPr lang="zh-TW" altLang="en-US" sz="2000" dirty="0"/>
              <a:t>相同之課程，其重複之學分</a:t>
            </a:r>
            <a:r>
              <a:rPr lang="zh-TW" altLang="en-US" sz="2000" dirty="0">
                <a:solidFill>
                  <a:srgbClr val="FF0000"/>
                </a:solidFill>
              </a:rPr>
              <a:t>不列入</a:t>
            </a:r>
            <a:r>
              <a:rPr lang="zh-TW" altLang="en-US" sz="2000" dirty="0"/>
              <a:t>畢業學分之計算。</a:t>
            </a:r>
            <a:r>
              <a:rPr lang="en-US" altLang="zh-TW" sz="2000" dirty="0"/>
              <a:t>(</a:t>
            </a:r>
            <a:r>
              <a:rPr lang="zh-TW" altLang="en-US" sz="2000" dirty="0"/>
              <a:t>學則第</a:t>
            </a:r>
            <a:r>
              <a:rPr lang="en-US" altLang="zh-TW" sz="2000" dirty="0"/>
              <a:t>22</a:t>
            </a:r>
            <a:r>
              <a:rPr lang="zh-TW" altLang="en-US" sz="2000" dirty="0"/>
              <a:t>條</a:t>
            </a:r>
            <a:r>
              <a:rPr lang="en-US" altLang="zh-TW" sz="2000" dirty="0" smtClean="0"/>
              <a:t>)</a:t>
            </a:r>
            <a:endParaRPr lang="en-US" altLang="zh-TW" sz="2000" dirty="0"/>
          </a:p>
        </p:txBody>
      </p:sp>
    </p:spTree>
    <p:extLst>
      <p:ext uri="{BB962C8B-B14F-4D97-AF65-F5344CB8AC3E}">
        <p14:creationId xmlns:p14="http://schemas.microsoft.com/office/powerpoint/2010/main" val="21766248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257884" y="752990"/>
            <a:ext cx="8886116" cy="5009450"/>
          </a:xfrm>
        </p:spPr>
        <p:txBody>
          <a:bodyPr>
            <a:normAutofit/>
          </a:bodyPr>
          <a:lstStyle/>
          <a:p>
            <a:pPr lvl="0">
              <a:lnSpc>
                <a:spcPts val="3400"/>
              </a:lnSpc>
            </a:pPr>
            <a:r>
              <a:rPr lang="zh-TW" altLang="zh-TW" sz="2000" dirty="0" smtClean="0"/>
              <a:t>本</a:t>
            </a:r>
            <a:r>
              <a:rPr lang="zh-TW" altLang="zh-TW" sz="2000" dirty="0"/>
              <a:t>系專業必修課程：會計學（一）、統計學（一）</a:t>
            </a:r>
            <a:r>
              <a:rPr lang="zh-TW" altLang="zh-TW" sz="2000" dirty="0">
                <a:solidFill>
                  <a:srgbClr val="FF0000"/>
                </a:solidFill>
              </a:rPr>
              <a:t>未修得</a:t>
            </a:r>
            <a:r>
              <a:rPr lang="en-US" altLang="zh-TW" sz="2000" dirty="0">
                <a:solidFill>
                  <a:srgbClr val="FF0000"/>
                </a:solidFill>
              </a:rPr>
              <a:t>50</a:t>
            </a:r>
            <a:r>
              <a:rPr lang="zh-TW" altLang="zh-TW" sz="2000" dirty="0">
                <a:solidFill>
                  <a:srgbClr val="FF0000"/>
                </a:solidFill>
              </a:rPr>
              <a:t>分以上</a:t>
            </a:r>
            <a:r>
              <a:rPr lang="zh-TW" altLang="zh-TW" sz="2000" dirty="0"/>
              <a:t>，不得修習會計學（二）、統計學（二）</a:t>
            </a:r>
            <a:r>
              <a:rPr lang="zh-TW" altLang="zh-TW" sz="2000" dirty="0" smtClean="0">
                <a:solidFill>
                  <a:srgbClr val="FF0000"/>
                </a:solidFill>
              </a:rPr>
              <a:t>請</a:t>
            </a:r>
            <a:r>
              <a:rPr lang="zh-TW" altLang="en-US" sz="2000" dirty="0" smtClean="0">
                <a:solidFill>
                  <a:srgbClr val="FF0000"/>
                </a:solidFill>
              </a:rPr>
              <a:t>同</a:t>
            </a:r>
            <a:r>
              <a:rPr lang="zh-TW" altLang="en-US" sz="2000" dirty="0">
                <a:solidFill>
                  <a:srgbClr val="FF0000"/>
                </a:solidFill>
              </a:rPr>
              <a:t>學</a:t>
            </a:r>
            <a:r>
              <a:rPr lang="zh-TW" altLang="zh-TW" sz="2000" dirty="0" smtClean="0">
                <a:solidFill>
                  <a:srgbClr val="FF0000"/>
                </a:solidFill>
              </a:rPr>
              <a:t>於</a:t>
            </a:r>
            <a:r>
              <a:rPr lang="zh-TW" altLang="zh-TW" sz="2000" dirty="0">
                <a:solidFill>
                  <a:srgbClr val="FF0000"/>
                </a:solidFill>
              </a:rPr>
              <a:t>註冊日至財金系系辦退選</a:t>
            </a:r>
            <a:r>
              <a:rPr lang="zh-TW" altLang="zh-TW" sz="2000" dirty="0" smtClean="0"/>
              <a:t>。</a:t>
            </a:r>
            <a:endParaRPr lang="en-US" altLang="zh-TW" sz="2000" dirty="0" smtClean="0"/>
          </a:p>
          <a:p>
            <a:pPr lvl="0">
              <a:lnSpc>
                <a:spcPts val="3400"/>
              </a:lnSpc>
            </a:pPr>
            <a:r>
              <a:rPr lang="zh-TW" altLang="zh-TW" sz="2000" dirty="0" smtClean="0"/>
              <a:t>本</a:t>
            </a:r>
            <a:r>
              <a:rPr lang="zh-TW" altLang="zh-TW" sz="2000" dirty="0"/>
              <a:t>系修習會計學</a:t>
            </a:r>
            <a:r>
              <a:rPr lang="en-US" altLang="zh-TW" sz="2000" dirty="0"/>
              <a:t>(2</a:t>
            </a:r>
            <a:r>
              <a:rPr lang="zh-TW" altLang="zh-TW" sz="2000" dirty="0"/>
              <a:t>小時</a:t>
            </a:r>
            <a:r>
              <a:rPr lang="en-US" altLang="zh-TW" sz="2000" dirty="0"/>
              <a:t>)</a:t>
            </a:r>
            <a:r>
              <a:rPr lang="zh-TW" altLang="zh-TW" sz="2000" dirty="0"/>
              <a:t>、統計學</a:t>
            </a:r>
            <a:r>
              <a:rPr lang="en-US" altLang="zh-TW" sz="2000" dirty="0"/>
              <a:t>(2</a:t>
            </a:r>
            <a:r>
              <a:rPr lang="zh-TW" altLang="zh-TW" sz="2000" dirty="0"/>
              <a:t>小時</a:t>
            </a:r>
            <a:r>
              <a:rPr lang="en-US" altLang="zh-TW" sz="2000" dirty="0"/>
              <a:t>)</a:t>
            </a:r>
            <a:r>
              <a:rPr lang="zh-TW" altLang="zh-TW" sz="2000" dirty="0"/>
              <a:t>、經濟學</a:t>
            </a:r>
            <a:r>
              <a:rPr lang="en-US" altLang="zh-TW" sz="2000" dirty="0"/>
              <a:t>(1</a:t>
            </a:r>
            <a:r>
              <a:rPr lang="zh-TW" altLang="zh-TW" sz="2000" dirty="0"/>
              <a:t>小時</a:t>
            </a:r>
            <a:r>
              <a:rPr lang="en-US" altLang="zh-TW" sz="2000" dirty="0"/>
              <a:t>)</a:t>
            </a:r>
            <a:r>
              <a:rPr lang="zh-TW" altLang="zh-TW" sz="2000" dirty="0"/>
              <a:t>，須上實習課程</a:t>
            </a:r>
            <a:r>
              <a:rPr lang="zh-TW" altLang="zh-TW" sz="2000" dirty="0" smtClean="0"/>
              <a:t>。</a:t>
            </a:r>
            <a:endParaRPr lang="en-US" altLang="zh-TW" sz="2000" dirty="0" smtClean="0"/>
          </a:p>
          <a:p>
            <a:pPr lvl="0">
              <a:lnSpc>
                <a:spcPts val="3400"/>
              </a:lnSpc>
            </a:pPr>
            <a:r>
              <a:rPr lang="zh-TW" altLang="en-US" sz="2000" dirty="0"/>
              <a:t>可自行上網加選通</a:t>
            </a:r>
            <a:r>
              <a:rPr lang="zh-TW" altLang="en-US" sz="2000" dirty="0" smtClean="0"/>
              <a:t>識、體育或</a:t>
            </a:r>
            <a:r>
              <a:rPr lang="zh-TW" altLang="en-US" sz="2000" dirty="0"/>
              <a:t>其他課程</a:t>
            </a:r>
            <a:r>
              <a:rPr lang="zh-TW" altLang="en-US" sz="2000" dirty="0" smtClean="0"/>
              <a:t>。</a:t>
            </a:r>
            <a:r>
              <a:rPr lang="en-US" altLang="zh-TW" sz="2000" dirty="0" smtClean="0"/>
              <a:t>【</a:t>
            </a:r>
            <a:r>
              <a:rPr lang="zh-TW" altLang="en-US" sz="2000" dirty="0" smtClean="0"/>
              <a:t>通識請洽通</a:t>
            </a:r>
            <a:r>
              <a:rPr lang="zh-TW" altLang="en-US" sz="2000" dirty="0"/>
              <a:t>識中心：</a:t>
            </a:r>
            <a:r>
              <a:rPr lang="en-US" altLang="zh-TW" sz="2000" dirty="0" smtClean="0"/>
              <a:t>03-265-6851~3】</a:t>
            </a:r>
            <a:r>
              <a:rPr lang="zh-TW" altLang="en-US" sz="2000" dirty="0" smtClean="0"/>
              <a:t>、</a:t>
            </a:r>
            <a:r>
              <a:rPr lang="en-US" altLang="zh-TW" sz="2000" dirty="0" smtClean="0"/>
              <a:t>【</a:t>
            </a:r>
            <a:r>
              <a:rPr lang="zh-TW" altLang="en-US" sz="2000" dirty="0" smtClean="0"/>
              <a:t>體育請洽體育室：</a:t>
            </a:r>
            <a:r>
              <a:rPr lang="en-US" altLang="zh-TW" sz="2000" dirty="0" smtClean="0"/>
              <a:t>03-265-1611】 </a:t>
            </a:r>
            <a:r>
              <a:rPr lang="zh-TW" altLang="en-US" sz="2000" dirty="0" smtClean="0"/>
              <a:t>。</a:t>
            </a:r>
            <a:endParaRPr lang="en-US" altLang="zh-TW" sz="2000" dirty="0" smtClean="0"/>
          </a:p>
          <a:p>
            <a:pPr lvl="0">
              <a:lnSpc>
                <a:spcPts val="3400"/>
              </a:lnSpc>
            </a:pPr>
            <a:r>
              <a:rPr lang="zh-TW" altLang="en-US" sz="2000" dirty="0"/>
              <a:t>通識課程必須含指定之院特色課程：通識延伸－人學－「企業倫理」（由商學院於大三下或大四上統一幫學生於第二階段加選）始能畢業。</a:t>
            </a:r>
            <a:r>
              <a:rPr lang="en-US" altLang="zh-TW" sz="2000" dirty="0"/>
              <a:t>【</a:t>
            </a:r>
            <a:r>
              <a:rPr lang="zh-TW" altLang="en-US" sz="2000" dirty="0"/>
              <a:t>企業倫理</a:t>
            </a:r>
            <a:r>
              <a:rPr lang="zh-TW" altLang="en-US" sz="2000" dirty="0" smtClean="0"/>
              <a:t>加</a:t>
            </a:r>
            <a:r>
              <a:rPr lang="zh-TW" altLang="zh-TW" sz="2000" dirty="0"/>
              <a:t>、</a:t>
            </a:r>
            <a:r>
              <a:rPr lang="zh-TW" altLang="en-US" sz="2000" dirty="0" smtClean="0"/>
              <a:t>退</a:t>
            </a:r>
            <a:r>
              <a:rPr lang="zh-TW" altLang="en-US" sz="2000" dirty="0"/>
              <a:t>選請洽商學院</a:t>
            </a:r>
            <a:r>
              <a:rPr lang="zh-TW" altLang="en-US" sz="2000" dirty="0" smtClean="0"/>
              <a:t>辦</a:t>
            </a:r>
            <a:r>
              <a:rPr lang="en-US" altLang="zh-TW" sz="2000" dirty="0" smtClean="0"/>
              <a:t>】</a:t>
            </a:r>
            <a:endParaRPr lang="en-US" altLang="zh-TW" sz="2000" dirty="0"/>
          </a:p>
          <a:p>
            <a:pPr lvl="0">
              <a:lnSpc>
                <a:spcPts val="3400"/>
              </a:lnSpc>
            </a:pPr>
            <a:r>
              <a:rPr lang="zh-TW" altLang="en-US" sz="2000" dirty="0"/>
              <a:t>本系模組課程：自</a:t>
            </a:r>
            <a:r>
              <a:rPr lang="en-US" altLang="zh-TW" sz="2000" dirty="0"/>
              <a:t>104</a:t>
            </a:r>
            <a:r>
              <a:rPr lang="zh-TW" altLang="en-US" sz="2000" dirty="0"/>
              <a:t>學年度</a:t>
            </a:r>
            <a:r>
              <a:rPr lang="en-US" altLang="zh-TW" sz="2000" dirty="0"/>
              <a:t>(</a:t>
            </a:r>
            <a:r>
              <a:rPr lang="zh-TW" altLang="en-US" sz="2000" dirty="0"/>
              <a:t>含</a:t>
            </a:r>
            <a:r>
              <a:rPr lang="en-US" altLang="zh-TW" sz="2000" dirty="0"/>
              <a:t>)</a:t>
            </a:r>
            <a:r>
              <a:rPr lang="zh-TW" altLang="en-US" sz="2000" dirty="0"/>
              <a:t>起入學學生，模組課程採取</a:t>
            </a:r>
            <a:r>
              <a:rPr lang="en-US" altLang="zh-TW" sz="2000" dirty="0"/>
              <a:t>【</a:t>
            </a:r>
            <a:r>
              <a:rPr lang="zh-TW" altLang="en-US" sz="2000" dirty="0"/>
              <a:t>自由申請</a:t>
            </a:r>
            <a:r>
              <a:rPr lang="en-US" altLang="zh-TW" sz="2000" dirty="0"/>
              <a:t>】</a:t>
            </a:r>
            <a:r>
              <a:rPr lang="zh-TW" altLang="en-US" sz="2000" dirty="0"/>
              <a:t>制。（模組課程自大二下開始上課）。</a:t>
            </a:r>
          </a:p>
          <a:p>
            <a:pPr lvl="0">
              <a:lnSpc>
                <a:spcPct val="100000"/>
              </a:lnSpc>
            </a:pPr>
            <a:endParaRPr lang="zh-TW" altLang="en-US" dirty="0"/>
          </a:p>
          <a:p>
            <a:pPr lvl="0">
              <a:lnSpc>
                <a:spcPct val="100000"/>
              </a:lnSpc>
            </a:pPr>
            <a:endParaRPr lang="zh-TW" altLang="zh-TW" dirty="0"/>
          </a:p>
        </p:txBody>
      </p:sp>
    </p:spTree>
    <p:extLst>
      <p:ext uri="{BB962C8B-B14F-4D97-AF65-F5344CB8AC3E}">
        <p14:creationId xmlns:p14="http://schemas.microsoft.com/office/powerpoint/2010/main" val="15639188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241540" y="854013"/>
            <a:ext cx="8902460" cy="4951563"/>
          </a:xfrm>
        </p:spPr>
        <p:txBody>
          <a:bodyPr>
            <a:normAutofit/>
          </a:bodyPr>
          <a:lstStyle/>
          <a:p>
            <a:pPr>
              <a:lnSpc>
                <a:spcPts val="3400"/>
              </a:lnSpc>
            </a:pPr>
            <a:r>
              <a:rPr lang="zh-TW" altLang="zh-TW" sz="2000" dirty="0" smtClean="0">
                <a:solidFill>
                  <a:srgbClr val="FF0000"/>
                </a:solidFill>
              </a:rPr>
              <a:t>金融</a:t>
            </a:r>
            <a:r>
              <a:rPr lang="zh-TW" altLang="zh-TW" sz="2000" dirty="0">
                <a:solidFill>
                  <a:srgbClr val="FF0000"/>
                </a:solidFill>
              </a:rPr>
              <a:t>專業證照</a:t>
            </a:r>
            <a:r>
              <a:rPr lang="zh-TW" altLang="zh-TW" sz="2000" dirty="0"/>
              <a:t>：「</a:t>
            </a:r>
            <a:r>
              <a:rPr lang="zh-TW" altLang="zh-TW" sz="2000" dirty="0">
                <a:solidFill>
                  <a:srgbClr val="FF0000"/>
                </a:solidFill>
              </a:rPr>
              <a:t>金融市場常識與職業倫理</a:t>
            </a:r>
            <a:r>
              <a:rPr lang="zh-TW" altLang="zh-TW" sz="2000" dirty="0"/>
              <a:t>」證照及須另外通過取得</a:t>
            </a:r>
            <a:r>
              <a:rPr lang="en-US" altLang="zh-TW" sz="2000" dirty="0">
                <a:solidFill>
                  <a:srgbClr val="FF0000"/>
                </a:solidFill>
              </a:rPr>
              <a:t>2</a:t>
            </a:r>
            <a:r>
              <a:rPr lang="zh-TW" altLang="zh-TW" sz="2000" dirty="0">
                <a:solidFill>
                  <a:srgbClr val="FF0000"/>
                </a:solidFill>
              </a:rPr>
              <a:t>項金融證照考試</a:t>
            </a:r>
            <a:r>
              <a:rPr lang="zh-TW" altLang="zh-TW" sz="2000" dirty="0"/>
              <a:t>（境外生除外）</a:t>
            </a:r>
            <a:r>
              <a:rPr lang="zh-TW" altLang="zh-TW" sz="2000" dirty="0" smtClean="0"/>
              <a:t>。</a:t>
            </a:r>
            <a:endParaRPr lang="en-US" altLang="zh-TW" sz="2000" dirty="0" smtClean="0"/>
          </a:p>
          <a:p>
            <a:pPr>
              <a:lnSpc>
                <a:spcPts val="3400"/>
              </a:lnSpc>
            </a:pPr>
            <a:r>
              <a:rPr lang="zh-TW" altLang="zh-TW" sz="2000" dirty="0">
                <a:solidFill>
                  <a:srgbClr val="FF0000"/>
                </a:solidFill>
              </a:rPr>
              <a:t>金融證照模擬考試</a:t>
            </a:r>
            <a:r>
              <a:rPr lang="zh-TW" altLang="zh-TW" sz="2000" dirty="0"/>
              <a:t>：自</a:t>
            </a:r>
            <a:r>
              <a:rPr lang="en-US" altLang="zh-TW" sz="2000" dirty="0"/>
              <a:t>106</a:t>
            </a:r>
            <a:r>
              <a:rPr lang="zh-TW" altLang="zh-TW" sz="2000" dirty="0"/>
              <a:t>學年度入學學生，本系舉辦之</a:t>
            </a:r>
            <a:r>
              <a:rPr lang="zh-TW" altLang="zh-TW" sz="2000" dirty="0">
                <a:solidFill>
                  <a:srgbClr val="FF0000"/>
                </a:solidFill>
              </a:rPr>
              <a:t>模擬考試須參加</a:t>
            </a:r>
            <a:r>
              <a:rPr lang="en-US" altLang="zh-TW" sz="2000" dirty="0">
                <a:solidFill>
                  <a:srgbClr val="FF0000"/>
                </a:solidFill>
              </a:rPr>
              <a:t>2</a:t>
            </a:r>
            <a:r>
              <a:rPr lang="zh-TW" altLang="zh-TW" sz="2000" dirty="0">
                <a:solidFill>
                  <a:srgbClr val="FF0000"/>
                </a:solidFill>
              </a:rPr>
              <a:t>次（含）以上</a:t>
            </a:r>
            <a:r>
              <a:rPr lang="zh-TW" altLang="zh-TW" sz="2000" dirty="0"/>
              <a:t>，並且須</a:t>
            </a:r>
            <a:r>
              <a:rPr lang="zh-TW" altLang="zh-TW" sz="2000" dirty="0">
                <a:solidFill>
                  <a:srgbClr val="FF0000"/>
                </a:solidFill>
              </a:rPr>
              <a:t>達到證照及格標準，始可認列一次模擬考試</a:t>
            </a:r>
            <a:r>
              <a:rPr lang="zh-TW" altLang="zh-TW" sz="2000" dirty="0"/>
              <a:t>。（境外生除外）</a:t>
            </a:r>
            <a:r>
              <a:rPr lang="zh-TW" altLang="zh-TW" sz="2000" dirty="0" smtClean="0"/>
              <a:t>。</a:t>
            </a:r>
            <a:endParaRPr lang="en-US" altLang="zh-TW" sz="2000" dirty="0" smtClean="0"/>
          </a:p>
          <a:p>
            <a:pPr>
              <a:lnSpc>
                <a:spcPts val="3400"/>
              </a:lnSpc>
            </a:pPr>
            <a:r>
              <a:rPr lang="zh-TW" altLang="en-US" sz="2000" dirty="0"/>
              <a:t>「</a:t>
            </a:r>
            <a:r>
              <a:rPr lang="zh-TW" altLang="en-US" sz="2000" dirty="0">
                <a:solidFill>
                  <a:srgbClr val="FF0000"/>
                </a:solidFill>
              </a:rPr>
              <a:t>實習專題</a:t>
            </a:r>
            <a:r>
              <a:rPr lang="zh-TW" altLang="en-US" sz="2000" dirty="0"/>
              <a:t>」為本系</a:t>
            </a:r>
            <a:r>
              <a:rPr lang="zh-TW" altLang="en-US" sz="2000" dirty="0">
                <a:solidFill>
                  <a:srgbClr val="FF0000"/>
                </a:solidFill>
              </a:rPr>
              <a:t>必須</a:t>
            </a:r>
            <a:r>
              <a:rPr lang="zh-TW" altLang="en-US" sz="2000" dirty="0"/>
              <a:t>選修之</a:t>
            </a:r>
            <a:r>
              <a:rPr lang="zh-TW" altLang="en-US" sz="2000" dirty="0">
                <a:solidFill>
                  <a:srgbClr val="FF0000"/>
                </a:solidFill>
              </a:rPr>
              <a:t>學系選修</a:t>
            </a:r>
            <a:r>
              <a:rPr lang="zh-TW" altLang="en-US" sz="2000" dirty="0"/>
              <a:t>課程</a:t>
            </a:r>
            <a:r>
              <a:rPr lang="en-US" altLang="zh-TW" sz="2000" dirty="0"/>
              <a:t>(</a:t>
            </a:r>
            <a:r>
              <a:rPr lang="zh-TW" altLang="en-US" sz="2000" dirty="0"/>
              <a:t>大四下</a:t>
            </a:r>
            <a:r>
              <a:rPr lang="en-US" altLang="zh-TW" sz="2000" dirty="0"/>
              <a:t>/1</a:t>
            </a:r>
            <a:r>
              <a:rPr lang="zh-TW" altLang="en-US" sz="2000" dirty="0"/>
              <a:t>學分</a:t>
            </a:r>
            <a:r>
              <a:rPr lang="en-US" altLang="zh-TW" sz="2000" dirty="0"/>
              <a:t>)</a:t>
            </a:r>
          </a:p>
          <a:p>
            <a:pPr>
              <a:lnSpc>
                <a:spcPts val="3400"/>
              </a:lnSpc>
            </a:pPr>
            <a:r>
              <a:rPr lang="zh-TW" altLang="en-US" sz="2000" dirty="0"/>
              <a:t>商學院規定「中五生」院通識課程由「哲學概論 </a:t>
            </a:r>
            <a:r>
              <a:rPr lang="en-US" altLang="zh-TW" sz="2000" dirty="0"/>
              <a:t>/ (</a:t>
            </a:r>
            <a:r>
              <a:rPr lang="zh-TW" altLang="en-US" sz="2000" dirty="0"/>
              <a:t>天</a:t>
            </a:r>
            <a:r>
              <a:rPr lang="en-US" altLang="zh-TW" sz="2000" dirty="0"/>
              <a:t>)</a:t>
            </a:r>
            <a:r>
              <a:rPr lang="zh-TW" altLang="en-US" sz="2000" dirty="0"/>
              <a:t>」、「品格與領導 </a:t>
            </a:r>
            <a:r>
              <a:rPr lang="en-US" altLang="zh-TW" sz="2000" dirty="0"/>
              <a:t>/(</a:t>
            </a:r>
            <a:r>
              <a:rPr lang="zh-TW" altLang="en-US" sz="2000" dirty="0"/>
              <a:t>人</a:t>
            </a:r>
            <a:r>
              <a:rPr lang="en-US" altLang="zh-TW" sz="2000" dirty="0"/>
              <a:t>)</a:t>
            </a:r>
            <a:r>
              <a:rPr lang="zh-TW" altLang="en-US" sz="2000" dirty="0"/>
              <a:t>」、「自然科學導論 </a:t>
            </a:r>
            <a:r>
              <a:rPr lang="en-US" altLang="zh-TW" sz="2000" dirty="0"/>
              <a:t>/ (</a:t>
            </a:r>
            <a:r>
              <a:rPr lang="zh-TW" altLang="en-US" sz="2000" dirty="0"/>
              <a:t>物</a:t>
            </a:r>
            <a:r>
              <a:rPr lang="en-US" altLang="zh-TW" sz="2000" dirty="0"/>
              <a:t>)</a:t>
            </a:r>
            <a:r>
              <a:rPr lang="zh-TW" altLang="en-US" sz="2000" dirty="0"/>
              <a:t>」、「中文經典閱讀 </a:t>
            </a:r>
            <a:r>
              <a:rPr lang="en-US" altLang="zh-TW" sz="2000" dirty="0"/>
              <a:t>/ (</a:t>
            </a:r>
            <a:r>
              <a:rPr lang="zh-TW" altLang="en-US" sz="2000" dirty="0"/>
              <a:t>我</a:t>
            </a:r>
            <a:r>
              <a:rPr lang="en-US" altLang="zh-TW" sz="2000" dirty="0"/>
              <a:t>)</a:t>
            </a:r>
            <a:r>
              <a:rPr lang="zh-TW" altLang="en-US" sz="2000" dirty="0"/>
              <a:t>」、「文化思想史 </a:t>
            </a:r>
            <a:r>
              <a:rPr lang="en-US" altLang="zh-TW" sz="2000" dirty="0"/>
              <a:t>/(</a:t>
            </a:r>
            <a:r>
              <a:rPr lang="zh-TW" altLang="en-US" sz="2000" dirty="0"/>
              <a:t>歷史</a:t>
            </a:r>
            <a:r>
              <a:rPr lang="en-US" altLang="zh-TW" sz="2000" dirty="0"/>
              <a:t>)</a:t>
            </a:r>
            <a:r>
              <a:rPr lang="zh-TW" altLang="en-US" sz="2000" dirty="0"/>
              <a:t>」等課程中五選三；財金系中五生專業課程</a:t>
            </a:r>
            <a:r>
              <a:rPr lang="en-US" altLang="zh-TW" sz="2000" dirty="0"/>
              <a:t>6</a:t>
            </a:r>
            <a:r>
              <a:rPr lang="zh-TW" altLang="en-US" sz="2000" dirty="0"/>
              <a:t>學分須選修「本系選修課」，並自</a:t>
            </a:r>
            <a:r>
              <a:rPr lang="en-US" altLang="zh-TW" sz="2000" dirty="0"/>
              <a:t>103</a:t>
            </a:r>
            <a:r>
              <a:rPr lang="zh-TW" altLang="en-US" sz="2000" dirty="0"/>
              <a:t>學年度入學起</a:t>
            </a:r>
            <a:r>
              <a:rPr lang="zh-TW" altLang="en-US" sz="2000" dirty="0" smtClean="0"/>
              <a:t>適用。</a:t>
            </a:r>
            <a:r>
              <a:rPr lang="en-US" altLang="zh-TW" sz="2000" dirty="0" smtClean="0"/>
              <a:t>(</a:t>
            </a:r>
            <a:r>
              <a:rPr lang="zh-TW" altLang="en-US" sz="2000" dirty="0" smtClean="0"/>
              <a:t>香港生</a:t>
            </a:r>
            <a:r>
              <a:rPr lang="en-US" altLang="zh-TW" sz="2000" dirty="0" smtClean="0"/>
              <a:t>)</a:t>
            </a:r>
            <a:endParaRPr lang="zh-TW" altLang="en-US" sz="2000" dirty="0"/>
          </a:p>
          <a:p>
            <a:pPr>
              <a:lnSpc>
                <a:spcPct val="100000"/>
              </a:lnSpc>
            </a:pPr>
            <a:endParaRPr lang="en-US" altLang="zh-TW" dirty="0" smtClean="0"/>
          </a:p>
          <a:p>
            <a:pPr>
              <a:lnSpc>
                <a:spcPct val="100000"/>
              </a:lnSpc>
            </a:pPr>
            <a:endParaRPr lang="zh-TW" altLang="zh-TW" dirty="0"/>
          </a:p>
        </p:txBody>
      </p:sp>
    </p:spTree>
    <p:extLst>
      <p:ext uri="{BB962C8B-B14F-4D97-AF65-F5344CB8AC3E}">
        <p14:creationId xmlns:p14="http://schemas.microsoft.com/office/powerpoint/2010/main" val="38367356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300789" y="144378"/>
            <a:ext cx="8686800" cy="6148137"/>
          </a:xfrm>
        </p:spPr>
        <p:txBody>
          <a:bodyPr>
            <a:normAutofit/>
          </a:bodyPr>
          <a:lstStyle/>
          <a:p>
            <a:pPr lvl="0">
              <a:lnSpc>
                <a:spcPts val="3400"/>
              </a:lnSpc>
            </a:pPr>
            <a:r>
              <a:rPr lang="zh-TW" altLang="zh-TW" dirty="0" smtClean="0"/>
              <a:t>財</a:t>
            </a:r>
            <a:r>
              <a:rPr lang="zh-TW" altLang="zh-TW" dirty="0"/>
              <a:t>金系畢業學分結構表</a:t>
            </a:r>
            <a:r>
              <a:rPr lang="zh-TW" altLang="zh-TW" dirty="0" smtClean="0"/>
              <a:t>：</a:t>
            </a:r>
          </a:p>
        </p:txBody>
      </p:sp>
      <p:graphicFrame>
        <p:nvGraphicFramePr>
          <p:cNvPr id="4" name="表格 3"/>
          <p:cNvGraphicFramePr>
            <a:graphicFrameLocks noGrp="1"/>
          </p:cNvGraphicFramePr>
          <p:nvPr>
            <p:extLst>
              <p:ext uri="{D42A27DB-BD31-4B8C-83A1-F6EECF244321}">
                <p14:modId xmlns:p14="http://schemas.microsoft.com/office/powerpoint/2010/main" val="2905626428"/>
              </p:ext>
            </p:extLst>
          </p:nvPr>
        </p:nvGraphicFramePr>
        <p:xfrm>
          <a:off x="974790" y="828137"/>
          <a:ext cx="6987392" cy="5464376"/>
        </p:xfrm>
        <a:graphic>
          <a:graphicData uri="http://schemas.openxmlformats.org/drawingml/2006/table">
            <a:tbl>
              <a:tblPr firstRow="1" firstCol="1" bandRow="1">
                <a:tableStyleId>{BDBED569-4797-4DF1-A0F4-6AAB3CD982D8}</a:tableStyleId>
              </a:tblPr>
              <a:tblGrid>
                <a:gridCol w="3493693">
                  <a:extLst>
                    <a:ext uri="{9D8B030D-6E8A-4147-A177-3AD203B41FA5}">
                      <a16:colId xmlns:a16="http://schemas.microsoft.com/office/drawing/2014/main" xmlns="" val="20000"/>
                    </a:ext>
                  </a:extLst>
                </a:gridCol>
                <a:gridCol w="1820174">
                  <a:extLst>
                    <a:ext uri="{9D8B030D-6E8A-4147-A177-3AD203B41FA5}">
                      <a16:colId xmlns:a16="http://schemas.microsoft.com/office/drawing/2014/main" xmlns="" val="20001"/>
                    </a:ext>
                  </a:extLst>
                </a:gridCol>
                <a:gridCol w="1673525">
                  <a:extLst>
                    <a:ext uri="{9D8B030D-6E8A-4147-A177-3AD203B41FA5}">
                      <a16:colId xmlns:a16="http://schemas.microsoft.com/office/drawing/2014/main" xmlns="" val="20002"/>
                    </a:ext>
                  </a:extLst>
                </a:gridCol>
              </a:tblGrid>
              <a:tr h="535620">
                <a:tc>
                  <a:txBody>
                    <a:bodyPr/>
                    <a:lstStyle/>
                    <a:p>
                      <a:pPr marL="74930" algn="ctr">
                        <a:lnSpc>
                          <a:spcPts val="1600"/>
                        </a:lnSpc>
                        <a:spcAft>
                          <a:spcPts val="0"/>
                        </a:spcAft>
                      </a:pPr>
                      <a:r>
                        <a:rPr lang="zh-TW" sz="1600" b="0" kern="0" dirty="0">
                          <a:effectLst/>
                        </a:rPr>
                        <a:t>性質</a:t>
                      </a:r>
                      <a:endParaRPr lang="zh-TW" sz="1600" b="0" kern="100" dirty="0">
                        <a:solidFill>
                          <a:schemeClr val="tx1"/>
                        </a:solidFill>
                        <a:effectLst/>
                        <a:latin typeface="+mn-ea"/>
                        <a:ea typeface="+mn-ea"/>
                        <a:cs typeface="Times New Roman" panose="02020603050405020304" pitchFamily="18" charset="0"/>
                      </a:endParaRPr>
                    </a:p>
                  </a:txBody>
                  <a:tcPr marL="68580" marR="68580" marT="0" marB="0" anchor="ctr"/>
                </a:tc>
                <a:tc gridSpan="2">
                  <a:txBody>
                    <a:bodyPr/>
                    <a:lstStyle/>
                    <a:p>
                      <a:pPr algn="ctr">
                        <a:lnSpc>
                          <a:spcPts val="1600"/>
                        </a:lnSpc>
                        <a:spcAft>
                          <a:spcPts val="0"/>
                        </a:spcAft>
                      </a:pPr>
                      <a:r>
                        <a:rPr lang="zh-TW" sz="1600" b="0" kern="0" dirty="0">
                          <a:effectLst/>
                        </a:rPr>
                        <a:t>學分數</a:t>
                      </a:r>
                      <a:endParaRPr lang="zh-TW" sz="1600" b="0" kern="100" dirty="0">
                        <a:solidFill>
                          <a:schemeClr val="tx1"/>
                        </a:solidFill>
                        <a:effectLst/>
                        <a:latin typeface="+mn-ea"/>
                        <a:ea typeface="+mn-ea"/>
                        <a:cs typeface="Times New Roman" panose="02020603050405020304" pitchFamily="18" charset="0"/>
                      </a:endParaRPr>
                    </a:p>
                  </a:txBody>
                  <a:tcPr marL="68580" marR="68580" marT="0" marB="0" anchor="ctr"/>
                </a:tc>
                <a:tc hMerge="1">
                  <a:txBody>
                    <a:bodyPr/>
                    <a:lstStyle/>
                    <a:p>
                      <a:endParaRPr lang="zh-TW" altLang="en-US"/>
                    </a:p>
                  </a:txBody>
                  <a:tcPr/>
                </a:tc>
                <a:extLst>
                  <a:ext uri="{0D108BD9-81ED-4DB2-BD59-A6C34878D82A}">
                    <a16:rowId xmlns:a16="http://schemas.microsoft.com/office/drawing/2014/main" xmlns="" val="10000"/>
                  </a:ext>
                </a:extLst>
              </a:tr>
              <a:tr h="556292">
                <a:tc>
                  <a:txBody>
                    <a:bodyPr/>
                    <a:lstStyle/>
                    <a:p>
                      <a:pPr marL="107950" algn="l">
                        <a:lnSpc>
                          <a:spcPts val="3400"/>
                        </a:lnSpc>
                        <a:spcAft>
                          <a:spcPts val="0"/>
                        </a:spcAft>
                      </a:pPr>
                      <a:r>
                        <a:rPr lang="en-US" sz="1600" b="0" kern="0" dirty="0">
                          <a:effectLst/>
                        </a:rPr>
                        <a:t>1. </a:t>
                      </a:r>
                      <a:r>
                        <a:rPr lang="zh-TW" sz="1600" b="0" kern="0" dirty="0">
                          <a:effectLst/>
                        </a:rPr>
                        <a:t>基本知能</a:t>
                      </a:r>
                      <a:endParaRPr lang="zh-TW" sz="1600" b="0" kern="100" dirty="0">
                        <a:solidFill>
                          <a:schemeClr val="tx1"/>
                        </a:solidFill>
                        <a:effectLst/>
                        <a:latin typeface="+mn-ea"/>
                        <a:ea typeface="+mn-ea"/>
                        <a:cs typeface="Times New Roman" panose="02020603050405020304" pitchFamily="18" charset="0"/>
                      </a:endParaRPr>
                    </a:p>
                  </a:txBody>
                  <a:tcPr marL="68580" marR="68580" marT="0" marB="0" anchor="ctr"/>
                </a:tc>
                <a:tc>
                  <a:txBody>
                    <a:bodyPr/>
                    <a:lstStyle/>
                    <a:p>
                      <a:pPr marL="4445" algn="ctr">
                        <a:lnSpc>
                          <a:spcPts val="1600"/>
                        </a:lnSpc>
                        <a:spcAft>
                          <a:spcPts val="0"/>
                        </a:spcAft>
                      </a:pPr>
                      <a:r>
                        <a:rPr lang="zh-TW" sz="1600" kern="0" dirty="0">
                          <a:effectLst/>
                        </a:rPr>
                        <a:t>等於</a:t>
                      </a:r>
                      <a:endParaRPr lang="zh-TW" sz="1600" b="0" kern="100" dirty="0">
                        <a:solidFill>
                          <a:schemeClr val="tx1"/>
                        </a:solidFill>
                        <a:effectLst/>
                        <a:latin typeface="+mn-ea"/>
                        <a:ea typeface="+mn-ea"/>
                        <a:cs typeface="Times New Roman" panose="02020603050405020304" pitchFamily="18" charset="0"/>
                      </a:endParaRPr>
                    </a:p>
                  </a:txBody>
                  <a:tcPr marL="68580" marR="68580" marT="0" marB="0" anchor="ctr"/>
                </a:tc>
                <a:tc>
                  <a:txBody>
                    <a:bodyPr/>
                    <a:lstStyle/>
                    <a:p>
                      <a:pPr marL="74930" marR="1270" algn="ctr">
                        <a:lnSpc>
                          <a:spcPts val="1600"/>
                        </a:lnSpc>
                        <a:spcAft>
                          <a:spcPts val="0"/>
                        </a:spcAft>
                      </a:pPr>
                      <a:r>
                        <a:rPr lang="en-US" sz="1600" kern="0">
                          <a:effectLst/>
                        </a:rPr>
                        <a:t>6</a:t>
                      </a:r>
                      <a:endParaRPr lang="zh-TW" sz="1600" b="0" kern="100">
                        <a:solidFill>
                          <a:schemeClr val="tx1"/>
                        </a:solidFill>
                        <a:effectLst/>
                        <a:latin typeface="+mn-ea"/>
                        <a:ea typeface="+mn-ea"/>
                        <a:cs typeface="Times New Roman" panose="02020603050405020304" pitchFamily="18" charset="0"/>
                      </a:endParaRPr>
                    </a:p>
                  </a:txBody>
                  <a:tcPr marL="68580" marR="68580" marT="0" marB="0" anchor="ctr"/>
                </a:tc>
                <a:extLst>
                  <a:ext uri="{0D108BD9-81ED-4DB2-BD59-A6C34878D82A}">
                    <a16:rowId xmlns:a16="http://schemas.microsoft.com/office/drawing/2014/main" xmlns="" val="10001"/>
                  </a:ext>
                </a:extLst>
              </a:tr>
              <a:tr h="556292">
                <a:tc>
                  <a:txBody>
                    <a:bodyPr/>
                    <a:lstStyle/>
                    <a:p>
                      <a:pPr marL="107950" algn="l">
                        <a:lnSpc>
                          <a:spcPts val="3400"/>
                        </a:lnSpc>
                        <a:spcAft>
                          <a:spcPts val="0"/>
                        </a:spcAft>
                      </a:pPr>
                      <a:r>
                        <a:rPr lang="en-US" sz="1600" b="0" kern="0" dirty="0">
                          <a:effectLst/>
                        </a:rPr>
                        <a:t>2. </a:t>
                      </a:r>
                      <a:r>
                        <a:rPr lang="zh-TW" sz="1600" b="0" kern="0" dirty="0">
                          <a:effectLst/>
                        </a:rPr>
                        <a:t>通識基礎必修</a:t>
                      </a:r>
                      <a:endParaRPr lang="zh-TW" sz="1600" b="0" kern="100" dirty="0">
                        <a:solidFill>
                          <a:schemeClr val="tx1"/>
                        </a:solidFill>
                        <a:effectLst/>
                        <a:latin typeface="+mn-ea"/>
                        <a:ea typeface="+mn-ea"/>
                        <a:cs typeface="Times New Roman" panose="02020603050405020304" pitchFamily="18" charset="0"/>
                      </a:endParaRPr>
                    </a:p>
                  </a:txBody>
                  <a:tcPr marL="68580" marR="68580" marT="0" marB="0" anchor="ctr"/>
                </a:tc>
                <a:tc>
                  <a:txBody>
                    <a:bodyPr/>
                    <a:lstStyle/>
                    <a:p>
                      <a:pPr algn="ctr">
                        <a:lnSpc>
                          <a:spcPts val="1600"/>
                        </a:lnSpc>
                        <a:spcAft>
                          <a:spcPts val="0"/>
                        </a:spcAft>
                      </a:pPr>
                      <a:r>
                        <a:rPr lang="zh-TW" sz="1600" kern="0" dirty="0">
                          <a:effectLst/>
                        </a:rPr>
                        <a:t>等於</a:t>
                      </a:r>
                      <a:endParaRPr lang="zh-TW" sz="1600" b="0" kern="100" dirty="0">
                        <a:solidFill>
                          <a:schemeClr val="tx1"/>
                        </a:solidFill>
                        <a:effectLst/>
                        <a:latin typeface="+mn-ea"/>
                        <a:ea typeface="+mn-ea"/>
                        <a:cs typeface="Times New Roman" panose="02020603050405020304" pitchFamily="18" charset="0"/>
                      </a:endParaRPr>
                    </a:p>
                  </a:txBody>
                  <a:tcPr marL="68580" marR="68580" marT="0" marB="0" anchor="ctr"/>
                </a:tc>
                <a:tc>
                  <a:txBody>
                    <a:bodyPr/>
                    <a:lstStyle/>
                    <a:p>
                      <a:pPr marL="74930" marR="1270" algn="ctr">
                        <a:lnSpc>
                          <a:spcPts val="1600"/>
                        </a:lnSpc>
                        <a:spcAft>
                          <a:spcPts val="0"/>
                        </a:spcAft>
                      </a:pPr>
                      <a:r>
                        <a:rPr lang="en-US" sz="1600" kern="0">
                          <a:effectLst/>
                        </a:rPr>
                        <a:t>14</a:t>
                      </a:r>
                      <a:endParaRPr lang="zh-TW" sz="1600" b="0" kern="100">
                        <a:solidFill>
                          <a:schemeClr val="tx1"/>
                        </a:solidFill>
                        <a:effectLst/>
                        <a:latin typeface="+mn-ea"/>
                        <a:ea typeface="+mn-ea"/>
                        <a:cs typeface="Times New Roman" panose="02020603050405020304" pitchFamily="18" charset="0"/>
                      </a:endParaRPr>
                    </a:p>
                  </a:txBody>
                  <a:tcPr marL="68580" marR="68580" marT="0" marB="0" anchor="ctr"/>
                </a:tc>
                <a:extLst>
                  <a:ext uri="{0D108BD9-81ED-4DB2-BD59-A6C34878D82A}">
                    <a16:rowId xmlns:a16="http://schemas.microsoft.com/office/drawing/2014/main" xmlns="" val="10002"/>
                  </a:ext>
                </a:extLst>
              </a:tr>
              <a:tr h="556292">
                <a:tc>
                  <a:txBody>
                    <a:bodyPr/>
                    <a:lstStyle/>
                    <a:p>
                      <a:pPr marL="107950" algn="l">
                        <a:lnSpc>
                          <a:spcPts val="3400"/>
                        </a:lnSpc>
                        <a:spcAft>
                          <a:spcPts val="0"/>
                        </a:spcAft>
                      </a:pPr>
                      <a:r>
                        <a:rPr lang="en-US" sz="1600" b="0" kern="0" dirty="0">
                          <a:effectLst/>
                        </a:rPr>
                        <a:t>3. </a:t>
                      </a:r>
                      <a:r>
                        <a:rPr lang="zh-TW" sz="1600" b="0" kern="0" dirty="0">
                          <a:effectLst/>
                        </a:rPr>
                        <a:t>通識延伸選修</a:t>
                      </a:r>
                      <a:endParaRPr lang="zh-TW" sz="1600" b="0" kern="100" dirty="0">
                        <a:solidFill>
                          <a:schemeClr val="tx1"/>
                        </a:solidFill>
                        <a:effectLst/>
                        <a:latin typeface="+mn-ea"/>
                        <a:ea typeface="+mn-ea"/>
                        <a:cs typeface="Times New Roman" panose="02020603050405020304" pitchFamily="18" charset="0"/>
                      </a:endParaRPr>
                    </a:p>
                  </a:txBody>
                  <a:tcPr marL="68580" marR="68580" marT="0" marB="0" anchor="ctr"/>
                </a:tc>
                <a:tc>
                  <a:txBody>
                    <a:bodyPr/>
                    <a:lstStyle/>
                    <a:p>
                      <a:pPr algn="ctr">
                        <a:lnSpc>
                          <a:spcPts val="1600"/>
                        </a:lnSpc>
                        <a:spcAft>
                          <a:spcPts val="0"/>
                        </a:spcAft>
                      </a:pPr>
                      <a:r>
                        <a:rPr lang="zh-TW" sz="1600" kern="0" dirty="0">
                          <a:effectLst/>
                        </a:rPr>
                        <a:t>等於</a:t>
                      </a:r>
                      <a:endParaRPr lang="zh-TW" sz="1600" b="0" kern="100" dirty="0">
                        <a:solidFill>
                          <a:schemeClr val="tx1"/>
                        </a:solidFill>
                        <a:effectLst/>
                        <a:latin typeface="+mn-ea"/>
                        <a:ea typeface="+mn-ea"/>
                        <a:cs typeface="Times New Roman" panose="02020603050405020304" pitchFamily="18" charset="0"/>
                      </a:endParaRPr>
                    </a:p>
                  </a:txBody>
                  <a:tcPr marL="68580" marR="68580" marT="0" marB="0" anchor="ctr"/>
                </a:tc>
                <a:tc>
                  <a:txBody>
                    <a:bodyPr/>
                    <a:lstStyle/>
                    <a:p>
                      <a:pPr marL="74930" marR="1270" algn="ctr">
                        <a:lnSpc>
                          <a:spcPts val="1600"/>
                        </a:lnSpc>
                        <a:spcAft>
                          <a:spcPts val="0"/>
                        </a:spcAft>
                      </a:pPr>
                      <a:r>
                        <a:rPr lang="en-US" sz="1600" kern="0" dirty="0">
                          <a:effectLst/>
                        </a:rPr>
                        <a:t>14</a:t>
                      </a:r>
                      <a:endParaRPr lang="zh-TW" sz="1600" b="0" kern="100" dirty="0">
                        <a:solidFill>
                          <a:schemeClr val="tx1"/>
                        </a:solidFill>
                        <a:effectLst/>
                        <a:latin typeface="+mn-ea"/>
                        <a:ea typeface="+mn-ea"/>
                        <a:cs typeface="Times New Roman" panose="02020603050405020304" pitchFamily="18" charset="0"/>
                      </a:endParaRPr>
                    </a:p>
                  </a:txBody>
                  <a:tcPr marL="68580" marR="68580" marT="0" marB="0" anchor="ctr"/>
                </a:tc>
                <a:extLst>
                  <a:ext uri="{0D108BD9-81ED-4DB2-BD59-A6C34878D82A}">
                    <a16:rowId xmlns:a16="http://schemas.microsoft.com/office/drawing/2014/main" xmlns="" val="10003"/>
                  </a:ext>
                </a:extLst>
              </a:tr>
              <a:tr h="556292">
                <a:tc>
                  <a:txBody>
                    <a:bodyPr/>
                    <a:lstStyle/>
                    <a:p>
                      <a:pPr marL="107950" algn="l">
                        <a:lnSpc>
                          <a:spcPts val="3400"/>
                        </a:lnSpc>
                        <a:spcAft>
                          <a:spcPts val="0"/>
                        </a:spcAft>
                      </a:pPr>
                      <a:r>
                        <a:rPr lang="en-US" sz="1600" b="0" kern="0" dirty="0">
                          <a:effectLst/>
                        </a:rPr>
                        <a:t>4. </a:t>
                      </a:r>
                      <a:r>
                        <a:rPr lang="zh-TW" sz="1600" b="0" kern="0" dirty="0">
                          <a:effectLst/>
                        </a:rPr>
                        <a:t>學系必修</a:t>
                      </a:r>
                      <a:endParaRPr lang="zh-TW" sz="1600" b="0" kern="100" dirty="0">
                        <a:solidFill>
                          <a:schemeClr val="tx1"/>
                        </a:solidFill>
                        <a:effectLst/>
                        <a:latin typeface="+mn-ea"/>
                        <a:ea typeface="+mn-ea"/>
                        <a:cs typeface="Times New Roman" panose="02020603050405020304" pitchFamily="18" charset="0"/>
                      </a:endParaRPr>
                    </a:p>
                  </a:txBody>
                  <a:tcPr marL="68580" marR="68580" marT="0" marB="0" anchor="ctr"/>
                </a:tc>
                <a:tc>
                  <a:txBody>
                    <a:bodyPr/>
                    <a:lstStyle/>
                    <a:p>
                      <a:pPr algn="ctr">
                        <a:lnSpc>
                          <a:spcPts val="1600"/>
                        </a:lnSpc>
                        <a:spcAft>
                          <a:spcPts val="0"/>
                        </a:spcAft>
                      </a:pPr>
                      <a:r>
                        <a:rPr lang="zh-TW" sz="1600" kern="0" dirty="0">
                          <a:effectLst/>
                        </a:rPr>
                        <a:t>等於</a:t>
                      </a:r>
                      <a:endParaRPr lang="zh-TW" sz="1600" b="0" kern="100" dirty="0">
                        <a:solidFill>
                          <a:schemeClr val="tx1"/>
                        </a:solidFill>
                        <a:effectLst/>
                        <a:latin typeface="+mn-ea"/>
                        <a:ea typeface="+mn-ea"/>
                        <a:cs typeface="Times New Roman" panose="02020603050405020304" pitchFamily="18" charset="0"/>
                      </a:endParaRPr>
                    </a:p>
                  </a:txBody>
                  <a:tcPr marL="68580" marR="68580" marT="0" marB="0" anchor="ctr"/>
                </a:tc>
                <a:tc>
                  <a:txBody>
                    <a:bodyPr/>
                    <a:lstStyle/>
                    <a:p>
                      <a:pPr marL="74930" marR="1270" algn="ctr">
                        <a:lnSpc>
                          <a:spcPts val="1600"/>
                        </a:lnSpc>
                        <a:spcAft>
                          <a:spcPts val="0"/>
                        </a:spcAft>
                      </a:pPr>
                      <a:r>
                        <a:rPr lang="en-US" sz="1600" kern="0" dirty="0">
                          <a:effectLst/>
                        </a:rPr>
                        <a:t>67</a:t>
                      </a:r>
                      <a:endParaRPr lang="zh-TW" sz="1600" b="0" kern="100" dirty="0">
                        <a:solidFill>
                          <a:schemeClr val="tx1"/>
                        </a:solidFill>
                        <a:effectLst/>
                        <a:latin typeface="+mn-ea"/>
                        <a:ea typeface="+mn-ea"/>
                        <a:cs typeface="Times New Roman" panose="02020603050405020304" pitchFamily="18" charset="0"/>
                      </a:endParaRPr>
                    </a:p>
                  </a:txBody>
                  <a:tcPr marL="68580" marR="68580" marT="0" marB="0" anchor="ctr"/>
                </a:tc>
                <a:extLst>
                  <a:ext uri="{0D108BD9-81ED-4DB2-BD59-A6C34878D82A}">
                    <a16:rowId xmlns:a16="http://schemas.microsoft.com/office/drawing/2014/main" xmlns="" val="10004"/>
                  </a:ext>
                </a:extLst>
              </a:tr>
              <a:tr h="556292">
                <a:tc>
                  <a:txBody>
                    <a:bodyPr/>
                    <a:lstStyle/>
                    <a:p>
                      <a:pPr marL="107950" algn="l">
                        <a:lnSpc>
                          <a:spcPts val="3400"/>
                        </a:lnSpc>
                        <a:spcAft>
                          <a:spcPts val="0"/>
                        </a:spcAft>
                      </a:pPr>
                      <a:r>
                        <a:rPr lang="en-US" sz="1600" b="0" kern="0" dirty="0">
                          <a:effectLst/>
                        </a:rPr>
                        <a:t>5. </a:t>
                      </a:r>
                      <a:r>
                        <a:rPr lang="zh-TW" sz="1600" b="0" kern="0" dirty="0">
                          <a:effectLst/>
                        </a:rPr>
                        <a:t>學系選修</a:t>
                      </a:r>
                      <a:endParaRPr lang="zh-TW" sz="1600" b="0" kern="100" dirty="0">
                        <a:solidFill>
                          <a:schemeClr val="tx1"/>
                        </a:solidFill>
                        <a:effectLst/>
                        <a:latin typeface="+mn-ea"/>
                        <a:ea typeface="+mn-ea"/>
                        <a:cs typeface="Times New Roman" panose="02020603050405020304" pitchFamily="18" charset="0"/>
                      </a:endParaRPr>
                    </a:p>
                  </a:txBody>
                  <a:tcPr marL="68580" marR="68580" marT="0" marB="0" anchor="ctr"/>
                </a:tc>
                <a:tc>
                  <a:txBody>
                    <a:bodyPr/>
                    <a:lstStyle/>
                    <a:p>
                      <a:pPr algn="ctr">
                        <a:lnSpc>
                          <a:spcPts val="1600"/>
                        </a:lnSpc>
                        <a:spcAft>
                          <a:spcPts val="0"/>
                        </a:spcAft>
                      </a:pPr>
                      <a:r>
                        <a:rPr lang="zh-TW" sz="1600" kern="0" dirty="0">
                          <a:effectLst/>
                        </a:rPr>
                        <a:t>至少</a:t>
                      </a:r>
                      <a:endParaRPr lang="zh-TW" sz="1600" b="0" kern="100" dirty="0">
                        <a:solidFill>
                          <a:schemeClr val="tx1"/>
                        </a:solidFill>
                        <a:effectLst/>
                        <a:latin typeface="+mn-ea"/>
                        <a:ea typeface="+mn-ea"/>
                        <a:cs typeface="Times New Roman" panose="02020603050405020304" pitchFamily="18" charset="0"/>
                      </a:endParaRPr>
                    </a:p>
                  </a:txBody>
                  <a:tcPr marL="68580" marR="68580" marT="0" marB="0" anchor="ctr"/>
                </a:tc>
                <a:tc>
                  <a:txBody>
                    <a:bodyPr/>
                    <a:lstStyle/>
                    <a:p>
                      <a:pPr marL="74930" marR="1270" algn="ctr">
                        <a:lnSpc>
                          <a:spcPts val="1600"/>
                        </a:lnSpc>
                        <a:spcAft>
                          <a:spcPts val="0"/>
                        </a:spcAft>
                      </a:pPr>
                      <a:r>
                        <a:rPr lang="en-US" sz="1600" kern="0" dirty="0">
                          <a:effectLst/>
                        </a:rPr>
                        <a:t>15</a:t>
                      </a:r>
                      <a:endParaRPr lang="zh-TW" sz="1600" b="0" kern="100" dirty="0">
                        <a:solidFill>
                          <a:schemeClr val="tx1"/>
                        </a:solidFill>
                        <a:effectLst/>
                        <a:latin typeface="+mn-ea"/>
                        <a:ea typeface="+mn-ea"/>
                        <a:cs typeface="Times New Roman" panose="02020603050405020304" pitchFamily="18" charset="0"/>
                      </a:endParaRPr>
                    </a:p>
                  </a:txBody>
                  <a:tcPr marL="68580" marR="68580" marT="0" marB="0" anchor="ctr"/>
                </a:tc>
                <a:extLst>
                  <a:ext uri="{0D108BD9-81ED-4DB2-BD59-A6C34878D82A}">
                    <a16:rowId xmlns:a16="http://schemas.microsoft.com/office/drawing/2014/main" xmlns="" val="10005"/>
                  </a:ext>
                </a:extLst>
              </a:tr>
              <a:tr h="1591004">
                <a:tc>
                  <a:txBody>
                    <a:bodyPr/>
                    <a:lstStyle/>
                    <a:p>
                      <a:pPr marL="107950" algn="l">
                        <a:lnSpc>
                          <a:spcPts val="3400"/>
                        </a:lnSpc>
                        <a:spcAft>
                          <a:spcPts val="0"/>
                        </a:spcAft>
                      </a:pPr>
                      <a:r>
                        <a:rPr lang="en-US" sz="1600" b="0" kern="0" dirty="0">
                          <a:effectLst/>
                        </a:rPr>
                        <a:t>6. </a:t>
                      </a:r>
                      <a:r>
                        <a:rPr lang="zh-TW" sz="1600" b="0" kern="0" dirty="0">
                          <a:effectLst/>
                        </a:rPr>
                        <a:t>自由選修（</a:t>
                      </a:r>
                      <a:r>
                        <a:rPr lang="zh-TW" sz="1600" b="0" kern="0" dirty="0">
                          <a:solidFill>
                            <a:srgbClr val="FF0000"/>
                          </a:solidFill>
                          <a:effectLst/>
                        </a:rPr>
                        <a:t>提供</a:t>
                      </a:r>
                      <a:r>
                        <a:rPr lang="zh-TW" sz="1600" b="0" kern="0" dirty="0" smtClean="0">
                          <a:solidFill>
                            <a:srgbClr val="FF0000"/>
                          </a:solidFill>
                          <a:effectLst/>
                        </a:rPr>
                        <a:t>學生</a:t>
                      </a:r>
                      <a:r>
                        <a:rPr lang="zh-TW" altLang="en-US" sz="1600" b="0" kern="0" dirty="0" smtClean="0">
                          <a:solidFill>
                            <a:srgbClr val="FF0000"/>
                          </a:solidFill>
                          <a:effectLst/>
                        </a:rPr>
                        <a:t>輔系、雙主修、跨領域學分學程、就業學程、微型學程</a:t>
                      </a:r>
                      <a:r>
                        <a:rPr lang="en-US" altLang="zh-TW" sz="1600" b="0" kern="0" dirty="0" smtClean="0">
                          <a:solidFill>
                            <a:srgbClr val="FF0000"/>
                          </a:solidFill>
                          <a:effectLst/>
                        </a:rPr>
                        <a:t>(</a:t>
                      </a:r>
                      <a:r>
                        <a:rPr lang="zh-TW" altLang="en-US" sz="1600" b="0" kern="0" dirty="0" smtClean="0">
                          <a:solidFill>
                            <a:srgbClr val="FF0000"/>
                          </a:solidFill>
                          <a:effectLst/>
                        </a:rPr>
                        <a:t>他系</a:t>
                      </a:r>
                      <a:r>
                        <a:rPr lang="en-US" altLang="zh-TW" sz="1600" b="0" kern="0" dirty="0" smtClean="0">
                          <a:solidFill>
                            <a:srgbClr val="FF0000"/>
                          </a:solidFill>
                          <a:effectLst/>
                        </a:rPr>
                        <a:t>)</a:t>
                      </a:r>
                      <a:r>
                        <a:rPr lang="zh-TW" altLang="en-US" sz="1600" b="0" kern="0" dirty="0" smtClean="0">
                          <a:solidFill>
                            <a:srgbClr val="FF0000"/>
                          </a:solidFill>
                          <a:effectLst/>
                        </a:rPr>
                        <a:t>、</a:t>
                      </a:r>
                      <a:r>
                        <a:rPr lang="en-US" altLang="zh-TW" sz="1600" b="0" kern="0" dirty="0" smtClean="0">
                          <a:solidFill>
                            <a:srgbClr val="FF0000"/>
                          </a:solidFill>
                          <a:effectLst/>
                        </a:rPr>
                        <a:t>PBL</a:t>
                      </a:r>
                      <a:r>
                        <a:rPr lang="zh-TW" altLang="en-US" sz="1600" b="0" kern="0" dirty="0" smtClean="0">
                          <a:solidFill>
                            <a:srgbClr val="FF0000"/>
                          </a:solidFill>
                          <a:effectLst/>
                        </a:rPr>
                        <a:t>課程機會</a:t>
                      </a:r>
                      <a:r>
                        <a:rPr lang="zh-TW" sz="1600" b="0" kern="0" dirty="0" smtClean="0">
                          <a:effectLst/>
                        </a:rPr>
                        <a:t>）</a:t>
                      </a:r>
                      <a:endParaRPr lang="zh-TW" sz="1600" b="0" kern="100" dirty="0">
                        <a:solidFill>
                          <a:schemeClr val="tx1"/>
                        </a:solidFill>
                        <a:effectLst/>
                        <a:latin typeface="+mn-ea"/>
                        <a:ea typeface="+mn-ea"/>
                        <a:cs typeface="Times New Roman" panose="02020603050405020304" pitchFamily="18" charset="0"/>
                      </a:endParaRPr>
                    </a:p>
                  </a:txBody>
                  <a:tcPr marL="68580" marR="68580" marT="0" marB="0" anchor="ctr"/>
                </a:tc>
                <a:tc>
                  <a:txBody>
                    <a:bodyPr/>
                    <a:lstStyle/>
                    <a:p>
                      <a:pPr algn="ctr">
                        <a:lnSpc>
                          <a:spcPts val="1600"/>
                        </a:lnSpc>
                        <a:spcAft>
                          <a:spcPts val="0"/>
                        </a:spcAft>
                      </a:pPr>
                      <a:r>
                        <a:rPr lang="zh-TW" sz="1600" kern="0" dirty="0">
                          <a:effectLst/>
                        </a:rPr>
                        <a:t>至少</a:t>
                      </a:r>
                      <a:endParaRPr lang="zh-TW" sz="1600" b="0" kern="100" dirty="0">
                        <a:solidFill>
                          <a:schemeClr val="tx1"/>
                        </a:solidFill>
                        <a:effectLst/>
                        <a:latin typeface="+mn-ea"/>
                        <a:ea typeface="+mn-ea"/>
                        <a:cs typeface="Times New Roman" panose="02020603050405020304" pitchFamily="18" charset="0"/>
                      </a:endParaRPr>
                    </a:p>
                  </a:txBody>
                  <a:tcPr marL="68580" marR="68580" marT="0" marB="0" anchor="ctr"/>
                </a:tc>
                <a:tc>
                  <a:txBody>
                    <a:bodyPr/>
                    <a:lstStyle/>
                    <a:p>
                      <a:pPr marL="74930" marR="1270" algn="ctr">
                        <a:lnSpc>
                          <a:spcPts val="1600"/>
                        </a:lnSpc>
                        <a:spcAft>
                          <a:spcPts val="0"/>
                        </a:spcAft>
                      </a:pPr>
                      <a:r>
                        <a:rPr lang="en-US" sz="1600" kern="0" dirty="0">
                          <a:effectLst/>
                        </a:rPr>
                        <a:t>12</a:t>
                      </a:r>
                      <a:endParaRPr lang="zh-TW" sz="1600" b="0" kern="100" dirty="0">
                        <a:solidFill>
                          <a:schemeClr val="tx1"/>
                        </a:solidFill>
                        <a:effectLst/>
                        <a:latin typeface="+mn-ea"/>
                        <a:ea typeface="+mn-ea"/>
                        <a:cs typeface="Times New Roman" panose="02020603050405020304" pitchFamily="18" charset="0"/>
                      </a:endParaRPr>
                    </a:p>
                  </a:txBody>
                  <a:tcPr marL="68580" marR="68580" marT="0" marB="0" anchor="ctr"/>
                </a:tc>
                <a:extLst>
                  <a:ext uri="{0D108BD9-81ED-4DB2-BD59-A6C34878D82A}">
                    <a16:rowId xmlns:a16="http://schemas.microsoft.com/office/drawing/2014/main" xmlns="" val="10006"/>
                  </a:ext>
                </a:extLst>
              </a:tr>
              <a:tr h="556292">
                <a:tc>
                  <a:txBody>
                    <a:bodyPr/>
                    <a:lstStyle/>
                    <a:p>
                      <a:pPr marL="74930" algn="l">
                        <a:lnSpc>
                          <a:spcPts val="3400"/>
                        </a:lnSpc>
                        <a:spcAft>
                          <a:spcPts val="0"/>
                        </a:spcAft>
                      </a:pPr>
                      <a:r>
                        <a:rPr lang="zh-TW" sz="1600" b="0" kern="0" dirty="0">
                          <a:effectLst/>
                        </a:rPr>
                        <a:t>畢業應修最低學分數</a:t>
                      </a:r>
                      <a:endParaRPr lang="zh-TW" sz="1600" b="0" kern="100" dirty="0">
                        <a:solidFill>
                          <a:schemeClr val="tx1"/>
                        </a:solidFill>
                        <a:effectLst/>
                        <a:latin typeface="+mn-ea"/>
                        <a:ea typeface="+mn-ea"/>
                        <a:cs typeface="Times New Roman" panose="02020603050405020304" pitchFamily="18" charset="0"/>
                      </a:endParaRPr>
                    </a:p>
                  </a:txBody>
                  <a:tcPr marL="68580" marR="68580" marT="0" marB="0" anchor="ctr"/>
                </a:tc>
                <a:tc gridSpan="2">
                  <a:txBody>
                    <a:bodyPr/>
                    <a:lstStyle/>
                    <a:p>
                      <a:pPr algn="ctr">
                        <a:lnSpc>
                          <a:spcPts val="1600"/>
                        </a:lnSpc>
                        <a:spcAft>
                          <a:spcPts val="0"/>
                        </a:spcAft>
                      </a:pPr>
                      <a:r>
                        <a:rPr lang="en-US" sz="1600" kern="0" dirty="0">
                          <a:effectLst/>
                        </a:rPr>
                        <a:t>128</a:t>
                      </a:r>
                      <a:endParaRPr lang="zh-TW" sz="1600" b="0" kern="100" dirty="0">
                        <a:solidFill>
                          <a:schemeClr val="tx1"/>
                        </a:solidFill>
                        <a:effectLst/>
                        <a:latin typeface="+mn-ea"/>
                        <a:ea typeface="+mn-ea"/>
                        <a:cs typeface="Times New Roman" panose="02020603050405020304" pitchFamily="18" charset="0"/>
                      </a:endParaRPr>
                    </a:p>
                  </a:txBody>
                  <a:tcPr marL="68580" marR="68580" marT="0" marB="0" anchor="ctr"/>
                </a:tc>
                <a:tc hMerge="1">
                  <a:txBody>
                    <a:bodyPr/>
                    <a:lstStyle/>
                    <a:p>
                      <a:endParaRPr lang="zh-TW" altLang="en-US" dirty="0"/>
                    </a:p>
                  </a:txBody>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39811141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241540" y="560716"/>
            <a:ext cx="8902460" cy="5731799"/>
          </a:xfrm>
        </p:spPr>
        <p:txBody>
          <a:bodyPr>
            <a:noAutofit/>
          </a:bodyPr>
          <a:lstStyle/>
          <a:p>
            <a:pPr>
              <a:lnSpc>
                <a:spcPts val="2400"/>
              </a:lnSpc>
            </a:pPr>
            <a:r>
              <a:rPr lang="zh-TW" altLang="zh-TW" dirty="0"/>
              <a:t>各學期可修學分數上下限</a:t>
            </a:r>
            <a:r>
              <a:rPr lang="zh-TW" altLang="zh-TW" dirty="0" smtClean="0"/>
              <a:t>：</a:t>
            </a:r>
            <a:endParaRPr lang="en-US" altLang="zh-TW" dirty="0" smtClean="0"/>
          </a:p>
          <a:p>
            <a:pPr>
              <a:lnSpc>
                <a:spcPts val="2400"/>
              </a:lnSpc>
            </a:pPr>
            <a:endParaRPr lang="en-US" altLang="zh-TW" dirty="0" smtClean="0">
              <a:solidFill>
                <a:srgbClr val="FF0000"/>
              </a:solidFill>
            </a:endParaRPr>
          </a:p>
          <a:p>
            <a:pPr>
              <a:lnSpc>
                <a:spcPts val="2400"/>
              </a:lnSpc>
            </a:pPr>
            <a:endParaRPr lang="en-US" altLang="zh-TW" dirty="0" smtClean="0">
              <a:solidFill>
                <a:srgbClr val="FF0000"/>
              </a:solidFill>
            </a:endParaRPr>
          </a:p>
          <a:p>
            <a:pPr>
              <a:lnSpc>
                <a:spcPts val="2400"/>
              </a:lnSpc>
            </a:pPr>
            <a:endParaRPr lang="en-US" altLang="zh-TW" dirty="0">
              <a:solidFill>
                <a:srgbClr val="FF0000"/>
              </a:solidFill>
            </a:endParaRPr>
          </a:p>
          <a:p>
            <a:pPr>
              <a:lnSpc>
                <a:spcPts val="3400"/>
              </a:lnSpc>
            </a:pPr>
            <a:r>
              <a:rPr lang="zh-TW" altLang="en-US" sz="2000" dirty="0" smtClean="0"/>
              <a:t>模組</a:t>
            </a:r>
            <a:r>
              <a:rPr lang="zh-TW" altLang="en-US" sz="2000" dirty="0"/>
              <a:t>課程：同學若對任何一個模組有興趣，可自行修課，並於大四下學期填寫「模組申請書」並繳交給系辦即可於畢業離校時，同時領取由系</a:t>
            </a:r>
            <a:r>
              <a:rPr lang="zh-TW" altLang="en-US" sz="2000" dirty="0" smtClean="0"/>
              <a:t>上頒發</a:t>
            </a:r>
            <a:r>
              <a:rPr lang="zh-TW" altLang="en-US" sz="2000" dirty="0"/>
              <a:t>之「模組證書」</a:t>
            </a:r>
            <a:r>
              <a:rPr lang="zh-TW" altLang="en-US" sz="2000" dirty="0" smtClean="0"/>
              <a:t>。</a:t>
            </a:r>
            <a:endParaRPr lang="en-US" altLang="zh-TW" sz="2000" dirty="0" smtClean="0"/>
          </a:p>
          <a:p>
            <a:pPr>
              <a:lnSpc>
                <a:spcPts val="3400"/>
              </a:lnSpc>
            </a:pPr>
            <a:r>
              <a:rPr lang="zh-TW" altLang="en-US" sz="2000" dirty="0"/>
              <a:t>就業學程：本系開設有</a:t>
            </a:r>
            <a:r>
              <a:rPr lang="zh-TW" altLang="en-US" sz="2000" u="sng" dirty="0"/>
              <a:t>兆豐</a:t>
            </a:r>
            <a:r>
              <a:rPr lang="zh-TW" altLang="en-US" sz="2000" dirty="0"/>
              <a:t>、</a:t>
            </a:r>
            <a:r>
              <a:rPr lang="zh-TW" altLang="en-US" sz="2000" u="sng" dirty="0"/>
              <a:t>臺灣證交所</a:t>
            </a:r>
            <a:r>
              <a:rPr lang="zh-TW" altLang="en-US" sz="2000" dirty="0"/>
              <a:t>及</a:t>
            </a:r>
            <a:r>
              <a:rPr lang="zh-TW" altLang="en-US" sz="2000" u="sng" dirty="0"/>
              <a:t>臺灣集保所</a:t>
            </a:r>
            <a:r>
              <a:rPr lang="zh-TW" altLang="en-US" sz="2000" dirty="0"/>
              <a:t>就業學程可修習，修畢規定之學分課程，由教務處課註組於核發畢業證書時，另核發就業學程證書。</a:t>
            </a:r>
          </a:p>
          <a:p>
            <a:pPr>
              <a:lnSpc>
                <a:spcPts val="3400"/>
              </a:lnSpc>
            </a:pPr>
            <a:r>
              <a:rPr lang="zh-TW" altLang="en-US" sz="2000" dirty="0"/>
              <a:t>其它未詳盡事項請參考選課手冊及系網，若有其他不清楚處，請洽詢系</a:t>
            </a:r>
            <a:r>
              <a:rPr lang="zh-TW" altLang="en-US" sz="2000" dirty="0" smtClean="0"/>
              <a:t>辦助理。</a:t>
            </a:r>
            <a:endParaRPr lang="zh-TW" altLang="en-US" sz="2000" dirty="0"/>
          </a:p>
        </p:txBody>
      </p:sp>
      <p:graphicFrame>
        <p:nvGraphicFramePr>
          <p:cNvPr id="2" name="表格 1"/>
          <p:cNvGraphicFramePr>
            <a:graphicFrameLocks noGrp="1"/>
          </p:cNvGraphicFramePr>
          <p:nvPr>
            <p:extLst>
              <p:ext uri="{D42A27DB-BD31-4B8C-83A1-F6EECF244321}">
                <p14:modId xmlns:p14="http://schemas.microsoft.com/office/powerpoint/2010/main" val="2242489093"/>
              </p:ext>
            </p:extLst>
          </p:nvPr>
        </p:nvGraphicFramePr>
        <p:xfrm>
          <a:off x="345057" y="1000664"/>
          <a:ext cx="6071406" cy="1249922"/>
        </p:xfrm>
        <a:graphic>
          <a:graphicData uri="http://schemas.openxmlformats.org/drawingml/2006/table">
            <a:tbl>
              <a:tblPr firstRow="1" firstCol="1" bandRow="1">
                <a:tableStyleId>{BC89EF96-8CEA-46FF-86C4-4CE0E7609802}</a:tableStyleId>
              </a:tblPr>
              <a:tblGrid>
                <a:gridCol w="2023802">
                  <a:extLst>
                    <a:ext uri="{9D8B030D-6E8A-4147-A177-3AD203B41FA5}">
                      <a16:colId xmlns:a16="http://schemas.microsoft.com/office/drawing/2014/main" xmlns="" val="20000"/>
                    </a:ext>
                  </a:extLst>
                </a:gridCol>
                <a:gridCol w="2023802">
                  <a:extLst>
                    <a:ext uri="{9D8B030D-6E8A-4147-A177-3AD203B41FA5}">
                      <a16:colId xmlns:a16="http://schemas.microsoft.com/office/drawing/2014/main" xmlns="" val="20001"/>
                    </a:ext>
                  </a:extLst>
                </a:gridCol>
                <a:gridCol w="2023802">
                  <a:extLst>
                    <a:ext uri="{9D8B030D-6E8A-4147-A177-3AD203B41FA5}">
                      <a16:colId xmlns:a16="http://schemas.microsoft.com/office/drawing/2014/main" xmlns="" val="20002"/>
                    </a:ext>
                  </a:extLst>
                </a:gridCol>
              </a:tblGrid>
              <a:tr h="416918">
                <a:tc>
                  <a:txBody>
                    <a:bodyPr/>
                    <a:lstStyle/>
                    <a:p>
                      <a:pPr algn="ctr">
                        <a:lnSpc>
                          <a:spcPts val="1600"/>
                        </a:lnSpc>
                        <a:spcAft>
                          <a:spcPts val="0"/>
                        </a:spcAft>
                        <a:tabLst>
                          <a:tab pos="1295400" algn="l"/>
                          <a:tab pos="2286000" algn="l"/>
                          <a:tab pos="3581400" algn="l"/>
                        </a:tabLst>
                      </a:pPr>
                      <a:r>
                        <a:rPr lang="en-US" sz="2000" b="0" kern="100" dirty="0">
                          <a:effectLst/>
                        </a:rPr>
                        <a:t> </a:t>
                      </a:r>
                      <a:endParaRPr lang="zh-TW" sz="2000" b="0" kern="100" dirty="0">
                        <a:solidFill>
                          <a:schemeClr val="tx1"/>
                        </a:solidFill>
                        <a:effectLst/>
                        <a:latin typeface="+mn-ea"/>
                        <a:ea typeface="+mn-ea"/>
                        <a:cs typeface="Times New Roman" panose="02020603050405020304" pitchFamily="18" charset="0"/>
                      </a:endParaRPr>
                    </a:p>
                  </a:txBody>
                  <a:tcPr marL="68580" marR="68580" marT="0" marB="0" anchor="ctr"/>
                </a:tc>
                <a:tc>
                  <a:txBody>
                    <a:bodyPr/>
                    <a:lstStyle/>
                    <a:p>
                      <a:pPr algn="ctr">
                        <a:lnSpc>
                          <a:spcPts val="1600"/>
                        </a:lnSpc>
                        <a:spcAft>
                          <a:spcPts val="0"/>
                        </a:spcAft>
                        <a:tabLst>
                          <a:tab pos="1295400" algn="l"/>
                          <a:tab pos="2286000" algn="l"/>
                          <a:tab pos="3581400" algn="l"/>
                        </a:tabLst>
                      </a:pPr>
                      <a:r>
                        <a:rPr lang="zh-TW" sz="2000" b="0" kern="100" dirty="0">
                          <a:effectLst/>
                        </a:rPr>
                        <a:t>下</a:t>
                      </a:r>
                      <a:r>
                        <a:rPr lang="en-US" sz="2000" b="0" kern="100" dirty="0">
                          <a:effectLst/>
                        </a:rPr>
                        <a:t>   </a:t>
                      </a:r>
                      <a:r>
                        <a:rPr lang="zh-TW" sz="2000" b="0" kern="100" dirty="0">
                          <a:effectLst/>
                        </a:rPr>
                        <a:t>限</a:t>
                      </a:r>
                      <a:endParaRPr lang="zh-TW" sz="2000" b="0" kern="100" dirty="0">
                        <a:solidFill>
                          <a:schemeClr val="tx1"/>
                        </a:solidFill>
                        <a:effectLst/>
                        <a:latin typeface="+mn-ea"/>
                        <a:ea typeface="+mn-ea"/>
                        <a:cs typeface="Times New Roman" panose="02020603050405020304" pitchFamily="18" charset="0"/>
                      </a:endParaRPr>
                    </a:p>
                  </a:txBody>
                  <a:tcPr marL="68580" marR="68580" marT="0" marB="0" anchor="ctr"/>
                </a:tc>
                <a:tc>
                  <a:txBody>
                    <a:bodyPr/>
                    <a:lstStyle/>
                    <a:p>
                      <a:pPr algn="ctr">
                        <a:lnSpc>
                          <a:spcPts val="1600"/>
                        </a:lnSpc>
                        <a:spcAft>
                          <a:spcPts val="0"/>
                        </a:spcAft>
                        <a:tabLst>
                          <a:tab pos="1295400" algn="l"/>
                          <a:tab pos="2286000" algn="l"/>
                          <a:tab pos="3581400" algn="l"/>
                        </a:tabLst>
                      </a:pPr>
                      <a:r>
                        <a:rPr lang="zh-TW" sz="2000" b="0" kern="100" dirty="0">
                          <a:effectLst/>
                        </a:rPr>
                        <a:t>上</a:t>
                      </a:r>
                      <a:r>
                        <a:rPr lang="en-US" sz="2000" b="0" kern="100" dirty="0">
                          <a:effectLst/>
                        </a:rPr>
                        <a:t>  </a:t>
                      </a:r>
                      <a:r>
                        <a:rPr lang="zh-TW" sz="2000" b="0" kern="100" dirty="0">
                          <a:effectLst/>
                        </a:rPr>
                        <a:t>限</a:t>
                      </a:r>
                      <a:endParaRPr lang="zh-TW" sz="2000" b="0" kern="100" dirty="0">
                        <a:solidFill>
                          <a:schemeClr val="tx1"/>
                        </a:solidFill>
                        <a:effectLst/>
                        <a:latin typeface="+mn-ea"/>
                        <a:ea typeface="+mn-ea"/>
                        <a:cs typeface="Times New Roman" panose="02020603050405020304" pitchFamily="18" charset="0"/>
                      </a:endParaRPr>
                    </a:p>
                  </a:txBody>
                  <a:tcPr marL="68580" marR="68580" marT="0" marB="0" anchor="ctr"/>
                </a:tc>
                <a:extLst>
                  <a:ext uri="{0D108BD9-81ED-4DB2-BD59-A6C34878D82A}">
                    <a16:rowId xmlns:a16="http://schemas.microsoft.com/office/drawing/2014/main" xmlns="" val="10000"/>
                  </a:ext>
                </a:extLst>
              </a:tr>
              <a:tr h="416502">
                <a:tc>
                  <a:txBody>
                    <a:bodyPr/>
                    <a:lstStyle/>
                    <a:p>
                      <a:pPr algn="ctr">
                        <a:lnSpc>
                          <a:spcPts val="1600"/>
                        </a:lnSpc>
                        <a:spcAft>
                          <a:spcPts val="0"/>
                        </a:spcAft>
                        <a:tabLst>
                          <a:tab pos="1295400" algn="l"/>
                          <a:tab pos="2286000" algn="l"/>
                          <a:tab pos="3581400" algn="l"/>
                        </a:tabLst>
                      </a:pPr>
                      <a:r>
                        <a:rPr lang="zh-TW" sz="2000" b="0" kern="100" dirty="0">
                          <a:effectLst/>
                        </a:rPr>
                        <a:t>大一～大三</a:t>
                      </a:r>
                      <a:endParaRPr lang="zh-TW" sz="2000" b="0" kern="100" dirty="0">
                        <a:solidFill>
                          <a:schemeClr val="tx1"/>
                        </a:solidFill>
                        <a:effectLst/>
                        <a:latin typeface="+mn-ea"/>
                        <a:ea typeface="+mn-ea"/>
                        <a:cs typeface="Times New Roman" panose="02020603050405020304" pitchFamily="18" charset="0"/>
                      </a:endParaRPr>
                    </a:p>
                  </a:txBody>
                  <a:tcPr marL="68580" marR="68580" marT="0" marB="0" anchor="ctr"/>
                </a:tc>
                <a:tc>
                  <a:txBody>
                    <a:bodyPr/>
                    <a:lstStyle/>
                    <a:p>
                      <a:pPr algn="ctr">
                        <a:lnSpc>
                          <a:spcPts val="1600"/>
                        </a:lnSpc>
                        <a:spcAft>
                          <a:spcPts val="0"/>
                        </a:spcAft>
                        <a:tabLst>
                          <a:tab pos="1295400" algn="l"/>
                          <a:tab pos="2286000" algn="l"/>
                          <a:tab pos="3581400" algn="l"/>
                        </a:tabLst>
                      </a:pPr>
                      <a:r>
                        <a:rPr lang="en-US" sz="2000" b="0" kern="100" dirty="0">
                          <a:effectLst/>
                        </a:rPr>
                        <a:t>12</a:t>
                      </a:r>
                      <a:r>
                        <a:rPr lang="zh-TW" sz="2000" b="0" kern="100" dirty="0">
                          <a:effectLst/>
                        </a:rPr>
                        <a:t>學分</a:t>
                      </a:r>
                      <a:endParaRPr lang="zh-TW" sz="2000" b="0" kern="100" dirty="0">
                        <a:effectLst/>
                        <a:latin typeface="+mn-ea"/>
                        <a:ea typeface="+mn-ea"/>
                        <a:cs typeface="Times New Roman" panose="02020603050405020304" pitchFamily="18" charset="0"/>
                      </a:endParaRPr>
                    </a:p>
                  </a:txBody>
                  <a:tcPr marL="68580" marR="68580" marT="0" marB="0" anchor="ctr"/>
                </a:tc>
                <a:tc>
                  <a:txBody>
                    <a:bodyPr/>
                    <a:lstStyle/>
                    <a:p>
                      <a:pPr algn="ctr">
                        <a:lnSpc>
                          <a:spcPts val="1600"/>
                        </a:lnSpc>
                        <a:spcAft>
                          <a:spcPts val="0"/>
                        </a:spcAft>
                        <a:tabLst>
                          <a:tab pos="1295400" algn="l"/>
                          <a:tab pos="2286000" algn="l"/>
                          <a:tab pos="3581400" algn="l"/>
                        </a:tabLst>
                      </a:pPr>
                      <a:r>
                        <a:rPr lang="en-US" sz="2000" b="0" kern="100" dirty="0">
                          <a:effectLst/>
                        </a:rPr>
                        <a:t>22</a:t>
                      </a:r>
                      <a:r>
                        <a:rPr lang="zh-TW" sz="2000" b="0" kern="100" dirty="0">
                          <a:effectLst/>
                        </a:rPr>
                        <a:t>學分</a:t>
                      </a:r>
                      <a:endParaRPr lang="zh-TW" sz="2000" b="0" kern="100" dirty="0">
                        <a:effectLst/>
                        <a:latin typeface="+mn-ea"/>
                        <a:ea typeface="+mn-ea"/>
                        <a:cs typeface="Times New Roman" panose="02020603050405020304" pitchFamily="18" charset="0"/>
                      </a:endParaRPr>
                    </a:p>
                  </a:txBody>
                  <a:tcPr marL="68580" marR="68580" marT="0" marB="0" anchor="ctr"/>
                </a:tc>
                <a:extLst>
                  <a:ext uri="{0D108BD9-81ED-4DB2-BD59-A6C34878D82A}">
                    <a16:rowId xmlns:a16="http://schemas.microsoft.com/office/drawing/2014/main" xmlns="" val="10001"/>
                  </a:ext>
                </a:extLst>
              </a:tr>
              <a:tr h="416502">
                <a:tc>
                  <a:txBody>
                    <a:bodyPr/>
                    <a:lstStyle/>
                    <a:p>
                      <a:pPr algn="ctr">
                        <a:lnSpc>
                          <a:spcPts val="1600"/>
                        </a:lnSpc>
                        <a:spcAft>
                          <a:spcPts val="0"/>
                        </a:spcAft>
                        <a:tabLst>
                          <a:tab pos="1295400" algn="l"/>
                          <a:tab pos="2286000" algn="l"/>
                          <a:tab pos="3581400" algn="l"/>
                        </a:tabLst>
                      </a:pPr>
                      <a:r>
                        <a:rPr lang="zh-TW" sz="2000" b="0" kern="100" dirty="0">
                          <a:effectLst/>
                        </a:rPr>
                        <a:t>大四</a:t>
                      </a:r>
                      <a:endParaRPr lang="zh-TW" sz="2000" b="0" kern="100" dirty="0">
                        <a:solidFill>
                          <a:schemeClr val="tx1"/>
                        </a:solidFill>
                        <a:effectLst/>
                        <a:latin typeface="+mn-ea"/>
                        <a:ea typeface="+mn-ea"/>
                        <a:cs typeface="Times New Roman" panose="02020603050405020304" pitchFamily="18" charset="0"/>
                      </a:endParaRPr>
                    </a:p>
                  </a:txBody>
                  <a:tcPr marL="68580" marR="68580" marT="0" marB="0" anchor="ctr"/>
                </a:tc>
                <a:tc>
                  <a:txBody>
                    <a:bodyPr/>
                    <a:lstStyle/>
                    <a:p>
                      <a:pPr algn="ctr">
                        <a:lnSpc>
                          <a:spcPts val="1600"/>
                        </a:lnSpc>
                        <a:spcAft>
                          <a:spcPts val="0"/>
                        </a:spcAft>
                        <a:tabLst>
                          <a:tab pos="1295400" algn="l"/>
                          <a:tab pos="2286000" algn="l"/>
                          <a:tab pos="3581400" algn="l"/>
                        </a:tabLst>
                      </a:pPr>
                      <a:r>
                        <a:rPr lang="en-US" sz="2000" b="0" kern="100" dirty="0">
                          <a:effectLst/>
                        </a:rPr>
                        <a:t>9</a:t>
                      </a:r>
                      <a:r>
                        <a:rPr lang="zh-TW" sz="2000" b="0" kern="100" dirty="0">
                          <a:effectLst/>
                        </a:rPr>
                        <a:t>學分</a:t>
                      </a:r>
                      <a:endParaRPr lang="zh-TW" sz="2000" b="0" kern="100" dirty="0">
                        <a:effectLst/>
                        <a:latin typeface="+mn-ea"/>
                        <a:ea typeface="+mn-ea"/>
                        <a:cs typeface="Times New Roman" panose="02020603050405020304" pitchFamily="18" charset="0"/>
                      </a:endParaRPr>
                    </a:p>
                  </a:txBody>
                  <a:tcPr marL="68580" marR="68580" marT="0" marB="0" anchor="ctr"/>
                </a:tc>
                <a:tc>
                  <a:txBody>
                    <a:bodyPr/>
                    <a:lstStyle/>
                    <a:p>
                      <a:pPr algn="ctr">
                        <a:lnSpc>
                          <a:spcPts val="1600"/>
                        </a:lnSpc>
                        <a:spcAft>
                          <a:spcPts val="0"/>
                        </a:spcAft>
                        <a:tabLst>
                          <a:tab pos="1295400" algn="l"/>
                          <a:tab pos="2286000" algn="l"/>
                          <a:tab pos="3581400" algn="l"/>
                        </a:tabLst>
                      </a:pPr>
                      <a:r>
                        <a:rPr lang="en-US" sz="2000" b="0" kern="100" dirty="0">
                          <a:effectLst/>
                        </a:rPr>
                        <a:t>22</a:t>
                      </a:r>
                      <a:r>
                        <a:rPr lang="zh-TW" sz="2000" b="0" kern="100" dirty="0">
                          <a:effectLst/>
                        </a:rPr>
                        <a:t>學分</a:t>
                      </a:r>
                      <a:endParaRPr lang="zh-TW" sz="2000" b="0" kern="100" dirty="0">
                        <a:effectLst/>
                        <a:latin typeface="+mn-ea"/>
                        <a:ea typeface="+mn-ea"/>
                        <a:cs typeface="Times New Roman" panose="02020603050405020304" pitchFamily="18" charset="0"/>
                      </a:endParaRPr>
                    </a:p>
                  </a:txBody>
                  <a:tcPr marL="68580" marR="68580" marT="0" marB="0" anchor="ct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30400066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250847" y="558220"/>
            <a:ext cx="8893153" cy="5747689"/>
          </a:xfrm>
        </p:spPr>
        <p:txBody>
          <a:bodyPr>
            <a:noAutofit/>
          </a:bodyPr>
          <a:lstStyle/>
          <a:p>
            <a:pPr>
              <a:lnSpc>
                <a:spcPts val="3400"/>
              </a:lnSpc>
            </a:pPr>
            <a:r>
              <a:rPr lang="zh-TW" altLang="zh-TW" sz="2000" dirty="0"/>
              <a:t>有關修課，成績等相關規定請參考學則及各系選課須知</a:t>
            </a:r>
            <a:r>
              <a:rPr lang="zh-TW" altLang="zh-TW" sz="2000" dirty="0" smtClean="0"/>
              <a:t>。</a:t>
            </a:r>
            <a:endParaRPr lang="en-US" altLang="zh-TW" sz="2000" dirty="0" smtClean="0"/>
          </a:p>
          <a:p>
            <a:pPr lvl="0">
              <a:lnSpc>
                <a:spcPts val="3400"/>
              </a:lnSpc>
            </a:pPr>
            <a:r>
              <a:rPr lang="zh-TW" altLang="zh-TW" sz="2000" dirty="0"/>
              <a:t>詳細課程資訊、規定請以應修科目表為準，建議同學每學期上應修科目表確認自己的修課規定</a:t>
            </a:r>
            <a:r>
              <a:rPr lang="zh-TW" altLang="zh-TW" sz="2000" dirty="0" smtClean="0"/>
              <a:t>。</a:t>
            </a:r>
            <a:endParaRPr lang="en-US" altLang="zh-TW" sz="2000" dirty="0" smtClean="0"/>
          </a:p>
          <a:p>
            <a:pPr lvl="0">
              <a:lnSpc>
                <a:spcPts val="3400"/>
              </a:lnSpc>
            </a:pPr>
            <a:r>
              <a:rPr lang="zh-TW" altLang="zh-TW" sz="2000" dirty="0"/>
              <a:t>科目內容經開課單位認定為</a:t>
            </a:r>
            <a:r>
              <a:rPr lang="zh-TW" altLang="zh-TW" sz="2000" dirty="0">
                <a:solidFill>
                  <a:srgbClr val="FF0000"/>
                </a:solidFill>
              </a:rPr>
              <a:t>有先後次序者</a:t>
            </a:r>
            <a:r>
              <a:rPr lang="zh-TW" altLang="zh-TW" sz="2000" dirty="0"/>
              <a:t>，</a:t>
            </a:r>
            <a:r>
              <a:rPr lang="zh-TW" altLang="zh-TW" sz="2000" dirty="0">
                <a:solidFill>
                  <a:srgbClr val="FF0000"/>
                </a:solidFill>
              </a:rPr>
              <a:t>不得顛倒修</a:t>
            </a:r>
            <a:r>
              <a:rPr lang="zh-TW" altLang="zh-TW" sz="2000" dirty="0"/>
              <a:t>習。</a:t>
            </a:r>
            <a:r>
              <a:rPr lang="en-US" altLang="zh-TW" sz="2000" dirty="0"/>
              <a:t>(</a:t>
            </a:r>
            <a:r>
              <a:rPr lang="zh-TW" altLang="zh-TW" sz="2000" dirty="0"/>
              <a:t>學則第</a:t>
            </a:r>
            <a:r>
              <a:rPr lang="en-US" altLang="zh-TW" sz="2000" dirty="0"/>
              <a:t>23</a:t>
            </a:r>
            <a:r>
              <a:rPr lang="zh-TW" altLang="zh-TW" sz="2000" dirty="0"/>
              <a:t>條</a:t>
            </a:r>
            <a:r>
              <a:rPr lang="en-US" altLang="zh-TW" sz="2000" dirty="0" smtClean="0"/>
              <a:t>)</a:t>
            </a:r>
          </a:p>
          <a:p>
            <a:pPr lvl="0">
              <a:lnSpc>
                <a:spcPts val="3400"/>
              </a:lnSpc>
            </a:pPr>
            <a:r>
              <a:rPr lang="zh-TW" altLang="zh-TW" sz="2000" dirty="0"/>
              <a:t>學生於任何考試時，如有舞弊行為，一經查覺，除該次考試成績以零分計算外，並視情節輕重予以處分。</a:t>
            </a:r>
            <a:r>
              <a:rPr lang="zh-TW" altLang="zh-TW" sz="2000" dirty="0">
                <a:solidFill>
                  <a:srgbClr val="FF0000"/>
                </a:solidFill>
              </a:rPr>
              <a:t>學期考試舞弊者，該科目之全學期成績，不得及格。</a:t>
            </a:r>
            <a:r>
              <a:rPr lang="en-US" altLang="zh-TW" sz="2000" dirty="0"/>
              <a:t>(</a:t>
            </a:r>
            <a:r>
              <a:rPr lang="zh-TW" altLang="zh-TW" sz="2000" dirty="0"/>
              <a:t>學則第</a:t>
            </a:r>
            <a:r>
              <a:rPr lang="en-US" altLang="zh-TW" sz="2000" dirty="0"/>
              <a:t>35</a:t>
            </a:r>
            <a:r>
              <a:rPr lang="zh-TW" altLang="zh-TW" sz="2000" dirty="0"/>
              <a:t>條</a:t>
            </a:r>
            <a:r>
              <a:rPr lang="en-US" altLang="zh-TW" sz="2000" dirty="0"/>
              <a:t>)</a:t>
            </a:r>
            <a:endParaRPr lang="zh-TW" altLang="zh-TW" sz="2000" dirty="0"/>
          </a:p>
          <a:p>
            <a:pPr lvl="0">
              <a:lnSpc>
                <a:spcPts val="3400"/>
              </a:lnSpc>
            </a:pPr>
            <a:r>
              <a:rPr lang="zh-TW" altLang="zh-TW" sz="2000" dirty="0"/>
              <a:t>學生因故</a:t>
            </a:r>
            <a:r>
              <a:rPr lang="zh-TW" altLang="zh-TW" sz="2000" dirty="0">
                <a:solidFill>
                  <a:srgbClr val="FF0000"/>
                </a:solidFill>
              </a:rPr>
              <a:t>申請休學</a:t>
            </a:r>
            <a:r>
              <a:rPr lang="zh-TW" altLang="zh-TW" sz="2000" dirty="0"/>
              <a:t>，應於</a:t>
            </a:r>
            <a:r>
              <a:rPr lang="zh-TW" altLang="zh-TW" sz="2000" dirty="0">
                <a:solidFill>
                  <a:srgbClr val="FF0000"/>
                </a:solidFill>
              </a:rPr>
              <a:t>學期考試開始日前完成</a:t>
            </a:r>
            <a:r>
              <a:rPr lang="zh-TW" altLang="zh-TW" sz="2000" dirty="0"/>
              <a:t>休學程序，該學期所有成績不予登記。</a:t>
            </a:r>
            <a:r>
              <a:rPr lang="en-US" altLang="zh-TW" sz="2000" dirty="0"/>
              <a:t>(</a:t>
            </a:r>
            <a:r>
              <a:rPr lang="zh-TW" altLang="zh-TW" sz="2000" dirty="0"/>
              <a:t>學則第</a:t>
            </a:r>
            <a:r>
              <a:rPr lang="en-US" altLang="zh-TW" sz="2000" dirty="0"/>
              <a:t>49</a:t>
            </a:r>
            <a:r>
              <a:rPr lang="zh-TW" altLang="zh-TW" sz="2000" dirty="0"/>
              <a:t>條</a:t>
            </a:r>
            <a:r>
              <a:rPr lang="en-US" altLang="zh-TW" sz="2000" dirty="0" smtClean="0"/>
              <a:t>)</a:t>
            </a:r>
          </a:p>
          <a:p>
            <a:pPr lvl="0">
              <a:lnSpc>
                <a:spcPts val="3400"/>
              </a:lnSpc>
            </a:pPr>
            <a:r>
              <a:rPr lang="zh-TW" altLang="en-US" sz="2000" dirty="0"/>
              <a:t>學生在學期修業期間，連續兩次學期學業成績不及格科目之學分數達該學期修習學分總數二分之一者，應予退學</a:t>
            </a:r>
            <a:r>
              <a:rPr lang="zh-TW" altLang="en-US" sz="2000" dirty="0" smtClean="0"/>
              <a:t>。惟</a:t>
            </a:r>
            <a:r>
              <a:rPr lang="zh-TW" altLang="en-US" sz="2000" dirty="0"/>
              <a:t>轉系生，於不同學系</a:t>
            </a:r>
            <a:r>
              <a:rPr lang="en-US" altLang="zh-TW" sz="2000" dirty="0"/>
              <a:t>(</a:t>
            </a:r>
            <a:r>
              <a:rPr lang="zh-TW" altLang="en-US" sz="2000" dirty="0"/>
              <a:t>學位學程</a:t>
            </a:r>
            <a:r>
              <a:rPr lang="en-US" altLang="zh-TW" sz="2000" dirty="0"/>
              <a:t>)</a:t>
            </a:r>
            <a:r>
              <a:rPr lang="zh-TW" altLang="en-US" sz="2000" dirty="0"/>
              <a:t>間之紀錄分別計算。 </a:t>
            </a:r>
            <a:r>
              <a:rPr lang="en-US" altLang="zh-TW" sz="2000" dirty="0" smtClean="0"/>
              <a:t>(</a:t>
            </a:r>
            <a:r>
              <a:rPr lang="zh-TW" altLang="en-US" sz="2000" dirty="0"/>
              <a:t>學則第</a:t>
            </a:r>
            <a:r>
              <a:rPr lang="en-US" altLang="zh-TW" sz="2000" dirty="0"/>
              <a:t>52</a:t>
            </a:r>
            <a:r>
              <a:rPr lang="zh-TW" altLang="en-US" sz="2000" dirty="0"/>
              <a:t>條</a:t>
            </a:r>
            <a:r>
              <a:rPr lang="en-US" altLang="zh-TW" sz="2000" dirty="0"/>
              <a:t>)</a:t>
            </a:r>
          </a:p>
          <a:p>
            <a:pPr lvl="0">
              <a:lnSpc>
                <a:spcPts val="3400"/>
              </a:lnSpc>
            </a:pPr>
            <a:endParaRPr lang="zh-TW" altLang="zh-TW" sz="2000" dirty="0"/>
          </a:p>
        </p:txBody>
      </p:sp>
    </p:spTree>
    <p:extLst>
      <p:ext uri="{BB962C8B-B14F-4D97-AF65-F5344CB8AC3E}">
        <p14:creationId xmlns:p14="http://schemas.microsoft.com/office/powerpoint/2010/main" val="22023682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84040" y="0"/>
            <a:ext cx="7886700" cy="860983"/>
          </a:xfrm>
        </p:spPr>
        <p:txBody>
          <a:bodyPr>
            <a:normAutofit/>
          </a:bodyPr>
          <a:lstStyle/>
          <a:p>
            <a:pPr algn="ctr"/>
            <a:r>
              <a:rPr lang="zh-TW" altLang="zh-TW" sz="4200" b="1" dirty="0"/>
              <a:t>畢業學分結構</a:t>
            </a:r>
            <a:r>
              <a:rPr lang="zh-TW" altLang="zh-TW" sz="4200" b="1" dirty="0" smtClean="0"/>
              <a:t>表</a:t>
            </a:r>
            <a:endParaRPr lang="zh-TW" altLang="en-US" sz="4200" dirty="0"/>
          </a:p>
        </p:txBody>
      </p:sp>
      <p:graphicFrame>
        <p:nvGraphicFramePr>
          <p:cNvPr id="13" name="表格 12"/>
          <p:cNvGraphicFramePr>
            <a:graphicFrameLocks noGrp="1"/>
          </p:cNvGraphicFramePr>
          <p:nvPr>
            <p:extLst>
              <p:ext uri="{D42A27DB-BD31-4B8C-83A1-F6EECF244321}">
                <p14:modId xmlns:p14="http://schemas.microsoft.com/office/powerpoint/2010/main" val="1524346185"/>
              </p:ext>
            </p:extLst>
          </p:nvPr>
        </p:nvGraphicFramePr>
        <p:xfrm>
          <a:off x="1138688" y="690111"/>
          <a:ext cx="6918384" cy="3022600"/>
        </p:xfrm>
        <a:graphic>
          <a:graphicData uri="http://schemas.openxmlformats.org/drawingml/2006/table">
            <a:tbl>
              <a:tblPr firstRow="1" firstCol="1" bandRow="1"/>
              <a:tblGrid>
                <a:gridCol w="4945827">
                  <a:extLst>
                    <a:ext uri="{9D8B030D-6E8A-4147-A177-3AD203B41FA5}">
                      <a16:colId xmlns:a16="http://schemas.microsoft.com/office/drawing/2014/main" xmlns="" val="20000"/>
                    </a:ext>
                  </a:extLst>
                </a:gridCol>
                <a:gridCol w="806496">
                  <a:extLst>
                    <a:ext uri="{9D8B030D-6E8A-4147-A177-3AD203B41FA5}">
                      <a16:colId xmlns:a16="http://schemas.microsoft.com/office/drawing/2014/main" xmlns="" val="20001"/>
                    </a:ext>
                  </a:extLst>
                </a:gridCol>
                <a:gridCol w="1166061">
                  <a:extLst>
                    <a:ext uri="{9D8B030D-6E8A-4147-A177-3AD203B41FA5}">
                      <a16:colId xmlns:a16="http://schemas.microsoft.com/office/drawing/2014/main" xmlns="" val="20002"/>
                    </a:ext>
                  </a:extLst>
                </a:gridCol>
              </a:tblGrid>
              <a:tr h="184327">
                <a:tc gridSpan="3">
                  <a:txBody>
                    <a:bodyPr/>
                    <a:lstStyle/>
                    <a:p>
                      <a:pPr marL="74930" algn="ctr">
                        <a:lnSpc>
                          <a:spcPts val="3400"/>
                        </a:lnSpc>
                        <a:spcAft>
                          <a:spcPts val="0"/>
                        </a:spcAft>
                      </a:pPr>
                      <a:r>
                        <a:rPr lang="zh-TW" sz="2000" b="1" kern="0" dirty="0">
                          <a:effectLst/>
                          <a:latin typeface="+mn-ea"/>
                          <a:ea typeface="+mn-ea"/>
                          <a:cs typeface="Times New Roman" panose="02020603050405020304" pitchFamily="18" charset="0"/>
                        </a:rPr>
                        <a:t>表一、基本知能科目（共</a:t>
                      </a:r>
                      <a:r>
                        <a:rPr lang="en-US" sz="2000" b="1" kern="0" dirty="0">
                          <a:effectLst/>
                          <a:latin typeface="+mn-ea"/>
                          <a:ea typeface="+mn-ea"/>
                          <a:cs typeface="Times New Roman" panose="02020603050405020304" pitchFamily="18" charset="0"/>
                        </a:rPr>
                        <a:t>6</a:t>
                      </a:r>
                      <a:r>
                        <a:rPr lang="zh-TW" sz="2000" b="1" kern="0" dirty="0">
                          <a:effectLst/>
                          <a:latin typeface="+mn-ea"/>
                          <a:ea typeface="+mn-ea"/>
                          <a:cs typeface="Times New Roman" panose="02020603050405020304" pitchFamily="18" charset="0"/>
                        </a:rPr>
                        <a:t>學分）</a:t>
                      </a:r>
                      <a:endParaRPr lang="zh-TW" sz="2000" kern="100" dirty="0">
                        <a:effectLst/>
                        <a:latin typeface="+mn-ea"/>
                        <a:ea typeface="+mn-ea"/>
                        <a:cs typeface="Times New Roman" panose="02020603050405020304" pitchFamily="18" charset="0"/>
                      </a:endParaRPr>
                    </a:p>
                  </a:txBody>
                  <a:tcPr marL="68580" marR="68580" marT="0" marB="0" anchor="ctr">
                    <a:lnL w="12700" cap="flat" cmpd="sng" algn="ctr">
                      <a:solidFill>
                        <a:srgbClr val="70AD47"/>
                      </a:solidFill>
                      <a:prstDash val="solid"/>
                      <a:round/>
                      <a:headEnd type="none" w="med" len="med"/>
                      <a:tailEnd type="none" w="med" len="med"/>
                    </a:lnL>
                    <a:lnR>
                      <a:noFill/>
                    </a:lnR>
                    <a:lnT w="12700" cap="flat" cmpd="sng" algn="ctr">
                      <a:solidFill>
                        <a:srgbClr val="70AD47"/>
                      </a:solidFill>
                      <a:prstDash val="solid"/>
                      <a:round/>
                      <a:headEnd type="none" w="med" len="med"/>
                      <a:tailEnd type="none" w="med" len="med"/>
                    </a:lnT>
                    <a:lnB w="12700" cap="flat" cmpd="sng" algn="ctr">
                      <a:solidFill>
                        <a:srgbClr val="70AD47"/>
                      </a:solidFill>
                      <a:prstDash val="solid"/>
                      <a:round/>
                      <a:headEnd type="none" w="med" len="med"/>
                      <a:tailEnd type="none" w="med" len="med"/>
                    </a:lnB>
                    <a:solidFill>
                      <a:srgbClr val="70AD47"/>
                    </a:solidFill>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xmlns="" val="10000"/>
                  </a:ext>
                </a:extLst>
              </a:tr>
              <a:tr h="184327">
                <a:tc>
                  <a:txBody>
                    <a:bodyPr/>
                    <a:lstStyle/>
                    <a:p>
                      <a:pPr algn="ctr">
                        <a:lnSpc>
                          <a:spcPts val="3400"/>
                        </a:lnSpc>
                        <a:spcAft>
                          <a:spcPts val="0"/>
                        </a:spcAft>
                      </a:pPr>
                      <a:r>
                        <a:rPr lang="zh-TW" sz="2000" b="0" kern="0" dirty="0">
                          <a:effectLst/>
                          <a:latin typeface="+mn-ea"/>
                          <a:ea typeface="+mn-ea"/>
                          <a:cs typeface="Times New Roman" panose="02020603050405020304" pitchFamily="18" charset="0"/>
                        </a:rPr>
                        <a:t>課程名稱</a:t>
                      </a:r>
                      <a:endParaRPr lang="zh-TW" sz="2000" b="0" kern="100" dirty="0">
                        <a:effectLst/>
                        <a:latin typeface="+mn-ea"/>
                        <a:ea typeface="+mn-ea"/>
                        <a:cs typeface="Times New Roman" panose="02020603050405020304" pitchFamily="18" charset="0"/>
                      </a:endParaRPr>
                    </a:p>
                  </a:txBody>
                  <a:tcPr marL="68580" marR="68580" marT="0" marB="0" anchor="ctr">
                    <a:lnL w="12700" cap="flat" cmpd="sng" algn="ctr">
                      <a:solidFill>
                        <a:srgbClr val="70AD47"/>
                      </a:solidFill>
                      <a:prstDash val="solid"/>
                      <a:round/>
                      <a:headEnd type="none" w="med" len="med"/>
                      <a:tailEnd type="none" w="med" len="med"/>
                    </a:lnL>
                    <a:lnR w="12700" cap="flat" cmpd="sng" algn="ctr">
                      <a:solidFill>
                        <a:srgbClr val="70AD47"/>
                      </a:solidFill>
                      <a:prstDash val="solid"/>
                      <a:round/>
                      <a:headEnd type="none" w="med" len="med"/>
                      <a:tailEnd type="none" w="med" len="med"/>
                    </a:lnR>
                    <a:lnT w="12700" cap="flat" cmpd="sng" algn="ctr">
                      <a:solidFill>
                        <a:srgbClr val="70AD47"/>
                      </a:solidFill>
                      <a:prstDash val="solid"/>
                      <a:round/>
                      <a:headEnd type="none" w="med" len="med"/>
                      <a:tailEnd type="none" w="med" len="med"/>
                    </a:lnT>
                    <a:lnB w="12700" cap="flat" cmpd="sng" algn="ctr">
                      <a:solidFill>
                        <a:srgbClr val="70AD47"/>
                      </a:solidFill>
                      <a:prstDash val="solid"/>
                      <a:round/>
                      <a:headEnd type="none" w="med" len="med"/>
                      <a:tailEnd type="none" w="med" len="med"/>
                    </a:lnB>
                    <a:solidFill>
                      <a:srgbClr val="FFFFFF"/>
                    </a:solidFill>
                  </a:tcPr>
                </a:tc>
                <a:tc>
                  <a:txBody>
                    <a:bodyPr/>
                    <a:lstStyle/>
                    <a:p>
                      <a:pPr algn="ctr">
                        <a:lnSpc>
                          <a:spcPts val="3400"/>
                        </a:lnSpc>
                        <a:spcAft>
                          <a:spcPts val="0"/>
                        </a:spcAft>
                      </a:pPr>
                      <a:r>
                        <a:rPr lang="zh-TW" sz="2000" b="0" kern="0" dirty="0">
                          <a:effectLst/>
                          <a:latin typeface="+mn-ea"/>
                          <a:ea typeface="+mn-ea"/>
                          <a:cs typeface="Times New Roman" panose="02020603050405020304" pitchFamily="18" charset="0"/>
                        </a:rPr>
                        <a:t>性質</a:t>
                      </a:r>
                      <a:endParaRPr lang="zh-TW" sz="2000" b="0" kern="100" dirty="0">
                        <a:effectLst/>
                        <a:latin typeface="+mn-ea"/>
                        <a:ea typeface="+mn-ea"/>
                        <a:cs typeface="Times New Roman" panose="02020603050405020304" pitchFamily="18" charset="0"/>
                      </a:endParaRPr>
                    </a:p>
                  </a:txBody>
                  <a:tcPr marL="68580" marR="68580" marT="0" marB="0" anchor="ctr">
                    <a:lnL w="12700" cap="flat" cmpd="sng" algn="ctr">
                      <a:solidFill>
                        <a:srgbClr val="70AD47"/>
                      </a:solidFill>
                      <a:prstDash val="solid"/>
                      <a:round/>
                      <a:headEnd type="none" w="med" len="med"/>
                      <a:tailEnd type="none" w="med" len="med"/>
                    </a:lnL>
                    <a:lnR w="12700" cap="flat" cmpd="sng" algn="ctr">
                      <a:solidFill>
                        <a:srgbClr val="70AD47"/>
                      </a:solidFill>
                      <a:prstDash val="solid"/>
                      <a:round/>
                      <a:headEnd type="none" w="med" len="med"/>
                      <a:tailEnd type="none" w="med" len="med"/>
                    </a:lnR>
                    <a:lnT w="12700" cap="flat" cmpd="sng" algn="ctr">
                      <a:solidFill>
                        <a:srgbClr val="70AD47"/>
                      </a:solidFill>
                      <a:prstDash val="solid"/>
                      <a:round/>
                      <a:headEnd type="none" w="med" len="med"/>
                      <a:tailEnd type="none" w="med" len="med"/>
                    </a:lnT>
                    <a:lnB w="12700" cap="flat" cmpd="sng" algn="ctr">
                      <a:solidFill>
                        <a:srgbClr val="70AD47"/>
                      </a:solidFill>
                      <a:prstDash val="solid"/>
                      <a:round/>
                      <a:headEnd type="none" w="med" len="med"/>
                      <a:tailEnd type="none" w="med" len="med"/>
                    </a:lnB>
                  </a:tcPr>
                </a:tc>
                <a:tc>
                  <a:txBody>
                    <a:bodyPr/>
                    <a:lstStyle/>
                    <a:p>
                      <a:pPr algn="ctr">
                        <a:lnSpc>
                          <a:spcPts val="3400"/>
                        </a:lnSpc>
                        <a:spcAft>
                          <a:spcPts val="0"/>
                        </a:spcAft>
                      </a:pPr>
                      <a:r>
                        <a:rPr lang="zh-TW" sz="2000" b="0" kern="0" dirty="0">
                          <a:effectLst/>
                          <a:latin typeface="+mn-ea"/>
                          <a:ea typeface="+mn-ea"/>
                          <a:cs typeface="Times New Roman" panose="02020603050405020304" pitchFamily="18" charset="0"/>
                        </a:rPr>
                        <a:t>學分</a:t>
                      </a:r>
                      <a:endParaRPr lang="zh-TW" sz="2000" b="0" kern="100" dirty="0">
                        <a:effectLst/>
                        <a:latin typeface="+mn-ea"/>
                        <a:ea typeface="+mn-ea"/>
                        <a:cs typeface="Times New Roman" panose="02020603050405020304" pitchFamily="18" charset="0"/>
                      </a:endParaRPr>
                    </a:p>
                  </a:txBody>
                  <a:tcPr marL="68580" marR="68580" marT="0" marB="0" anchor="ctr">
                    <a:lnL w="12700" cap="flat" cmpd="sng" algn="ctr">
                      <a:solidFill>
                        <a:srgbClr val="70AD47"/>
                      </a:solidFill>
                      <a:prstDash val="solid"/>
                      <a:round/>
                      <a:headEnd type="none" w="med" len="med"/>
                      <a:tailEnd type="none" w="med" len="med"/>
                    </a:lnL>
                    <a:lnR w="12700" cap="flat" cmpd="sng" algn="ctr">
                      <a:solidFill>
                        <a:srgbClr val="70AD47"/>
                      </a:solidFill>
                      <a:prstDash val="solid"/>
                      <a:round/>
                      <a:headEnd type="none" w="med" len="med"/>
                      <a:tailEnd type="none" w="med" len="med"/>
                    </a:lnR>
                    <a:lnT w="12700" cap="flat" cmpd="sng" algn="ctr">
                      <a:solidFill>
                        <a:srgbClr val="70AD47"/>
                      </a:solidFill>
                      <a:prstDash val="solid"/>
                      <a:round/>
                      <a:headEnd type="none" w="med" len="med"/>
                      <a:tailEnd type="none" w="med" len="med"/>
                    </a:lnT>
                    <a:lnB w="12700" cap="flat" cmpd="sng" algn="ctr">
                      <a:solidFill>
                        <a:srgbClr val="70AD47"/>
                      </a:solidFill>
                      <a:prstDash val="solid"/>
                      <a:round/>
                      <a:headEnd type="none" w="med" len="med"/>
                      <a:tailEnd type="none" w="med" len="med"/>
                    </a:lnB>
                  </a:tcPr>
                </a:tc>
                <a:extLst>
                  <a:ext uri="{0D108BD9-81ED-4DB2-BD59-A6C34878D82A}">
                    <a16:rowId xmlns:a16="http://schemas.microsoft.com/office/drawing/2014/main" xmlns="" val="10001"/>
                  </a:ext>
                </a:extLst>
              </a:tr>
              <a:tr h="184327">
                <a:tc>
                  <a:txBody>
                    <a:bodyPr/>
                    <a:lstStyle/>
                    <a:p>
                      <a:pPr marL="74930" algn="l">
                        <a:lnSpc>
                          <a:spcPts val="3400"/>
                        </a:lnSpc>
                        <a:spcAft>
                          <a:spcPts val="0"/>
                        </a:spcAft>
                      </a:pPr>
                      <a:r>
                        <a:rPr lang="zh-TW" sz="1600" kern="0" dirty="0">
                          <a:effectLst/>
                          <a:latin typeface="+mn-ea"/>
                          <a:ea typeface="+mn-ea"/>
                          <a:cs typeface="Times New Roman" panose="02020603050405020304" pitchFamily="18" charset="0"/>
                        </a:rPr>
                        <a:t>英文（一）（二）</a:t>
                      </a:r>
                      <a:r>
                        <a:rPr lang="en-US" sz="1600" kern="0" dirty="0">
                          <a:effectLst/>
                          <a:latin typeface="+mn-ea"/>
                          <a:ea typeface="+mn-ea"/>
                          <a:cs typeface="Times New Roman" panose="02020603050405020304" pitchFamily="18" charset="0"/>
                        </a:rPr>
                        <a:t>  </a:t>
                      </a:r>
                      <a:r>
                        <a:rPr lang="zh-TW" sz="1600" kern="0" dirty="0">
                          <a:effectLst/>
                          <a:latin typeface="+mn-ea"/>
                          <a:ea typeface="+mn-ea"/>
                          <a:cs typeface="Times New Roman" panose="02020603050405020304" pitchFamily="18" charset="0"/>
                        </a:rPr>
                        <a:t>【註</a:t>
                      </a:r>
                      <a:r>
                        <a:rPr lang="zh-TW" sz="1600" kern="0" dirty="0" smtClean="0">
                          <a:effectLst/>
                          <a:latin typeface="+mn-ea"/>
                          <a:ea typeface="+mn-ea"/>
                          <a:cs typeface="Times New Roman" panose="02020603050405020304" pitchFamily="18" charset="0"/>
                        </a:rPr>
                        <a:t>：</a:t>
                      </a:r>
                      <a:r>
                        <a:rPr lang="zh-TW" altLang="en-US" sz="1600" kern="0" dirty="0" smtClean="0">
                          <a:effectLst/>
                          <a:latin typeface="+mn-ea"/>
                          <a:ea typeface="+mn-ea"/>
                          <a:cs typeface="Times New Roman" panose="02020603050405020304" pitchFamily="18" charset="0"/>
                        </a:rPr>
                        <a:t>有</a:t>
                      </a:r>
                      <a:r>
                        <a:rPr lang="zh-TW" sz="1600" kern="0" dirty="0" smtClean="0">
                          <a:effectLst/>
                          <a:latin typeface="+mn-ea"/>
                          <a:ea typeface="+mn-ea"/>
                          <a:cs typeface="Times New Roman" panose="02020603050405020304" pitchFamily="18" charset="0"/>
                        </a:rPr>
                        <a:t>問題</a:t>
                      </a:r>
                      <a:r>
                        <a:rPr lang="zh-TW" sz="1600" kern="0" dirty="0">
                          <a:effectLst/>
                          <a:latin typeface="+mn-ea"/>
                          <a:ea typeface="+mn-ea"/>
                          <a:cs typeface="Times New Roman" panose="02020603050405020304" pitchFamily="18" charset="0"/>
                        </a:rPr>
                        <a:t>請洽語言中心】</a:t>
                      </a:r>
                      <a:endParaRPr lang="zh-TW" sz="1600" kern="100" dirty="0">
                        <a:effectLst/>
                        <a:latin typeface="+mn-ea"/>
                        <a:ea typeface="+mn-ea"/>
                        <a:cs typeface="Times New Roman" panose="02020603050405020304" pitchFamily="18" charset="0"/>
                      </a:endParaRPr>
                    </a:p>
                  </a:txBody>
                  <a:tcPr marL="68580" marR="68580" marT="0" marB="0" anchor="ctr">
                    <a:lnL w="12700" cap="flat" cmpd="sng" algn="ctr">
                      <a:solidFill>
                        <a:srgbClr val="70AD47"/>
                      </a:solidFill>
                      <a:prstDash val="solid"/>
                      <a:round/>
                      <a:headEnd type="none" w="med" len="med"/>
                      <a:tailEnd type="none" w="med" len="med"/>
                    </a:lnL>
                    <a:lnR w="12700" cap="flat" cmpd="sng" algn="ctr">
                      <a:solidFill>
                        <a:srgbClr val="70AD47"/>
                      </a:solidFill>
                      <a:prstDash val="solid"/>
                      <a:round/>
                      <a:headEnd type="none" w="med" len="med"/>
                      <a:tailEnd type="none" w="med" len="med"/>
                    </a:lnR>
                    <a:lnT w="12700" cap="flat" cmpd="sng" algn="ctr">
                      <a:solidFill>
                        <a:srgbClr val="70AD47"/>
                      </a:solidFill>
                      <a:prstDash val="solid"/>
                      <a:round/>
                      <a:headEnd type="none" w="med" len="med"/>
                      <a:tailEnd type="none" w="med" len="med"/>
                    </a:lnT>
                    <a:lnB w="12700" cap="flat" cmpd="sng" algn="ctr">
                      <a:solidFill>
                        <a:srgbClr val="70AD47"/>
                      </a:solidFill>
                      <a:prstDash val="solid"/>
                      <a:round/>
                      <a:headEnd type="none" w="med" len="med"/>
                      <a:tailEnd type="none" w="med" len="med"/>
                    </a:lnB>
                    <a:solidFill>
                      <a:srgbClr val="FFFFFF"/>
                    </a:solidFill>
                  </a:tcPr>
                </a:tc>
                <a:tc>
                  <a:txBody>
                    <a:bodyPr/>
                    <a:lstStyle/>
                    <a:p>
                      <a:pPr algn="ctr">
                        <a:lnSpc>
                          <a:spcPts val="3400"/>
                        </a:lnSpc>
                        <a:spcAft>
                          <a:spcPts val="0"/>
                        </a:spcAft>
                      </a:pPr>
                      <a:r>
                        <a:rPr lang="zh-TW" sz="1600" kern="0" dirty="0">
                          <a:effectLst/>
                          <a:latin typeface="+mn-ea"/>
                          <a:ea typeface="+mn-ea"/>
                          <a:cs typeface="Times New Roman" panose="02020603050405020304" pitchFamily="18" charset="0"/>
                        </a:rPr>
                        <a:t>半</a:t>
                      </a:r>
                      <a:endParaRPr lang="zh-TW" sz="1600" kern="100" dirty="0">
                        <a:effectLst/>
                        <a:latin typeface="+mn-ea"/>
                        <a:ea typeface="+mn-ea"/>
                        <a:cs typeface="Times New Roman" panose="02020603050405020304" pitchFamily="18" charset="0"/>
                      </a:endParaRPr>
                    </a:p>
                  </a:txBody>
                  <a:tcPr marL="68580" marR="68580" marT="0" marB="0" anchor="ctr">
                    <a:lnL w="12700" cap="flat" cmpd="sng" algn="ctr">
                      <a:solidFill>
                        <a:srgbClr val="70AD47"/>
                      </a:solidFill>
                      <a:prstDash val="solid"/>
                      <a:round/>
                      <a:headEnd type="none" w="med" len="med"/>
                      <a:tailEnd type="none" w="med" len="med"/>
                    </a:lnL>
                    <a:lnR w="12700" cap="flat" cmpd="sng" algn="ctr">
                      <a:solidFill>
                        <a:srgbClr val="70AD47"/>
                      </a:solidFill>
                      <a:prstDash val="solid"/>
                      <a:round/>
                      <a:headEnd type="none" w="med" len="med"/>
                      <a:tailEnd type="none" w="med" len="med"/>
                    </a:lnR>
                    <a:lnT w="12700" cap="flat" cmpd="sng" algn="ctr">
                      <a:solidFill>
                        <a:srgbClr val="70AD47"/>
                      </a:solidFill>
                      <a:prstDash val="solid"/>
                      <a:round/>
                      <a:headEnd type="none" w="med" len="med"/>
                      <a:tailEnd type="none" w="med" len="med"/>
                    </a:lnT>
                    <a:lnB w="12700" cap="flat" cmpd="sng" algn="ctr">
                      <a:solidFill>
                        <a:srgbClr val="70AD47"/>
                      </a:solidFill>
                      <a:prstDash val="solid"/>
                      <a:round/>
                      <a:headEnd type="none" w="med" len="med"/>
                      <a:tailEnd type="none" w="med" len="med"/>
                    </a:lnB>
                  </a:tcPr>
                </a:tc>
                <a:tc>
                  <a:txBody>
                    <a:bodyPr/>
                    <a:lstStyle/>
                    <a:p>
                      <a:pPr algn="ctr">
                        <a:lnSpc>
                          <a:spcPts val="3400"/>
                        </a:lnSpc>
                        <a:spcAft>
                          <a:spcPts val="0"/>
                        </a:spcAft>
                      </a:pPr>
                      <a:r>
                        <a:rPr lang="zh-TW" sz="1600" kern="0" dirty="0">
                          <a:effectLst/>
                          <a:latin typeface="+mn-ea"/>
                          <a:ea typeface="+mn-ea"/>
                          <a:cs typeface="Times New Roman" panose="02020603050405020304" pitchFamily="18" charset="0"/>
                        </a:rPr>
                        <a:t>（</a:t>
                      </a:r>
                      <a:r>
                        <a:rPr lang="en-US" sz="1600" kern="0" dirty="0">
                          <a:effectLst/>
                          <a:latin typeface="+mn-ea"/>
                          <a:ea typeface="+mn-ea"/>
                          <a:cs typeface="Times New Roman" panose="02020603050405020304" pitchFamily="18" charset="0"/>
                        </a:rPr>
                        <a:t>2,2</a:t>
                      </a:r>
                      <a:r>
                        <a:rPr lang="zh-TW" sz="1600" kern="0" dirty="0">
                          <a:effectLst/>
                          <a:latin typeface="+mn-ea"/>
                          <a:ea typeface="+mn-ea"/>
                          <a:cs typeface="Times New Roman" panose="02020603050405020304" pitchFamily="18" charset="0"/>
                        </a:rPr>
                        <a:t>）</a:t>
                      </a:r>
                      <a:endParaRPr lang="zh-TW" sz="1600" kern="100" dirty="0">
                        <a:effectLst/>
                        <a:latin typeface="+mn-ea"/>
                        <a:ea typeface="+mn-ea"/>
                        <a:cs typeface="Times New Roman" panose="02020603050405020304" pitchFamily="18" charset="0"/>
                      </a:endParaRPr>
                    </a:p>
                  </a:txBody>
                  <a:tcPr marL="68580" marR="68580" marT="0" marB="0" anchor="ctr">
                    <a:lnL w="12700" cap="flat" cmpd="sng" algn="ctr">
                      <a:solidFill>
                        <a:srgbClr val="70AD47"/>
                      </a:solidFill>
                      <a:prstDash val="solid"/>
                      <a:round/>
                      <a:headEnd type="none" w="med" len="med"/>
                      <a:tailEnd type="none" w="med" len="med"/>
                    </a:lnL>
                    <a:lnR w="12700" cap="flat" cmpd="sng" algn="ctr">
                      <a:solidFill>
                        <a:srgbClr val="70AD47"/>
                      </a:solidFill>
                      <a:prstDash val="solid"/>
                      <a:round/>
                      <a:headEnd type="none" w="med" len="med"/>
                      <a:tailEnd type="none" w="med" len="med"/>
                    </a:lnR>
                    <a:lnT w="12700" cap="flat" cmpd="sng" algn="ctr">
                      <a:solidFill>
                        <a:srgbClr val="70AD47"/>
                      </a:solidFill>
                      <a:prstDash val="solid"/>
                      <a:round/>
                      <a:headEnd type="none" w="med" len="med"/>
                      <a:tailEnd type="none" w="med" len="med"/>
                    </a:lnT>
                    <a:lnB w="12700" cap="flat" cmpd="sng" algn="ctr">
                      <a:solidFill>
                        <a:srgbClr val="70AD47"/>
                      </a:solidFill>
                      <a:prstDash val="solid"/>
                      <a:round/>
                      <a:headEnd type="none" w="med" len="med"/>
                      <a:tailEnd type="none" w="med" len="med"/>
                    </a:lnB>
                  </a:tcPr>
                </a:tc>
                <a:extLst>
                  <a:ext uri="{0D108BD9-81ED-4DB2-BD59-A6C34878D82A}">
                    <a16:rowId xmlns:a16="http://schemas.microsoft.com/office/drawing/2014/main" xmlns="" val="10002"/>
                  </a:ext>
                </a:extLst>
              </a:tr>
              <a:tr h="184327">
                <a:tc>
                  <a:txBody>
                    <a:bodyPr/>
                    <a:lstStyle/>
                    <a:p>
                      <a:pPr marL="74930" algn="l">
                        <a:lnSpc>
                          <a:spcPts val="3400"/>
                        </a:lnSpc>
                        <a:spcAft>
                          <a:spcPts val="0"/>
                        </a:spcAft>
                      </a:pPr>
                      <a:r>
                        <a:rPr lang="zh-TW" sz="1600" kern="0" dirty="0" smtClean="0">
                          <a:effectLst/>
                          <a:latin typeface="+mn-ea"/>
                          <a:ea typeface="+mn-ea"/>
                          <a:cs typeface="Times New Roman" panose="02020603050405020304" pitchFamily="18" charset="0"/>
                        </a:rPr>
                        <a:t>英</a:t>
                      </a:r>
                      <a:r>
                        <a:rPr lang="zh-TW" altLang="en-US" sz="1600" kern="0" dirty="0" smtClean="0">
                          <a:effectLst/>
                          <a:latin typeface="+mn-ea"/>
                          <a:ea typeface="+mn-ea"/>
                          <a:cs typeface="Times New Roman" panose="02020603050405020304" pitchFamily="18" charset="0"/>
                        </a:rPr>
                        <a:t>語</a:t>
                      </a:r>
                      <a:r>
                        <a:rPr lang="zh-TW" sz="1600" kern="0" dirty="0" smtClean="0">
                          <a:effectLst/>
                          <a:latin typeface="+mn-ea"/>
                          <a:ea typeface="+mn-ea"/>
                          <a:cs typeface="Times New Roman" panose="02020603050405020304" pitchFamily="18" charset="0"/>
                        </a:rPr>
                        <a:t>聽</a:t>
                      </a:r>
                      <a:r>
                        <a:rPr lang="zh-TW" altLang="en-US" sz="1600" kern="0" dirty="0" smtClean="0">
                          <a:effectLst/>
                          <a:latin typeface="+mn-ea"/>
                          <a:ea typeface="+mn-ea"/>
                          <a:cs typeface="Times New Roman" panose="02020603050405020304" pitchFamily="18" charset="0"/>
                        </a:rPr>
                        <a:t>講</a:t>
                      </a:r>
                      <a:r>
                        <a:rPr lang="zh-TW" sz="1600" kern="0" dirty="0" smtClean="0">
                          <a:effectLst/>
                          <a:latin typeface="+mn-ea"/>
                          <a:ea typeface="+mn-ea"/>
                          <a:cs typeface="Times New Roman" panose="02020603050405020304" pitchFamily="18" charset="0"/>
                        </a:rPr>
                        <a:t>（</a:t>
                      </a:r>
                      <a:r>
                        <a:rPr lang="zh-TW" sz="1600" kern="0" dirty="0">
                          <a:effectLst/>
                          <a:latin typeface="+mn-ea"/>
                          <a:ea typeface="+mn-ea"/>
                          <a:cs typeface="Times New Roman" panose="02020603050405020304" pitchFamily="18" charset="0"/>
                        </a:rPr>
                        <a:t>一）（二）</a:t>
                      </a:r>
                      <a:r>
                        <a:rPr lang="en-US" sz="1600" kern="0" dirty="0">
                          <a:effectLst/>
                          <a:latin typeface="+mn-ea"/>
                          <a:ea typeface="+mn-ea"/>
                          <a:cs typeface="Times New Roman" panose="02020603050405020304" pitchFamily="18" charset="0"/>
                        </a:rPr>
                        <a:t>  </a:t>
                      </a:r>
                      <a:r>
                        <a:rPr lang="zh-TW" sz="1600" kern="0" dirty="0">
                          <a:effectLst/>
                          <a:latin typeface="+mn-ea"/>
                          <a:ea typeface="+mn-ea"/>
                          <a:cs typeface="Times New Roman" panose="02020603050405020304" pitchFamily="18" charset="0"/>
                        </a:rPr>
                        <a:t>【註</a:t>
                      </a:r>
                      <a:r>
                        <a:rPr lang="zh-TW" sz="1600" kern="0" dirty="0" smtClean="0">
                          <a:effectLst/>
                          <a:latin typeface="+mn-ea"/>
                          <a:ea typeface="+mn-ea"/>
                          <a:cs typeface="Times New Roman" panose="02020603050405020304" pitchFamily="18" charset="0"/>
                        </a:rPr>
                        <a:t>：</a:t>
                      </a:r>
                      <a:r>
                        <a:rPr lang="zh-TW" altLang="en-US" sz="1600" kern="0" dirty="0" smtClean="0">
                          <a:effectLst/>
                          <a:latin typeface="+mn-ea"/>
                          <a:ea typeface="+mn-ea"/>
                          <a:cs typeface="Times New Roman" panose="02020603050405020304" pitchFamily="18" charset="0"/>
                        </a:rPr>
                        <a:t>有</a:t>
                      </a:r>
                      <a:r>
                        <a:rPr lang="zh-TW" sz="1600" kern="0" dirty="0" smtClean="0">
                          <a:effectLst/>
                          <a:latin typeface="+mn-ea"/>
                          <a:ea typeface="+mn-ea"/>
                          <a:cs typeface="Times New Roman" panose="02020603050405020304" pitchFamily="18" charset="0"/>
                        </a:rPr>
                        <a:t>問題</a:t>
                      </a:r>
                      <a:r>
                        <a:rPr lang="zh-TW" sz="1600" kern="0" dirty="0">
                          <a:effectLst/>
                          <a:latin typeface="+mn-ea"/>
                          <a:ea typeface="+mn-ea"/>
                          <a:cs typeface="Times New Roman" panose="02020603050405020304" pitchFamily="18" charset="0"/>
                        </a:rPr>
                        <a:t>請洽語言中心】</a:t>
                      </a:r>
                      <a:endParaRPr lang="zh-TW" sz="1600" kern="100" dirty="0">
                        <a:effectLst/>
                        <a:latin typeface="+mn-ea"/>
                        <a:ea typeface="+mn-ea"/>
                        <a:cs typeface="Times New Roman" panose="02020603050405020304" pitchFamily="18" charset="0"/>
                      </a:endParaRPr>
                    </a:p>
                  </a:txBody>
                  <a:tcPr marL="68580" marR="68580" marT="0" marB="0" anchor="ctr">
                    <a:lnL w="12700" cap="flat" cmpd="sng" algn="ctr">
                      <a:solidFill>
                        <a:srgbClr val="70AD47"/>
                      </a:solidFill>
                      <a:prstDash val="solid"/>
                      <a:round/>
                      <a:headEnd type="none" w="med" len="med"/>
                      <a:tailEnd type="none" w="med" len="med"/>
                    </a:lnL>
                    <a:lnR w="12700" cap="flat" cmpd="sng" algn="ctr">
                      <a:solidFill>
                        <a:srgbClr val="70AD47"/>
                      </a:solidFill>
                      <a:prstDash val="solid"/>
                      <a:round/>
                      <a:headEnd type="none" w="med" len="med"/>
                      <a:tailEnd type="none" w="med" len="med"/>
                    </a:lnR>
                    <a:lnT w="12700" cap="flat" cmpd="sng" algn="ctr">
                      <a:solidFill>
                        <a:srgbClr val="70AD47"/>
                      </a:solidFill>
                      <a:prstDash val="solid"/>
                      <a:round/>
                      <a:headEnd type="none" w="med" len="med"/>
                      <a:tailEnd type="none" w="med" len="med"/>
                    </a:lnT>
                    <a:lnB w="12700" cap="flat" cmpd="sng" algn="ctr">
                      <a:solidFill>
                        <a:srgbClr val="70AD47"/>
                      </a:solidFill>
                      <a:prstDash val="solid"/>
                      <a:round/>
                      <a:headEnd type="none" w="med" len="med"/>
                      <a:tailEnd type="none" w="med" len="med"/>
                    </a:lnB>
                    <a:solidFill>
                      <a:srgbClr val="FFFFFF"/>
                    </a:solidFill>
                  </a:tcPr>
                </a:tc>
                <a:tc>
                  <a:txBody>
                    <a:bodyPr/>
                    <a:lstStyle/>
                    <a:p>
                      <a:pPr algn="ctr">
                        <a:lnSpc>
                          <a:spcPts val="3400"/>
                        </a:lnSpc>
                        <a:spcAft>
                          <a:spcPts val="0"/>
                        </a:spcAft>
                      </a:pPr>
                      <a:r>
                        <a:rPr lang="zh-TW" sz="1600" kern="0" dirty="0">
                          <a:effectLst/>
                          <a:latin typeface="+mn-ea"/>
                          <a:ea typeface="+mn-ea"/>
                          <a:cs typeface="Times New Roman" panose="02020603050405020304" pitchFamily="18" charset="0"/>
                        </a:rPr>
                        <a:t>半</a:t>
                      </a:r>
                      <a:endParaRPr lang="zh-TW" sz="1600" kern="100" dirty="0">
                        <a:effectLst/>
                        <a:latin typeface="+mn-ea"/>
                        <a:ea typeface="+mn-ea"/>
                        <a:cs typeface="Times New Roman" panose="02020603050405020304" pitchFamily="18" charset="0"/>
                      </a:endParaRPr>
                    </a:p>
                  </a:txBody>
                  <a:tcPr marL="68580" marR="68580" marT="0" marB="0" anchor="ctr">
                    <a:lnL w="12700" cap="flat" cmpd="sng" algn="ctr">
                      <a:solidFill>
                        <a:srgbClr val="70AD47"/>
                      </a:solidFill>
                      <a:prstDash val="solid"/>
                      <a:round/>
                      <a:headEnd type="none" w="med" len="med"/>
                      <a:tailEnd type="none" w="med" len="med"/>
                    </a:lnL>
                    <a:lnR w="12700" cap="flat" cmpd="sng" algn="ctr">
                      <a:solidFill>
                        <a:srgbClr val="70AD47"/>
                      </a:solidFill>
                      <a:prstDash val="solid"/>
                      <a:round/>
                      <a:headEnd type="none" w="med" len="med"/>
                      <a:tailEnd type="none" w="med" len="med"/>
                    </a:lnR>
                    <a:lnT w="12700" cap="flat" cmpd="sng" algn="ctr">
                      <a:solidFill>
                        <a:srgbClr val="70AD47"/>
                      </a:solidFill>
                      <a:prstDash val="solid"/>
                      <a:round/>
                      <a:headEnd type="none" w="med" len="med"/>
                      <a:tailEnd type="none" w="med" len="med"/>
                    </a:lnT>
                    <a:lnB w="12700" cap="flat" cmpd="sng" algn="ctr">
                      <a:solidFill>
                        <a:srgbClr val="70AD47"/>
                      </a:solidFill>
                      <a:prstDash val="solid"/>
                      <a:round/>
                      <a:headEnd type="none" w="med" len="med"/>
                      <a:tailEnd type="none" w="med" len="med"/>
                    </a:lnB>
                  </a:tcPr>
                </a:tc>
                <a:tc>
                  <a:txBody>
                    <a:bodyPr/>
                    <a:lstStyle/>
                    <a:p>
                      <a:pPr algn="ctr">
                        <a:lnSpc>
                          <a:spcPts val="3400"/>
                        </a:lnSpc>
                        <a:spcAft>
                          <a:spcPts val="0"/>
                        </a:spcAft>
                      </a:pPr>
                      <a:r>
                        <a:rPr lang="zh-TW" sz="1600" kern="0" dirty="0">
                          <a:effectLst/>
                          <a:latin typeface="+mn-ea"/>
                          <a:ea typeface="+mn-ea"/>
                          <a:cs typeface="Times New Roman" panose="02020603050405020304" pitchFamily="18" charset="0"/>
                        </a:rPr>
                        <a:t>（</a:t>
                      </a:r>
                      <a:r>
                        <a:rPr lang="en-US" sz="1600" kern="0" dirty="0">
                          <a:effectLst/>
                          <a:latin typeface="+mn-ea"/>
                          <a:ea typeface="+mn-ea"/>
                          <a:cs typeface="Times New Roman" panose="02020603050405020304" pitchFamily="18" charset="0"/>
                        </a:rPr>
                        <a:t>1,1</a:t>
                      </a:r>
                      <a:r>
                        <a:rPr lang="zh-TW" sz="1600" kern="0" dirty="0">
                          <a:effectLst/>
                          <a:latin typeface="+mn-ea"/>
                          <a:ea typeface="+mn-ea"/>
                          <a:cs typeface="Times New Roman" panose="02020603050405020304" pitchFamily="18" charset="0"/>
                        </a:rPr>
                        <a:t>）</a:t>
                      </a:r>
                      <a:endParaRPr lang="zh-TW" sz="1600" kern="100" dirty="0">
                        <a:effectLst/>
                        <a:latin typeface="+mn-ea"/>
                        <a:ea typeface="+mn-ea"/>
                        <a:cs typeface="Times New Roman" panose="02020603050405020304" pitchFamily="18" charset="0"/>
                      </a:endParaRPr>
                    </a:p>
                  </a:txBody>
                  <a:tcPr marL="68580" marR="68580" marT="0" marB="0" anchor="ctr">
                    <a:lnL w="12700" cap="flat" cmpd="sng" algn="ctr">
                      <a:solidFill>
                        <a:srgbClr val="70AD47"/>
                      </a:solidFill>
                      <a:prstDash val="solid"/>
                      <a:round/>
                      <a:headEnd type="none" w="med" len="med"/>
                      <a:tailEnd type="none" w="med" len="med"/>
                    </a:lnL>
                    <a:lnR w="12700" cap="flat" cmpd="sng" algn="ctr">
                      <a:solidFill>
                        <a:srgbClr val="70AD47"/>
                      </a:solidFill>
                      <a:prstDash val="solid"/>
                      <a:round/>
                      <a:headEnd type="none" w="med" len="med"/>
                      <a:tailEnd type="none" w="med" len="med"/>
                    </a:lnR>
                    <a:lnT w="12700" cap="flat" cmpd="sng" algn="ctr">
                      <a:solidFill>
                        <a:srgbClr val="70AD47"/>
                      </a:solidFill>
                      <a:prstDash val="solid"/>
                      <a:round/>
                      <a:headEnd type="none" w="med" len="med"/>
                      <a:tailEnd type="none" w="med" len="med"/>
                    </a:lnT>
                    <a:lnB w="12700" cap="flat" cmpd="sng" algn="ctr">
                      <a:solidFill>
                        <a:srgbClr val="70AD47"/>
                      </a:solidFill>
                      <a:prstDash val="solid"/>
                      <a:round/>
                      <a:headEnd type="none" w="med" len="med"/>
                      <a:tailEnd type="none" w="med" len="med"/>
                    </a:lnB>
                  </a:tcPr>
                </a:tc>
                <a:extLst>
                  <a:ext uri="{0D108BD9-81ED-4DB2-BD59-A6C34878D82A}">
                    <a16:rowId xmlns:a16="http://schemas.microsoft.com/office/drawing/2014/main" xmlns="" val="10003"/>
                  </a:ext>
                </a:extLst>
              </a:tr>
              <a:tr h="184327">
                <a:tc>
                  <a:txBody>
                    <a:bodyPr/>
                    <a:lstStyle/>
                    <a:p>
                      <a:pPr marL="74930" algn="l">
                        <a:lnSpc>
                          <a:spcPts val="3400"/>
                        </a:lnSpc>
                        <a:spcAft>
                          <a:spcPts val="0"/>
                        </a:spcAft>
                      </a:pPr>
                      <a:r>
                        <a:rPr lang="zh-TW" sz="1600" kern="0" dirty="0">
                          <a:effectLst/>
                          <a:latin typeface="+mn-ea"/>
                          <a:ea typeface="+mn-ea"/>
                          <a:cs typeface="Times New Roman" panose="02020603050405020304" pitchFamily="18" charset="0"/>
                        </a:rPr>
                        <a:t>環境服務學習（二學期）</a:t>
                      </a:r>
                      <a:endParaRPr lang="zh-TW" sz="1600" kern="100" dirty="0">
                        <a:effectLst/>
                        <a:latin typeface="+mn-ea"/>
                        <a:ea typeface="+mn-ea"/>
                        <a:cs typeface="Times New Roman" panose="02020603050405020304" pitchFamily="18" charset="0"/>
                      </a:endParaRPr>
                    </a:p>
                  </a:txBody>
                  <a:tcPr marL="68580" marR="68580" marT="0" marB="0" anchor="ctr">
                    <a:lnL w="12700" cap="flat" cmpd="sng" algn="ctr">
                      <a:solidFill>
                        <a:srgbClr val="70AD47"/>
                      </a:solidFill>
                      <a:prstDash val="solid"/>
                      <a:round/>
                      <a:headEnd type="none" w="med" len="med"/>
                      <a:tailEnd type="none" w="med" len="med"/>
                    </a:lnL>
                    <a:lnR w="12700" cap="flat" cmpd="sng" algn="ctr">
                      <a:solidFill>
                        <a:srgbClr val="70AD47"/>
                      </a:solidFill>
                      <a:prstDash val="solid"/>
                      <a:round/>
                      <a:headEnd type="none" w="med" len="med"/>
                      <a:tailEnd type="none" w="med" len="med"/>
                    </a:lnR>
                    <a:lnT w="12700" cap="flat" cmpd="sng" algn="ctr">
                      <a:solidFill>
                        <a:srgbClr val="70AD47"/>
                      </a:solidFill>
                      <a:prstDash val="solid"/>
                      <a:round/>
                      <a:headEnd type="none" w="med" len="med"/>
                      <a:tailEnd type="none" w="med" len="med"/>
                    </a:lnT>
                    <a:lnB w="12700" cap="flat" cmpd="sng" algn="ctr">
                      <a:solidFill>
                        <a:srgbClr val="70AD47"/>
                      </a:solidFill>
                      <a:prstDash val="solid"/>
                      <a:round/>
                      <a:headEnd type="none" w="med" len="med"/>
                      <a:tailEnd type="none" w="med" len="med"/>
                    </a:lnB>
                    <a:solidFill>
                      <a:srgbClr val="FFFFFF"/>
                    </a:solidFill>
                  </a:tcPr>
                </a:tc>
                <a:tc>
                  <a:txBody>
                    <a:bodyPr/>
                    <a:lstStyle/>
                    <a:p>
                      <a:pPr algn="ctr">
                        <a:lnSpc>
                          <a:spcPts val="3400"/>
                        </a:lnSpc>
                        <a:spcAft>
                          <a:spcPts val="0"/>
                        </a:spcAft>
                      </a:pPr>
                      <a:r>
                        <a:rPr lang="zh-TW" sz="1600" kern="0" dirty="0">
                          <a:effectLst/>
                          <a:latin typeface="+mn-ea"/>
                          <a:ea typeface="+mn-ea"/>
                          <a:cs typeface="Times New Roman" panose="02020603050405020304" pitchFamily="18" charset="0"/>
                        </a:rPr>
                        <a:t>半</a:t>
                      </a:r>
                      <a:endParaRPr lang="zh-TW" sz="1600" kern="100" dirty="0">
                        <a:effectLst/>
                        <a:latin typeface="+mn-ea"/>
                        <a:ea typeface="+mn-ea"/>
                        <a:cs typeface="Times New Roman" panose="02020603050405020304" pitchFamily="18" charset="0"/>
                      </a:endParaRPr>
                    </a:p>
                  </a:txBody>
                  <a:tcPr marL="68580" marR="68580" marT="0" marB="0" anchor="ctr">
                    <a:lnL w="12700" cap="flat" cmpd="sng" algn="ctr">
                      <a:solidFill>
                        <a:srgbClr val="70AD47"/>
                      </a:solidFill>
                      <a:prstDash val="solid"/>
                      <a:round/>
                      <a:headEnd type="none" w="med" len="med"/>
                      <a:tailEnd type="none" w="med" len="med"/>
                    </a:lnL>
                    <a:lnR w="12700" cap="flat" cmpd="sng" algn="ctr">
                      <a:solidFill>
                        <a:srgbClr val="70AD47"/>
                      </a:solidFill>
                      <a:prstDash val="solid"/>
                      <a:round/>
                      <a:headEnd type="none" w="med" len="med"/>
                      <a:tailEnd type="none" w="med" len="med"/>
                    </a:lnR>
                    <a:lnT w="12700" cap="flat" cmpd="sng" algn="ctr">
                      <a:solidFill>
                        <a:srgbClr val="70AD47"/>
                      </a:solidFill>
                      <a:prstDash val="solid"/>
                      <a:round/>
                      <a:headEnd type="none" w="med" len="med"/>
                      <a:tailEnd type="none" w="med" len="med"/>
                    </a:lnT>
                    <a:lnB w="12700" cap="flat" cmpd="sng" algn="ctr">
                      <a:solidFill>
                        <a:srgbClr val="70AD47"/>
                      </a:solidFill>
                      <a:prstDash val="solid"/>
                      <a:round/>
                      <a:headEnd type="none" w="med" len="med"/>
                      <a:tailEnd type="none" w="med" len="med"/>
                    </a:lnB>
                  </a:tcPr>
                </a:tc>
                <a:tc>
                  <a:txBody>
                    <a:bodyPr/>
                    <a:lstStyle/>
                    <a:p>
                      <a:pPr algn="ctr">
                        <a:lnSpc>
                          <a:spcPts val="3400"/>
                        </a:lnSpc>
                        <a:spcAft>
                          <a:spcPts val="0"/>
                        </a:spcAft>
                      </a:pPr>
                      <a:r>
                        <a:rPr lang="en-US" sz="1600" kern="0" dirty="0">
                          <a:effectLst/>
                          <a:latin typeface="+mn-ea"/>
                          <a:ea typeface="+mn-ea"/>
                          <a:cs typeface="Times New Roman" panose="02020603050405020304" pitchFamily="18" charset="0"/>
                        </a:rPr>
                        <a:t>0</a:t>
                      </a:r>
                      <a:endParaRPr lang="zh-TW" sz="1600" kern="100" dirty="0">
                        <a:effectLst/>
                        <a:latin typeface="+mn-ea"/>
                        <a:ea typeface="+mn-ea"/>
                        <a:cs typeface="Times New Roman" panose="02020603050405020304" pitchFamily="18" charset="0"/>
                      </a:endParaRPr>
                    </a:p>
                  </a:txBody>
                  <a:tcPr marL="68580" marR="68580" marT="0" marB="0" anchor="ctr">
                    <a:lnL w="12700" cap="flat" cmpd="sng" algn="ctr">
                      <a:solidFill>
                        <a:srgbClr val="70AD47"/>
                      </a:solidFill>
                      <a:prstDash val="solid"/>
                      <a:round/>
                      <a:headEnd type="none" w="med" len="med"/>
                      <a:tailEnd type="none" w="med" len="med"/>
                    </a:lnL>
                    <a:lnR w="12700" cap="flat" cmpd="sng" algn="ctr">
                      <a:solidFill>
                        <a:srgbClr val="70AD47"/>
                      </a:solidFill>
                      <a:prstDash val="solid"/>
                      <a:round/>
                      <a:headEnd type="none" w="med" len="med"/>
                      <a:tailEnd type="none" w="med" len="med"/>
                    </a:lnR>
                    <a:lnT w="12700" cap="flat" cmpd="sng" algn="ctr">
                      <a:solidFill>
                        <a:srgbClr val="70AD47"/>
                      </a:solidFill>
                      <a:prstDash val="solid"/>
                      <a:round/>
                      <a:headEnd type="none" w="med" len="med"/>
                      <a:tailEnd type="none" w="med" len="med"/>
                    </a:lnT>
                    <a:lnB w="12700" cap="flat" cmpd="sng" algn="ctr">
                      <a:solidFill>
                        <a:srgbClr val="70AD47"/>
                      </a:solidFill>
                      <a:prstDash val="solid"/>
                      <a:round/>
                      <a:headEnd type="none" w="med" len="med"/>
                      <a:tailEnd type="none" w="med" len="med"/>
                    </a:lnB>
                  </a:tcPr>
                </a:tc>
                <a:extLst>
                  <a:ext uri="{0D108BD9-81ED-4DB2-BD59-A6C34878D82A}">
                    <a16:rowId xmlns:a16="http://schemas.microsoft.com/office/drawing/2014/main" xmlns="" val="10004"/>
                  </a:ext>
                </a:extLst>
              </a:tr>
              <a:tr h="184327">
                <a:tc>
                  <a:txBody>
                    <a:bodyPr/>
                    <a:lstStyle/>
                    <a:p>
                      <a:pPr marL="74930" algn="l">
                        <a:lnSpc>
                          <a:spcPts val="3400"/>
                        </a:lnSpc>
                        <a:spcAft>
                          <a:spcPts val="0"/>
                        </a:spcAft>
                      </a:pPr>
                      <a:r>
                        <a:rPr lang="zh-TW" sz="1600" kern="0" dirty="0">
                          <a:effectLst/>
                          <a:latin typeface="+mn-ea"/>
                          <a:ea typeface="+mn-ea"/>
                          <a:cs typeface="Times New Roman" panose="02020603050405020304" pitchFamily="18" charset="0"/>
                        </a:rPr>
                        <a:t>大一（體育一）（體育二）及興趣體育共</a:t>
                      </a:r>
                      <a:r>
                        <a:rPr lang="en-US" sz="1600" kern="0" dirty="0">
                          <a:effectLst/>
                          <a:latin typeface="+mn-ea"/>
                          <a:ea typeface="+mn-ea"/>
                          <a:cs typeface="Times New Roman" panose="02020603050405020304" pitchFamily="18" charset="0"/>
                        </a:rPr>
                        <a:t>4</a:t>
                      </a:r>
                      <a:r>
                        <a:rPr lang="zh-TW" sz="1600" kern="0" dirty="0">
                          <a:effectLst/>
                          <a:latin typeface="+mn-ea"/>
                          <a:ea typeface="+mn-ea"/>
                          <a:cs typeface="Times New Roman" panose="02020603050405020304" pitchFamily="18" charset="0"/>
                        </a:rPr>
                        <a:t>門</a:t>
                      </a:r>
                      <a:endParaRPr lang="zh-TW" sz="1600" kern="100" dirty="0">
                        <a:effectLst/>
                        <a:latin typeface="+mn-ea"/>
                        <a:ea typeface="+mn-ea"/>
                        <a:cs typeface="Times New Roman" panose="02020603050405020304" pitchFamily="18" charset="0"/>
                      </a:endParaRPr>
                    </a:p>
                  </a:txBody>
                  <a:tcPr marL="68580" marR="68580" marT="0" marB="0" anchor="ctr">
                    <a:lnL w="12700" cap="flat" cmpd="sng" algn="ctr">
                      <a:solidFill>
                        <a:srgbClr val="70AD47"/>
                      </a:solidFill>
                      <a:prstDash val="solid"/>
                      <a:round/>
                      <a:headEnd type="none" w="med" len="med"/>
                      <a:tailEnd type="none" w="med" len="med"/>
                    </a:lnL>
                    <a:lnR w="12700" cap="flat" cmpd="sng" algn="ctr">
                      <a:solidFill>
                        <a:srgbClr val="70AD47"/>
                      </a:solidFill>
                      <a:prstDash val="solid"/>
                      <a:round/>
                      <a:headEnd type="none" w="med" len="med"/>
                      <a:tailEnd type="none" w="med" len="med"/>
                    </a:lnR>
                    <a:lnT w="12700" cap="flat" cmpd="sng" algn="ctr">
                      <a:solidFill>
                        <a:srgbClr val="70AD47"/>
                      </a:solidFill>
                      <a:prstDash val="solid"/>
                      <a:round/>
                      <a:headEnd type="none" w="med" len="med"/>
                      <a:tailEnd type="none" w="med" len="med"/>
                    </a:lnT>
                    <a:lnB w="12700" cap="flat" cmpd="sng" algn="ctr">
                      <a:solidFill>
                        <a:srgbClr val="70AD47"/>
                      </a:solidFill>
                      <a:prstDash val="solid"/>
                      <a:round/>
                      <a:headEnd type="none" w="med" len="med"/>
                      <a:tailEnd type="none" w="med" len="med"/>
                    </a:lnB>
                    <a:solidFill>
                      <a:srgbClr val="FFFFFF"/>
                    </a:solidFill>
                  </a:tcPr>
                </a:tc>
                <a:tc>
                  <a:txBody>
                    <a:bodyPr/>
                    <a:lstStyle/>
                    <a:p>
                      <a:pPr algn="ctr">
                        <a:lnSpc>
                          <a:spcPts val="3400"/>
                        </a:lnSpc>
                        <a:spcAft>
                          <a:spcPts val="0"/>
                        </a:spcAft>
                      </a:pPr>
                      <a:r>
                        <a:rPr lang="zh-TW" sz="1600" kern="0" dirty="0">
                          <a:effectLst/>
                          <a:latin typeface="+mn-ea"/>
                          <a:ea typeface="+mn-ea"/>
                          <a:cs typeface="Times New Roman" panose="02020603050405020304" pitchFamily="18" charset="0"/>
                        </a:rPr>
                        <a:t>半</a:t>
                      </a:r>
                      <a:endParaRPr lang="zh-TW" sz="1600" kern="100" dirty="0">
                        <a:effectLst/>
                        <a:latin typeface="+mn-ea"/>
                        <a:ea typeface="+mn-ea"/>
                        <a:cs typeface="Times New Roman" panose="02020603050405020304" pitchFamily="18" charset="0"/>
                      </a:endParaRPr>
                    </a:p>
                  </a:txBody>
                  <a:tcPr marL="68580" marR="68580" marT="0" marB="0" anchor="ctr">
                    <a:lnL w="12700" cap="flat" cmpd="sng" algn="ctr">
                      <a:solidFill>
                        <a:srgbClr val="70AD47"/>
                      </a:solidFill>
                      <a:prstDash val="solid"/>
                      <a:round/>
                      <a:headEnd type="none" w="med" len="med"/>
                      <a:tailEnd type="none" w="med" len="med"/>
                    </a:lnL>
                    <a:lnR w="12700" cap="flat" cmpd="sng" algn="ctr">
                      <a:solidFill>
                        <a:srgbClr val="70AD47"/>
                      </a:solidFill>
                      <a:prstDash val="solid"/>
                      <a:round/>
                      <a:headEnd type="none" w="med" len="med"/>
                      <a:tailEnd type="none" w="med" len="med"/>
                    </a:lnR>
                    <a:lnT w="12700" cap="flat" cmpd="sng" algn="ctr">
                      <a:solidFill>
                        <a:srgbClr val="70AD47"/>
                      </a:solidFill>
                      <a:prstDash val="solid"/>
                      <a:round/>
                      <a:headEnd type="none" w="med" len="med"/>
                      <a:tailEnd type="none" w="med" len="med"/>
                    </a:lnT>
                    <a:lnB w="12700" cap="flat" cmpd="sng" algn="ctr">
                      <a:solidFill>
                        <a:srgbClr val="70AD47"/>
                      </a:solidFill>
                      <a:prstDash val="solid"/>
                      <a:round/>
                      <a:headEnd type="none" w="med" len="med"/>
                      <a:tailEnd type="none" w="med" len="med"/>
                    </a:lnB>
                  </a:tcPr>
                </a:tc>
                <a:tc>
                  <a:txBody>
                    <a:bodyPr/>
                    <a:lstStyle/>
                    <a:p>
                      <a:pPr algn="ctr">
                        <a:lnSpc>
                          <a:spcPts val="3400"/>
                        </a:lnSpc>
                        <a:spcAft>
                          <a:spcPts val="0"/>
                        </a:spcAft>
                      </a:pPr>
                      <a:r>
                        <a:rPr lang="en-US" sz="1600" kern="0" dirty="0">
                          <a:effectLst/>
                          <a:latin typeface="+mn-ea"/>
                          <a:ea typeface="+mn-ea"/>
                          <a:cs typeface="Times New Roman" panose="02020603050405020304" pitchFamily="18" charset="0"/>
                        </a:rPr>
                        <a:t>0</a:t>
                      </a:r>
                      <a:endParaRPr lang="zh-TW" sz="1600" kern="100" dirty="0">
                        <a:effectLst/>
                        <a:latin typeface="+mn-ea"/>
                        <a:ea typeface="+mn-ea"/>
                        <a:cs typeface="Times New Roman" panose="02020603050405020304" pitchFamily="18" charset="0"/>
                      </a:endParaRPr>
                    </a:p>
                  </a:txBody>
                  <a:tcPr marL="68580" marR="68580" marT="0" marB="0" anchor="ctr">
                    <a:lnL w="12700" cap="flat" cmpd="sng" algn="ctr">
                      <a:solidFill>
                        <a:srgbClr val="70AD47"/>
                      </a:solidFill>
                      <a:prstDash val="solid"/>
                      <a:round/>
                      <a:headEnd type="none" w="med" len="med"/>
                      <a:tailEnd type="none" w="med" len="med"/>
                    </a:lnL>
                    <a:lnR w="12700" cap="flat" cmpd="sng" algn="ctr">
                      <a:solidFill>
                        <a:srgbClr val="70AD47"/>
                      </a:solidFill>
                      <a:prstDash val="solid"/>
                      <a:round/>
                      <a:headEnd type="none" w="med" len="med"/>
                      <a:tailEnd type="none" w="med" len="med"/>
                    </a:lnR>
                    <a:lnT w="12700" cap="flat" cmpd="sng" algn="ctr">
                      <a:solidFill>
                        <a:srgbClr val="70AD47"/>
                      </a:solidFill>
                      <a:prstDash val="solid"/>
                      <a:round/>
                      <a:headEnd type="none" w="med" len="med"/>
                      <a:tailEnd type="none" w="med" len="med"/>
                    </a:lnT>
                    <a:lnB w="12700" cap="flat" cmpd="sng" algn="ctr">
                      <a:solidFill>
                        <a:srgbClr val="70AD47"/>
                      </a:solidFill>
                      <a:prstDash val="solid"/>
                      <a:round/>
                      <a:headEnd type="none" w="med" len="med"/>
                      <a:tailEnd type="none" w="med" len="med"/>
                    </a:lnB>
                  </a:tcPr>
                </a:tc>
                <a:extLst>
                  <a:ext uri="{0D108BD9-81ED-4DB2-BD59-A6C34878D82A}">
                    <a16:rowId xmlns:a16="http://schemas.microsoft.com/office/drawing/2014/main" xmlns="" val="10005"/>
                  </a:ext>
                </a:extLst>
              </a:tr>
              <a:tr h="184327">
                <a:tc>
                  <a:txBody>
                    <a:bodyPr/>
                    <a:lstStyle/>
                    <a:p>
                      <a:pPr marL="74930" algn="l">
                        <a:lnSpc>
                          <a:spcPts val="3400"/>
                        </a:lnSpc>
                        <a:spcAft>
                          <a:spcPts val="0"/>
                        </a:spcAft>
                      </a:pPr>
                      <a:r>
                        <a:rPr lang="zh-TW" sz="1600" kern="0" dirty="0">
                          <a:effectLst/>
                          <a:latin typeface="+mn-ea"/>
                          <a:ea typeface="+mn-ea"/>
                          <a:cs typeface="Times New Roman" panose="02020603050405020304" pitchFamily="18" charset="0"/>
                        </a:rPr>
                        <a:t>合計</a:t>
                      </a:r>
                      <a:endParaRPr lang="zh-TW" sz="1600" kern="100" dirty="0">
                        <a:effectLst/>
                        <a:latin typeface="+mn-ea"/>
                        <a:ea typeface="+mn-ea"/>
                        <a:cs typeface="Times New Roman" panose="02020603050405020304" pitchFamily="18" charset="0"/>
                      </a:endParaRPr>
                    </a:p>
                  </a:txBody>
                  <a:tcPr marL="68580" marR="68580" marT="0" marB="0" anchor="ctr">
                    <a:lnL w="12700" cap="flat" cmpd="sng" algn="ctr">
                      <a:solidFill>
                        <a:srgbClr val="70AD47"/>
                      </a:solidFill>
                      <a:prstDash val="solid"/>
                      <a:round/>
                      <a:headEnd type="none" w="med" len="med"/>
                      <a:tailEnd type="none" w="med" len="med"/>
                    </a:lnL>
                    <a:lnR w="12700" cap="flat" cmpd="sng" algn="ctr">
                      <a:solidFill>
                        <a:srgbClr val="70AD47"/>
                      </a:solidFill>
                      <a:prstDash val="solid"/>
                      <a:round/>
                      <a:headEnd type="none" w="med" len="med"/>
                      <a:tailEnd type="none" w="med" len="med"/>
                    </a:lnR>
                    <a:lnT w="12700" cap="flat" cmpd="sng" algn="ctr">
                      <a:solidFill>
                        <a:srgbClr val="70AD47"/>
                      </a:solidFill>
                      <a:prstDash val="solid"/>
                      <a:round/>
                      <a:headEnd type="none" w="med" len="med"/>
                      <a:tailEnd type="none" w="med" len="med"/>
                    </a:lnT>
                    <a:lnB w="12700" cap="flat" cmpd="sng" algn="ctr">
                      <a:solidFill>
                        <a:srgbClr val="70AD47"/>
                      </a:solidFill>
                      <a:prstDash val="solid"/>
                      <a:round/>
                      <a:headEnd type="none" w="med" len="med"/>
                      <a:tailEnd type="none" w="med" len="med"/>
                    </a:lnB>
                    <a:solidFill>
                      <a:srgbClr val="FFFFFF"/>
                    </a:solidFill>
                  </a:tcPr>
                </a:tc>
                <a:tc>
                  <a:txBody>
                    <a:bodyPr/>
                    <a:lstStyle/>
                    <a:p>
                      <a:pPr algn="ctr">
                        <a:lnSpc>
                          <a:spcPts val="3400"/>
                        </a:lnSpc>
                        <a:spcAft>
                          <a:spcPts val="0"/>
                        </a:spcAft>
                      </a:pPr>
                      <a:r>
                        <a:rPr lang="en-US" sz="1600" kern="0" dirty="0">
                          <a:effectLst/>
                          <a:latin typeface="+mn-ea"/>
                          <a:ea typeface="+mn-ea"/>
                          <a:cs typeface="Times New Roman" panose="02020603050405020304" pitchFamily="18" charset="0"/>
                        </a:rPr>
                        <a:t> </a:t>
                      </a:r>
                      <a:endParaRPr lang="zh-TW" sz="1600" kern="100" dirty="0">
                        <a:effectLst/>
                        <a:latin typeface="+mn-ea"/>
                        <a:ea typeface="+mn-ea"/>
                        <a:cs typeface="Times New Roman" panose="02020603050405020304" pitchFamily="18" charset="0"/>
                      </a:endParaRPr>
                    </a:p>
                  </a:txBody>
                  <a:tcPr marL="68580" marR="68580" marT="0" marB="0" anchor="ctr">
                    <a:lnL w="12700" cap="flat" cmpd="sng" algn="ctr">
                      <a:solidFill>
                        <a:srgbClr val="70AD47"/>
                      </a:solidFill>
                      <a:prstDash val="solid"/>
                      <a:round/>
                      <a:headEnd type="none" w="med" len="med"/>
                      <a:tailEnd type="none" w="med" len="med"/>
                    </a:lnL>
                    <a:lnR w="12700" cap="flat" cmpd="sng" algn="ctr">
                      <a:solidFill>
                        <a:srgbClr val="70AD47"/>
                      </a:solidFill>
                      <a:prstDash val="solid"/>
                      <a:round/>
                      <a:headEnd type="none" w="med" len="med"/>
                      <a:tailEnd type="none" w="med" len="med"/>
                    </a:lnR>
                    <a:lnT w="12700" cap="flat" cmpd="sng" algn="ctr">
                      <a:solidFill>
                        <a:srgbClr val="70AD47"/>
                      </a:solidFill>
                      <a:prstDash val="solid"/>
                      <a:round/>
                      <a:headEnd type="none" w="med" len="med"/>
                      <a:tailEnd type="none" w="med" len="med"/>
                    </a:lnT>
                    <a:lnB w="12700" cap="flat" cmpd="sng" algn="ctr">
                      <a:solidFill>
                        <a:srgbClr val="70AD47"/>
                      </a:solidFill>
                      <a:prstDash val="solid"/>
                      <a:round/>
                      <a:headEnd type="none" w="med" len="med"/>
                      <a:tailEnd type="none" w="med" len="med"/>
                    </a:lnB>
                  </a:tcPr>
                </a:tc>
                <a:tc>
                  <a:txBody>
                    <a:bodyPr/>
                    <a:lstStyle/>
                    <a:p>
                      <a:pPr algn="ctr">
                        <a:lnSpc>
                          <a:spcPts val="3400"/>
                        </a:lnSpc>
                        <a:spcAft>
                          <a:spcPts val="0"/>
                        </a:spcAft>
                      </a:pPr>
                      <a:r>
                        <a:rPr lang="en-US" sz="1600" kern="0" dirty="0">
                          <a:effectLst/>
                          <a:latin typeface="+mn-ea"/>
                          <a:ea typeface="+mn-ea"/>
                          <a:cs typeface="Times New Roman" panose="02020603050405020304" pitchFamily="18" charset="0"/>
                        </a:rPr>
                        <a:t>6</a:t>
                      </a:r>
                      <a:endParaRPr lang="zh-TW" sz="1600" kern="100" dirty="0">
                        <a:effectLst/>
                        <a:latin typeface="+mn-ea"/>
                        <a:ea typeface="+mn-ea"/>
                        <a:cs typeface="Times New Roman" panose="02020603050405020304" pitchFamily="18" charset="0"/>
                      </a:endParaRPr>
                    </a:p>
                  </a:txBody>
                  <a:tcPr marL="68580" marR="68580" marT="0" marB="0" anchor="ctr">
                    <a:lnL w="12700" cap="flat" cmpd="sng" algn="ctr">
                      <a:solidFill>
                        <a:srgbClr val="70AD47"/>
                      </a:solidFill>
                      <a:prstDash val="solid"/>
                      <a:round/>
                      <a:headEnd type="none" w="med" len="med"/>
                      <a:tailEnd type="none" w="med" len="med"/>
                    </a:lnL>
                    <a:lnR w="12700" cap="flat" cmpd="sng" algn="ctr">
                      <a:solidFill>
                        <a:srgbClr val="70AD47"/>
                      </a:solidFill>
                      <a:prstDash val="solid"/>
                      <a:round/>
                      <a:headEnd type="none" w="med" len="med"/>
                      <a:tailEnd type="none" w="med" len="med"/>
                    </a:lnR>
                    <a:lnT w="12700" cap="flat" cmpd="sng" algn="ctr">
                      <a:solidFill>
                        <a:srgbClr val="70AD47"/>
                      </a:solidFill>
                      <a:prstDash val="solid"/>
                      <a:round/>
                      <a:headEnd type="none" w="med" len="med"/>
                      <a:tailEnd type="none" w="med" len="med"/>
                    </a:lnT>
                    <a:lnB w="12700" cap="flat" cmpd="sng" algn="ctr">
                      <a:solidFill>
                        <a:srgbClr val="70AD47"/>
                      </a:solidFill>
                      <a:prstDash val="solid"/>
                      <a:round/>
                      <a:headEnd type="none" w="med" len="med"/>
                      <a:tailEnd type="none" w="med" len="med"/>
                    </a:lnB>
                  </a:tcPr>
                </a:tc>
                <a:extLst>
                  <a:ext uri="{0D108BD9-81ED-4DB2-BD59-A6C34878D82A}">
                    <a16:rowId xmlns:a16="http://schemas.microsoft.com/office/drawing/2014/main" xmlns="" val="10006"/>
                  </a:ext>
                </a:extLst>
              </a:tr>
            </a:tbl>
          </a:graphicData>
        </a:graphic>
      </p:graphicFrame>
      <p:graphicFrame>
        <p:nvGraphicFramePr>
          <p:cNvPr id="15" name="表格 14"/>
          <p:cNvGraphicFramePr>
            <a:graphicFrameLocks noGrp="1"/>
          </p:cNvGraphicFramePr>
          <p:nvPr>
            <p:extLst>
              <p:ext uri="{D42A27DB-BD31-4B8C-83A1-F6EECF244321}">
                <p14:modId xmlns:p14="http://schemas.microsoft.com/office/powerpoint/2010/main" val="3469220328"/>
              </p:ext>
            </p:extLst>
          </p:nvPr>
        </p:nvGraphicFramePr>
        <p:xfrm>
          <a:off x="1104180" y="3819845"/>
          <a:ext cx="6978769" cy="2591000"/>
        </p:xfrm>
        <a:graphic>
          <a:graphicData uri="http://schemas.openxmlformats.org/drawingml/2006/table">
            <a:tbl>
              <a:tblPr firstRow="1" firstCol="1" bandRow="1"/>
              <a:tblGrid>
                <a:gridCol w="1441354">
                  <a:extLst>
                    <a:ext uri="{9D8B030D-6E8A-4147-A177-3AD203B41FA5}">
                      <a16:colId xmlns:a16="http://schemas.microsoft.com/office/drawing/2014/main" xmlns="" val="20000"/>
                    </a:ext>
                  </a:extLst>
                </a:gridCol>
                <a:gridCol w="761151">
                  <a:extLst>
                    <a:ext uri="{9D8B030D-6E8A-4147-A177-3AD203B41FA5}">
                      <a16:colId xmlns:a16="http://schemas.microsoft.com/office/drawing/2014/main" xmlns="" val="20001"/>
                    </a:ext>
                  </a:extLst>
                </a:gridCol>
                <a:gridCol w="709020">
                  <a:extLst>
                    <a:ext uri="{9D8B030D-6E8A-4147-A177-3AD203B41FA5}">
                      <a16:colId xmlns:a16="http://schemas.microsoft.com/office/drawing/2014/main" xmlns="" val="20002"/>
                    </a:ext>
                  </a:extLst>
                </a:gridCol>
                <a:gridCol w="4067244">
                  <a:extLst>
                    <a:ext uri="{9D8B030D-6E8A-4147-A177-3AD203B41FA5}">
                      <a16:colId xmlns:a16="http://schemas.microsoft.com/office/drawing/2014/main" xmlns="" val="20003"/>
                    </a:ext>
                  </a:extLst>
                </a:gridCol>
              </a:tblGrid>
              <a:tr h="432000">
                <a:tc gridSpan="4">
                  <a:txBody>
                    <a:bodyPr/>
                    <a:lstStyle/>
                    <a:p>
                      <a:pPr marL="288290" algn="ctr">
                        <a:lnSpc>
                          <a:spcPts val="3400"/>
                        </a:lnSpc>
                        <a:spcAft>
                          <a:spcPts val="0"/>
                        </a:spcAft>
                      </a:pPr>
                      <a:r>
                        <a:rPr lang="zh-TW" sz="2000" b="1" kern="0" dirty="0">
                          <a:effectLst/>
                          <a:latin typeface="+mn-ea"/>
                          <a:ea typeface="+mn-ea"/>
                          <a:cs typeface="Times New Roman" panose="02020603050405020304" pitchFamily="18" charset="0"/>
                        </a:rPr>
                        <a:t>表三、通識延伸選修（共</a:t>
                      </a:r>
                      <a:r>
                        <a:rPr lang="en-US" sz="2000" b="1" kern="0" dirty="0">
                          <a:effectLst/>
                          <a:latin typeface="+mn-ea"/>
                          <a:ea typeface="+mn-ea"/>
                          <a:cs typeface="Times New Roman" panose="02020603050405020304" pitchFamily="18" charset="0"/>
                        </a:rPr>
                        <a:t>14</a:t>
                      </a:r>
                      <a:r>
                        <a:rPr lang="zh-TW" sz="2000" b="1" kern="0" dirty="0">
                          <a:effectLst/>
                          <a:latin typeface="+mn-ea"/>
                          <a:ea typeface="+mn-ea"/>
                          <a:cs typeface="Times New Roman" panose="02020603050405020304" pitchFamily="18" charset="0"/>
                        </a:rPr>
                        <a:t>學分）</a:t>
                      </a:r>
                      <a:endParaRPr lang="zh-TW" sz="2000" b="1" kern="100" dirty="0">
                        <a:effectLst/>
                        <a:latin typeface="+mn-ea"/>
                        <a:ea typeface="+mn-ea"/>
                        <a:cs typeface="Times New Roman" panose="02020603050405020304" pitchFamily="18" charset="0"/>
                      </a:endParaRPr>
                    </a:p>
                  </a:txBody>
                  <a:tcPr marL="68580" marR="68580" marT="0" marB="0">
                    <a:lnL w="12700" cap="flat" cmpd="sng" algn="ctr">
                      <a:solidFill>
                        <a:srgbClr val="AA72D4"/>
                      </a:solidFill>
                      <a:prstDash val="solid"/>
                      <a:round/>
                      <a:headEnd type="none" w="med" len="med"/>
                      <a:tailEnd type="none" w="med" len="med"/>
                    </a:lnL>
                    <a:lnR w="12700" cap="flat" cmpd="sng" algn="ctr">
                      <a:solidFill>
                        <a:srgbClr val="AA72D4"/>
                      </a:solidFill>
                      <a:prstDash val="solid"/>
                      <a:round/>
                      <a:headEnd type="none" w="med" len="med"/>
                      <a:tailEnd type="none" w="med" len="med"/>
                    </a:lnR>
                    <a:lnT w="12700" cap="flat" cmpd="sng" algn="ctr">
                      <a:solidFill>
                        <a:srgbClr val="AA72D4"/>
                      </a:solidFill>
                      <a:prstDash val="solid"/>
                      <a:round/>
                      <a:headEnd type="none" w="med" len="med"/>
                      <a:tailEnd type="none" w="med" len="med"/>
                    </a:lnT>
                    <a:lnB w="12700" cap="flat" cmpd="sng" algn="ctr">
                      <a:solidFill>
                        <a:srgbClr val="AA72D4"/>
                      </a:solidFill>
                      <a:prstDash val="solid"/>
                      <a:round/>
                      <a:headEnd type="none" w="med" len="med"/>
                      <a:tailEnd type="none" w="med" len="med"/>
                    </a:lnB>
                    <a:solidFill>
                      <a:srgbClr val="AA72D4"/>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xmlns="" val="10000"/>
                  </a:ext>
                </a:extLst>
              </a:tr>
              <a:tr h="243006">
                <a:tc>
                  <a:txBody>
                    <a:bodyPr/>
                    <a:lstStyle/>
                    <a:p>
                      <a:pPr algn="ctr">
                        <a:lnSpc>
                          <a:spcPts val="3400"/>
                        </a:lnSpc>
                        <a:spcAft>
                          <a:spcPts val="0"/>
                        </a:spcAft>
                      </a:pPr>
                      <a:r>
                        <a:rPr lang="zh-TW" sz="2000" b="0" kern="0" dirty="0">
                          <a:effectLst/>
                          <a:latin typeface="+mn-ea"/>
                          <a:ea typeface="+mn-ea"/>
                          <a:cs typeface="Times New Roman" panose="02020603050405020304" pitchFamily="18" charset="0"/>
                        </a:rPr>
                        <a:t>課程名稱</a:t>
                      </a:r>
                      <a:endParaRPr lang="zh-TW" sz="2000" b="0" kern="100" dirty="0">
                        <a:effectLst/>
                        <a:latin typeface="+mn-ea"/>
                        <a:ea typeface="+mn-ea"/>
                        <a:cs typeface="Times New Roman" panose="02020603050405020304" pitchFamily="18" charset="0"/>
                      </a:endParaRPr>
                    </a:p>
                  </a:txBody>
                  <a:tcPr marL="68580" marR="68580" marT="0" marB="0">
                    <a:lnL w="12700" cap="flat" cmpd="sng" algn="ctr">
                      <a:solidFill>
                        <a:srgbClr val="AA72D4"/>
                      </a:solidFill>
                      <a:prstDash val="solid"/>
                      <a:round/>
                      <a:headEnd type="none" w="med" len="med"/>
                      <a:tailEnd type="none" w="med" len="med"/>
                    </a:lnL>
                    <a:lnR w="12700" cap="flat" cmpd="sng" algn="ctr">
                      <a:solidFill>
                        <a:srgbClr val="AA72D4"/>
                      </a:solidFill>
                      <a:prstDash val="solid"/>
                      <a:round/>
                      <a:headEnd type="none" w="med" len="med"/>
                      <a:tailEnd type="none" w="med" len="med"/>
                    </a:lnR>
                    <a:lnT w="12700" cap="flat" cmpd="sng" algn="ctr">
                      <a:solidFill>
                        <a:srgbClr val="AA72D4"/>
                      </a:solidFill>
                      <a:prstDash val="solid"/>
                      <a:round/>
                      <a:headEnd type="none" w="med" len="med"/>
                      <a:tailEnd type="none" w="med" len="med"/>
                    </a:lnT>
                    <a:lnB w="12700" cap="flat" cmpd="sng" algn="ctr">
                      <a:solidFill>
                        <a:srgbClr val="AA72D4"/>
                      </a:solidFill>
                      <a:prstDash val="solid"/>
                      <a:round/>
                      <a:headEnd type="none" w="med" len="med"/>
                      <a:tailEnd type="none" w="med" len="med"/>
                    </a:lnB>
                  </a:tcPr>
                </a:tc>
                <a:tc gridSpan="2">
                  <a:txBody>
                    <a:bodyPr/>
                    <a:lstStyle/>
                    <a:p>
                      <a:pPr algn="ctr">
                        <a:lnSpc>
                          <a:spcPts val="3400"/>
                        </a:lnSpc>
                        <a:spcAft>
                          <a:spcPts val="0"/>
                        </a:spcAft>
                      </a:pPr>
                      <a:r>
                        <a:rPr lang="zh-TW" sz="2000" b="0" kern="0" dirty="0">
                          <a:effectLst/>
                          <a:latin typeface="+mn-ea"/>
                          <a:ea typeface="+mn-ea"/>
                          <a:cs typeface="Times New Roman" panose="02020603050405020304" pitchFamily="18" charset="0"/>
                        </a:rPr>
                        <a:t>學分數</a:t>
                      </a:r>
                      <a:endParaRPr lang="zh-TW" sz="2000" b="0" kern="100" dirty="0">
                        <a:effectLst/>
                        <a:latin typeface="+mn-ea"/>
                        <a:ea typeface="+mn-ea"/>
                        <a:cs typeface="Times New Roman" panose="02020603050405020304" pitchFamily="18" charset="0"/>
                      </a:endParaRPr>
                    </a:p>
                  </a:txBody>
                  <a:tcPr marL="68580" marR="68580" marT="0" marB="0">
                    <a:lnL w="12700" cap="flat" cmpd="sng" algn="ctr">
                      <a:solidFill>
                        <a:srgbClr val="AA72D4"/>
                      </a:solidFill>
                      <a:prstDash val="solid"/>
                      <a:round/>
                      <a:headEnd type="none" w="med" len="med"/>
                      <a:tailEnd type="none" w="med" len="med"/>
                    </a:lnL>
                    <a:lnR w="12700" cap="flat" cmpd="sng" algn="ctr">
                      <a:solidFill>
                        <a:srgbClr val="AA72D4"/>
                      </a:solidFill>
                      <a:prstDash val="solid"/>
                      <a:round/>
                      <a:headEnd type="none" w="med" len="med"/>
                      <a:tailEnd type="none" w="med" len="med"/>
                    </a:lnR>
                    <a:lnT w="12700" cap="flat" cmpd="sng" algn="ctr">
                      <a:solidFill>
                        <a:srgbClr val="AA72D4"/>
                      </a:solidFill>
                      <a:prstDash val="solid"/>
                      <a:round/>
                      <a:headEnd type="none" w="med" len="med"/>
                      <a:tailEnd type="none" w="med" len="med"/>
                    </a:lnT>
                    <a:lnB w="12700" cap="flat" cmpd="sng" algn="ctr">
                      <a:solidFill>
                        <a:srgbClr val="AA72D4"/>
                      </a:solidFill>
                      <a:prstDash val="solid"/>
                      <a:round/>
                      <a:headEnd type="none" w="med" len="med"/>
                      <a:tailEnd type="none" w="med" len="med"/>
                    </a:lnB>
                  </a:tcPr>
                </a:tc>
                <a:tc hMerge="1">
                  <a:txBody>
                    <a:bodyPr/>
                    <a:lstStyle/>
                    <a:p>
                      <a:endParaRPr lang="zh-TW" altLang="en-US"/>
                    </a:p>
                  </a:txBody>
                  <a:tcPr/>
                </a:tc>
                <a:tc>
                  <a:txBody>
                    <a:bodyPr/>
                    <a:lstStyle/>
                    <a:p>
                      <a:pPr algn="ctr">
                        <a:lnSpc>
                          <a:spcPts val="3400"/>
                        </a:lnSpc>
                        <a:spcAft>
                          <a:spcPts val="0"/>
                        </a:spcAft>
                      </a:pPr>
                      <a:r>
                        <a:rPr lang="zh-TW" sz="2000" b="0" kern="0" dirty="0">
                          <a:effectLst/>
                          <a:latin typeface="+mn-ea"/>
                          <a:ea typeface="+mn-ea"/>
                          <a:cs typeface="Times New Roman" panose="02020603050405020304" pitchFamily="18" charset="0"/>
                        </a:rPr>
                        <a:t>備註</a:t>
                      </a:r>
                      <a:endParaRPr lang="zh-TW" sz="2000" b="0" kern="100" dirty="0">
                        <a:effectLst/>
                        <a:latin typeface="+mn-ea"/>
                        <a:ea typeface="+mn-ea"/>
                        <a:cs typeface="Times New Roman" panose="02020603050405020304" pitchFamily="18" charset="0"/>
                      </a:endParaRPr>
                    </a:p>
                  </a:txBody>
                  <a:tcPr marL="68580" marR="68580" marT="0" marB="0">
                    <a:lnL w="12700" cap="flat" cmpd="sng" algn="ctr">
                      <a:solidFill>
                        <a:srgbClr val="AA72D4"/>
                      </a:solidFill>
                      <a:prstDash val="solid"/>
                      <a:round/>
                      <a:headEnd type="none" w="med" len="med"/>
                      <a:tailEnd type="none" w="med" len="med"/>
                    </a:lnL>
                    <a:lnR w="12700" cap="flat" cmpd="sng" algn="ctr">
                      <a:solidFill>
                        <a:srgbClr val="AA72D4"/>
                      </a:solidFill>
                      <a:prstDash val="solid"/>
                      <a:round/>
                      <a:headEnd type="none" w="med" len="med"/>
                      <a:tailEnd type="none" w="med" len="med"/>
                    </a:lnR>
                    <a:lnT w="12700" cap="flat" cmpd="sng" algn="ctr">
                      <a:solidFill>
                        <a:srgbClr val="AA72D4"/>
                      </a:solidFill>
                      <a:prstDash val="solid"/>
                      <a:round/>
                      <a:headEnd type="none" w="med" len="med"/>
                      <a:tailEnd type="none" w="med" len="med"/>
                    </a:lnT>
                    <a:lnB w="12700" cap="flat" cmpd="sng" algn="ctr">
                      <a:solidFill>
                        <a:srgbClr val="AA72D4"/>
                      </a:solidFill>
                      <a:prstDash val="solid"/>
                      <a:round/>
                      <a:headEnd type="none" w="med" len="med"/>
                      <a:tailEnd type="none" w="med" len="med"/>
                    </a:lnB>
                  </a:tcPr>
                </a:tc>
                <a:extLst>
                  <a:ext uri="{0D108BD9-81ED-4DB2-BD59-A6C34878D82A}">
                    <a16:rowId xmlns:a16="http://schemas.microsoft.com/office/drawing/2014/main" xmlns="" val="10001"/>
                  </a:ext>
                </a:extLst>
              </a:tr>
              <a:tr h="243006">
                <a:tc>
                  <a:txBody>
                    <a:bodyPr/>
                    <a:lstStyle/>
                    <a:p>
                      <a:pPr algn="ctr">
                        <a:lnSpc>
                          <a:spcPts val="3400"/>
                        </a:lnSpc>
                        <a:spcAft>
                          <a:spcPts val="0"/>
                        </a:spcAft>
                      </a:pPr>
                      <a:r>
                        <a:rPr lang="zh-TW" sz="1600" kern="0" dirty="0">
                          <a:effectLst/>
                          <a:latin typeface="+mn-ea"/>
                          <a:ea typeface="+mn-ea"/>
                          <a:cs typeface="Times New Roman" panose="02020603050405020304" pitchFamily="18" charset="0"/>
                        </a:rPr>
                        <a:t>天學</a:t>
                      </a:r>
                      <a:endParaRPr lang="zh-TW" sz="1600" kern="100" dirty="0">
                        <a:effectLst/>
                        <a:latin typeface="+mn-ea"/>
                        <a:ea typeface="+mn-ea"/>
                        <a:cs typeface="Times New Roman" panose="02020603050405020304" pitchFamily="18" charset="0"/>
                      </a:endParaRPr>
                    </a:p>
                  </a:txBody>
                  <a:tcPr marL="68580" marR="68580" marT="0" marB="0">
                    <a:lnL w="12700" cap="flat" cmpd="sng" algn="ctr">
                      <a:solidFill>
                        <a:srgbClr val="AA72D4"/>
                      </a:solidFill>
                      <a:prstDash val="solid"/>
                      <a:round/>
                      <a:headEnd type="none" w="med" len="med"/>
                      <a:tailEnd type="none" w="med" len="med"/>
                    </a:lnL>
                    <a:lnR w="12700" cap="flat" cmpd="sng" algn="ctr">
                      <a:solidFill>
                        <a:srgbClr val="AA72D4"/>
                      </a:solidFill>
                      <a:prstDash val="solid"/>
                      <a:round/>
                      <a:headEnd type="none" w="med" len="med"/>
                      <a:tailEnd type="none" w="med" len="med"/>
                    </a:lnR>
                    <a:lnT w="12700" cap="flat" cmpd="sng" algn="ctr">
                      <a:solidFill>
                        <a:srgbClr val="AA72D4"/>
                      </a:solidFill>
                      <a:prstDash val="solid"/>
                      <a:round/>
                      <a:headEnd type="none" w="med" len="med"/>
                      <a:tailEnd type="none" w="med" len="med"/>
                    </a:lnT>
                    <a:lnB w="12700" cap="flat" cmpd="sng" algn="ctr">
                      <a:solidFill>
                        <a:srgbClr val="AA72D4"/>
                      </a:solidFill>
                      <a:prstDash val="solid"/>
                      <a:round/>
                      <a:headEnd type="none" w="med" len="med"/>
                      <a:tailEnd type="none" w="med" len="med"/>
                    </a:lnB>
                  </a:tcPr>
                </a:tc>
                <a:tc>
                  <a:txBody>
                    <a:bodyPr/>
                    <a:lstStyle/>
                    <a:p>
                      <a:pPr algn="ctr">
                        <a:lnSpc>
                          <a:spcPts val="3400"/>
                        </a:lnSpc>
                        <a:spcAft>
                          <a:spcPts val="0"/>
                        </a:spcAft>
                      </a:pPr>
                      <a:r>
                        <a:rPr lang="zh-TW" sz="1600" kern="0">
                          <a:effectLst/>
                          <a:latin typeface="+mn-ea"/>
                          <a:ea typeface="+mn-ea"/>
                          <a:cs typeface="Times New Roman" panose="02020603050405020304" pitchFamily="18" charset="0"/>
                        </a:rPr>
                        <a:t>至少</a:t>
                      </a:r>
                      <a:endParaRPr lang="zh-TW" sz="1600" kern="100">
                        <a:effectLst/>
                        <a:latin typeface="+mn-ea"/>
                        <a:ea typeface="+mn-ea"/>
                        <a:cs typeface="Times New Roman" panose="02020603050405020304" pitchFamily="18" charset="0"/>
                      </a:endParaRPr>
                    </a:p>
                  </a:txBody>
                  <a:tcPr marL="68580" marR="68580" marT="0" marB="0">
                    <a:lnL w="12700" cap="flat" cmpd="sng" algn="ctr">
                      <a:solidFill>
                        <a:srgbClr val="AA72D4"/>
                      </a:solidFill>
                      <a:prstDash val="solid"/>
                      <a:round/>
                      <a:headEnd type="none" w="med" len="med"/>
                      <a:tailEnd type="none" w="med" len="med"/>
                    </a:lnL>
                    <a:lnR w="12700" cap="flat" cmpd="sng" algn="ctr">
                      <a:solidFill>
                        <a:srgbClr val="AA72D4"/>
                      </a:solidFill>
                      <a:prstDash val="solid"/>
                      <a:round/>
                      <a:headEnd type="none" w="med" len="med"/>
                      <a:tailEnd type="none" w="med" len="med"/>
                    </a:lnR>
                    <a:lnT w="12700" cap="flat" cmpd="sng" algn="ctr">
                      <a:solidFill>
                        <a:srgbClr val="AA72D4"/>
                      </a:solidFill>
                      <a:prstDash val="solid"/>
                      <a:round/>
                      <a:headEnd type="none" w="med" len="med"/>
                      <a:tailEnd type="none" w="med" len="med"/>
                    </a:lnT>
                    <a:lnB w="12700" cap="flat" cmpd="sng" algn="ctr">
                      <a:solidFill>
                        <a:srgbClr val="AA72D4"/>
                      </a:solidFill>
                      <a:prstDash val="solid"/>
                      <a:round/>
                      <a:headEnd type="none" w="med" len="med"/>
                      <a:tailEnd type="none" w="med" len="med"/>
                    </a:lnB>
                  </a:tcPr>
                </a:tc>
                <a:tc>
                  <a:txBody>
                    <a:bodyPr/>
                    <a:lstStyle/>
                    <a:p>
                      <a:pPr algn="ctr">
                        <a:lnSpc>
                          <a:spcPts val="3400"/>
                        </a:lnSpc>
                        <a:spcAft>
                          <a:spcPts val="0"/>
                        </a:spcAft>
                      </a:pPr>
                      <a:r>
                        <a:rPr lang="en-US" sz="1600" kern="0" dirty="0">
                          <a:effectLst/>
                          <a:latin typeface="+mn-ea"/>
                          <a:ea typeface="+mn-ea"/>
                          <a:cs typeface="Times New Roman" panose="02020603050405020304" pitchFamily="18" charset="0"/>
                        </a:rPr>
                        <a:t>2</a:t>
                      </a:r>
                      <a:endParaRPr lang="zh-TW" sz="1600" kern="100" dirty="0">
                        <a:effectLst/>
                        <a:latin typeface="+mn-ea"/>
                        <a:ea typeface="+mn-ea"/>
                        <a:cs typeface="Times New Roman" panose="02020603050405020304" pitchFamily="18" charset="0"/>
                      </a:endParaRPr>
                    </a:p>
                  </a:txBody>
                  <a:tcPr marL="68580" marR="68580" marT="0" marB="0">
                    <a:lnL w="12700" cap="flat" cmpd="sng" algn="ctr">
                      <a:solidFill>
                        <a:srgbClr val="AA72D4"/>
                      </a:solidFill>
                      <a:prstDash val="solid"/>
                      <a:round/>
                      <a:headEnd type="none" w="med" len="med"/>
                      <a:tailEnd type="none" w="med" len="med"/>
                    </a:lnL>
                    <a:lnR w="12700" cap="flat" cmpd="sng" algn="ctr">
                      <a:solidFill>
                        <a:srgbClr val="AA72D4"/>
                      </a:solidFill>
                      <a:prstDash val="solid"/>
                      <a:round/>
                      <a:headEnd type="none" w="med" len="med"/>
                      <a:tailEnd type="none" w="med" len="med"/>
                    </a:lnR>
                    <a:lnT w="12700" cap="flat" cmpd="sng" algn="ctr">
                      <a:solidFill>
                        <a:srgbClr val="AA72D4"/>
                      </a:solidFill>
                      <a:prstDash val="solid"/>
                      <a:round/>
                      <a:headEnd type="none" w="med" len="med"/>
                      <a:tailEnd type="none" w="med" len="med"/>
                    </a:lnT>
                    <a:lnB w="12700" cap="flat" cmpd="sng" algn="ctr">
                      <a:solidFill>
                        <a:srgbClr val="AA72D4"/>
                      </a:solidFill>
                      <a:prstDash val="solid"/>
                      <a:round/>
                      <a:headEnd type="none" w="med" len="med"/>
                      <a:tailEnd type="none" w="med" len="med"/>
                    </a:lnB>
                  </a:tcPr>
                </a:tc>
                <a:tc rowSpan="4">
                  <a:txBody>
                    <a:bodyPr/>
                    <a:lstStyle/>
                    <a:p>
                      <a:pPr algn="just">
                        <a:lnSpc>
                          <a:spcPts val="3400"/>
                        </a:lnSpc>
                        <a:spcAft>
                          <a:spcPts val="0"/>
                        </a:spcAft>
                      </a:pPr>
                      <a:r>
                        <a:rPr lang="en-US" altLang="zh-TW" sz="1600" kern="0" dirty="0" smtClean="0">
                          <a:effectLst/>
                          <a:latin typeface="+mn-ea"/>
                          <a:ea typeface="+mn-ea"/>
                          <a:cs typeface="Times New Roman" panose="02020603050405020304" pitchFamily="18" charset="0"/>
                        </a:rPr>
                        <a:t>1.</a:t>
                      </a:r>
                      <a:r>
                        <a:rPr lang="zh-TW" sz="1600" kern="0" dirty="0" smtClean="0">
                          <a:effectLst/>
                          <a:latin typeface="+mn-ea"/>
                          <a:ea typeface="+mn-ea"/>
                          <a:cs typeface="Times New Roman" panose="02020603050405020304" pitchFamily="18" charset="0"/>
                        </a:rPr>
                        <a:t>各</a:t>
                      </a:r>
                      <a:r>
                        <a:rPr lang="zh-TW" sz="1600" kern="0" dirty="0">
                          <a:effectLst/>
                          <a:latin typeface="+mn-ea"/>
                          <a:ea typeface="+mn-ea"/>
                          <a:cs typeface="Times New Roman" panose="02020603050405020304" pitchFamily="18" charset="0"/>
                        </a:rPr>
                        <a:t>學類至少修滿</a:t>
                      </a:r>
                      <a:r>
                        <a:rPr lang="en-US" sz="1600" kern="0" dirty="0">
                          <a:effectLst/>
                          <a:latin typeface="+mn-ea"/>
                          <a:ea typeface="+mn-ea"/>
                          <a:cs typeface="Times New Roman" panose="02020603050405020304" pitchFamily="18" charset="0"/>
                        </a:rPr>
                        <a:t>2</a:t>
                      </a:r>
                      <a:r>
                        <a:rPr lang="zh-TW" sz="1600" kern="0" dirty="0">
                          <a:effectLst/>
                          <a:latin typeface="+mn-ea"/>
                          <a:ea typeface="+mn-ea"/>
                          <a:cs typeface="Times New Roman" panose="02020603050405020304" pitchFamily="18" charset="0"/>
                        </a:rPr>
                        <a:t>學分，合計修滿</a:t>
                      </a:r>
                      <a:r>
                        <a:rPr lang="en-US" sz="1600" kern="0" dirty="0">
                          <a:solidFill>
                            <a:srgbClr val="FF0000"/>
                          </a:solidFill>
                          <a:effectLst/>
                          <a:latin typeface="+mn-ea"/>
                          <a:ea typeface="+mn-ea"/>
                          <a:cs typeface="Times New Roman" panose="02020603050405020304" pitchFamily="18" charset="0"/>
                        </a:rPr>
                        <a:t>14</a:t>
                      </a:r>
                      <a:r>
                        <a:rPr lang="zh-TW" sz="1600" kern="0" dirty="0">
                          <a:effectLst/>
                          <a:latin typeface="+mn-ea"/>
                          <a:ea typeface="+mn-ea"/>
                          <a:cs typeface="Times New Roman" panose="02020603050405020304" pitchFamily="18" charset="0"/>
                        </a:rPr>
                        <a:t>學分</a:t>
                      </a:r>
                      <a:r>
                        <a:rPr lang="zh-TW" sz="1600" kern="0" dirty="0" smtClean="0">
                          <a:effectLst/>
                          <a:latin typeface="+mn-ea"/>
                          <a:ea typeface="+mn-ea"/>
                          <a:cs typeface="Times New Roman" panose="02020603050405020304" pitchFamily="18" charset="0"/>
                        </a:rPr>
                        <a:t>。</a:t>
                      </a:r>
                      <a:endParaRPr lang="en-US" altLang="zh-TW" sz="1600" kern="0" dirty="0" smtClean="0">
                        <a:effectLst/>
                        <a:latin typeface="+mn-ea"/>
                        <a:ea typeface="+mn-ea"/>
                        <a:cs typeface="Times New Roman" panose="02020603050405020304" pitchFamily="18" charset="0"/>
                      </a:endParaRPr>
                    </a:p>
                    <a:p>
                      <a:pPr algn="just">
                        <a:lnSpc>
                          <a:spcPts val="3400"/>
                        </a:lnSpc>
                        <a:spcAft>
                          <a:spcPts val="0"/>
                        </a:spcAft>
                      </a:pPr>
                      <a:r>
                        <a:rPr lang="en-US" altLang="zh-TW" sz="1600" kern="0" dirty="0" smtClean="0">
                          <a:effectLst/>
                          <a:latin typeface="+mn-ea"/>
                          <a:ea typeface="+mn-ea"/>
                          <a:cs typeface="Times New Roman" panose="02020603050405020304" pitchFamily="18" charset="0"/>
                        </a:rPr>
                        <a:t>2.</a:t>
                      </a:r>
                      <a:r>
                        <a:rPr lang="zh-TW" altLang="en-US" sz="1600" kern="0" dirty="0" smtClean="0">
                          <a:effectLst/>
                          <a:latin typeface="+mn-ea"/>
                          <a:ea typeface="+mn-ea"/>
                          <a:cs typeface="Times New Roman" panose="02020603050405020304" pitchFamily="18" charset="0"/>
                        </a:rPr>
                        <a:t>延伸人學</a:t>
                      </a:r>
                      <a:r>
                        <a:rPr lang="en-US" altLang="zh-TW" sz="1600" kern="0" dirty="0" smtClean="0">
                          <a:effectLst/>
                          <a:latin typeface="+mn-ea"/>
                          <a:ea typeface="+mn-ea"/>
                          <a:cs typeface="Times New Roman" panose="02020603050405020304" pitchFamily="18" charset="0"/>
                        </a:rPr>
                        <a:t>-</a:t>
                      </a:r>
                      <a:r>
                        <a:rPr lang="zh-TW" altLang="en-US" sz="1600" kern="0" dirty="0" smtClean="0">
                          <a:effectLst/>
                          <a:latin typeface="+mn-ea"/>
                          <a:ea typeface="+mn-ea"/>
                          <a:cs typeface="Times New Roman" panose="02020603050405020304" pitchFamily="18" charset="0"/>
                        </a:rPr>
                        <a:t>企業倫理必修</a:t>
                      </a:r>
                      <a:endParaRPr lang="zh-TW" sz="1600" kern="100" dirty="0">
                        <a:effectLst/>
                        <a:latin typeface="+mn-ea"/>
                        <a:ea typeface="+mn-ea"/>
                        <a:cs typeface="Times New Roman" panose="02020603050405020304" pitchFamily="18" charset="0"/>
                      </a:endParaRPr>
                    </a:p>
                  </a:txBody>
                  <a:tcPr marL="68580" marR="68580" marT="0" marB="0" anchor="ctr">
                    <a:lnL w="12700" cap="flat" cmpd="sng" algn="ctr">
                      <a:solidFill>
                        <a:srgbClr val="AA72D4"/>
                      </a:solidFill>
                      <a:prstDash val="solid"/>
                      <a:round/>
                      <a:headEnd type="none" w="med" len="med"/>
                      <a:tailEnd type="none" w="med" len="med"/>
                    </a:lnL>
                    <a:lnR w="12700" cap="flat" cmpd="sng" algn="ctr">
                      <a:solidFill>
                        <a:srgbClr val="AA72D4"/>
                      </a:solidFill>
                      <a:prstDash val="solid"/>
                      <a:round/>
                      <a:headEnd type="none" w="med" len="med"/>
                      <a:tailEnd type="none" w="med" len="med"/>
                    </a:lnR>
                    <a:lnT w="12700" cap="flat" cmpd="sng" algn="ctr">
                      <a:solidFill>
                        <a:srgbClr val="AA72D4"/>
                      </a:solidFill>
                      <a:prstDash val="solid"/>
                      <a:round/>
                      <a:headEnd type="none" w="med" len="med"/>
                      <a:tailEnd type="none" w="med" len="med"/>
                    </a:lnT>
                    <a:lnB w="12700" cap="flat" cmpd="sng" algn="ctr">
                      <a:solidFill>
                        <a:srgbClr val="AA72D4"/>
                      </a:solidFill>
                      <a:prstDash val="solid"/>
                      <a:round/>
                      <a:headEnd type="none" w="med" len="med"/>
                      <a:tailEnd type="none" w="med" len="med"/>
                    </a:lnB>
                  </a:tcPr>
                </a:tc>
                <a:extLst>
                  <a:ext uri="{0D108BD9-81ED-4DB2-BD59-A6C34878D82A}">
                    <a16:rowId xmlns:a16="http://schemas.microsoft.com/office/drawing/2014/main" xmlns="" val="10002"/>
                  </a:ext>
                </a:extLst>
              </a:tr>
              <a:tr h="243006">
                <a:tc>
                  <a:txBody>
                    <a:bodyPr/>
                    <a:lstStyle/>
                    <a:p>
                      <a:pPr algn="ctr">
                        <a:lnSpc>
                          <a:spcPts val="3400"/>
                        </a:lnSpc>
                        <a:spcAft>
                          <a:spcPts val="0"/>
                        </a:spcAft>
                      </a:pPr>
                      <a:r>
                        <a:rPr lang="zh-TW" sz="1600" kern="0">
                          <a:effectLst/>
                          <a:latin typeface="+mn-ea"/>
                          <a:ea typeface="+mn-ea"/>
                          <a:cs typeface="Times New Roman" panose="02020603050405020304" pitchFamily="18" charset="0"/>
                        </a:rPr>
                        <a:t>人學</a:t>
                      </a:r>
                      <a:endParaRPr lang="zh-TW" sz="1600" kern="100">
                        <a:effectLst/>
                        <a:latin typeface="+mn-ea"/>
                        <a:ea typeface="+mn-ea"/>
                        <a:cs typeface="Times New Roman" panose="02020603050405020304" pitchFamily="18" charset="0"/>
                      </a:endParaRPr>
                    </a:p>
                  </a:txBody>
                  <a:tcPr marL="68580" marR="68580" marT="0" marB="0">
                    <a:lnL w="12700" cap="flat" cmpd="sng" algn="ctr">
                      <a:solidFill>
                        <a:srgbClr val="AA72D4"/>
                      </a:solidFill>
                      <a:prstDash val="solid"/>
                      <a:round/>
                      <a:headEnd type="none" w="med" len="med"/>
                      <a:tailEnd type="none" w="med" len="med"/>
                    </a:lnL>
                    <a:lnR w="12700" cap="flat" cmpd="sng" algn="ctr">
                      <a:solidFill>
                        <a:srgbClr val="AA72D4"/>
                      </a:solidFill>
                      <a:prstDash val="solid"/>
                      <a:round/>
                      <a:headEnd type="none" w="med" len="med"/>
                      <a:tailEnd type="none" w="med" len="med"/>
                    </a:lnR>
                    <a:lnT w="12700" cap="flat" cmpd="sng" algn="ctr">
                      <a:solidFill>
                        <a:srgbClr val="AA72D4"/>
                      </a:solidFill>
                      <a:prstDash val="solid"/>
                      <a:round/>
                      <a:headEnd type="none" w="med" len="med"/>
                      <a:tailEnd type="none" w="med" len="med"/>
                    </a:lnT>
                    <a:lnB w="12700" cap="flat" cmpd="sng" algn="ctr">
                      <a:solidFill>
                        <a:srgbClr val="AA72D4"/>
                      </a:solidFill>
                      <a:prstDash val="solid"/>
                      <a:round/>
                      <a:headEnd type="none" w="med" len="med"/>
                      <a:tailEnd type="none" w="med" len="med"/>
                    </a:lnB>
                  </a:tcPr>
                </a:tc>
                <a:tc>
                  <a:txBody>
                    <a:bodyPr/>
                    <a:lstStyle/>
                    <a:p>
                      <a:pPr algn="ctr">
                        <a:lnSpc>
                          <a:spcPts val="3400"/>
                        </a:lnSpc>
                        <a:spcAft>
                          <a:spcPts val="0"/>
                        </a:spcAft>
                      </a:pPr>
                      <a:r>
                        <a:rPr lang="zh-TW" sz="1600" kern="0">
                          <a:effectLst/>
                          <a:latin typeface="+mn-ea"/>
                          <a:ea typeface="+mn-ea"/>
                          <a:cs typeface="Times New Roman" panose="02020603050405020304" pitchFamily="18" charset="0"/>
                        </a:rPr>
                        <a:t>至少</a:t>
                      </a:r>
                      <a:endParaRPr lang="zh-TW" sz="1600" kern="100">
                        <a:effectLst/>
                        <a:latin typeface="+mn-ea"/>
                        <a:ea typeface="+mn-ea"/>
                        <a:cs typeface="Times New Roman" panose="02020603050405020304" pitchFamily="18" charset="0"/>
                      </a:endParaRPr>
                    </a:p>
                  </a:txBody>
                  <a:tcPr marL="68580" marR="68580" marT="0" marB="0">
                    <a:lnL w="12700" cap="flat" cmpd="sng" algn="ctr">
                      <a:solidFill>
                        <a:srgbClr val="AA72D4"/>
                      </a:solidFill>
                      <a:prstDash val="solid"/>
                      <a:round/>
                      <a:headEnd type="none" w="med" len="med"/>
                      <a:tailEnd type="none" w="med" len="med"/>
                    </a:lnL>
                    <a:lnR w="12700" cap="flat" cmpd="sng" algn="ctr">
                      <a:solidFill>
                        <a:srgbClr val="AA72D4"/>
                      </a:solidFill>
                      <a:prstDash val="solid"/>
                      <a:round/>
                      <a:headEnd type="none" w="med" len="med"/>
                      <a:tailEnd type="none" w="med" len="med"/>
                    </a:lnR>
                    <a:lnT w="12700" cap="flat" cmpd="sng" algn="ctr">
                      <a:solidFill>
                        <a:srgbClr val="AA72D4"/>
                      </a:solidFill>
                      <a:prstDash val="solid"/>
                      <a:round/>
                      <a:headEnd type="none" w="med" len="med"/>
                      <a:tailEnd type="none" w="med" len="med"/>
                    </a:lnT>
                    <a:lnB w="12700" cap="flat" cmpd="sng" algn="ctr">
                      <a:solidFill>
                        <a:srgbClr val="AA72D4"/>
                      </a:solidFill>
                      <a:prstDash val="solid"/>
                      <a:round/>
                      <a:headEnd type="none" w="med" len="med"/>
                      <a:tailEnd type="none" w="med" len="med"/>
                    </a:lnB>
                  </a:tcPr>
                </a:tc>
                <a:tc>
                  <a:txBody>
                    <a:bodyPr/>
                    <a:lstStyle/>
                    <a:p>
                      <a:pPr algn="ctr">
                        <a:lnSpc>
                          <a:spcPts val="3400"/>
                        </a:lnSpc>
                        <a:spcAft>
                          <a:spcPts val="0"/>
                        </a:spcAft>
                      </a:pPr>
                      <a:r>
                        <a:rPr lang="en-US" sz="1600" kern="0" dirty="0">
                          <a:effectLst/>
                          <a:latin typeface="+mn-ea"/>
                          <a:ea typeface="+mn-ea"/>
                          <a:cs typeface="Times New Roman" panose="02020603050405020304" pitchFamily="18" charset="0"/>
                        </a:rPr>
                        <a:t>2</a:t>
                      </a:r>
                      <a:endParaRPr lang="zh-TW" sz="1600" kern="100" dirty="0">
                        <a:effectLst/>
                        <a:latin typeface="+mn-ea"/>
                        <a:ea typeface="+mn-ea"/>
                        <a:cs typeface="Times New Roman" panose="02020603050405020304" pitchFamily="18" charset="0"/>
                      </a:endParaRPr>
                    </a:p>
                  </a:txBody>
                  <a:tcPr marL="68580" marR="68580" marT="0" marB="0">
                    <a:lnL w="12700" cap="flat" cmpd="sng" algn="ctr">
                      <a:solidFill>
                        <a:srgbClr val="AA72D4"/>
                      </a:solidFill>
                      <a:prstDash val="solid"/>
                      <a:round/>
                      <a:headEnd type="none" w="med" len="med"/>
                      <a:tailEnd type="none" w="med" len="med"/>
                    </a:lnL>
                    <a:lnR w="12700" cap="flat" cmpd="sng" algn="ctr">
                      <a:solidFill>
                        <a:srgbClr val="AA72D4"/>
                      </a:solidFill>
                      <a:prstDash val="solid"/>
                      <a:round/>
                      <a:headEnd type="none" w="med" len="med"/>
                      <a:tailEnd type="none" w="med" len="med"/>
                    </a:lnR>
                    <a:lnT w="12700" cap="flat" cmpd="sng" algn="ctr">
                      <a:solidFill>
                        <a:srgbClr val="AA72D4"/>
                      </a:solidFill>
                      <a:prstDash val="solid"/>
                      <a:round/>
                      <a:headEnd type="none" w="med" len="med"/>
                      <a:tailEnd type="none" w="med" len="med"/>
                    </a:lnT>
                    <a:lnB w="12700" cap="flat" cmpd="sng" algn="ctr">
                      <a:solidFill>
                        <a:srgbClr val="AA72D4"/>
                      </a:solidFill>
                      <a:prstDash val="solid"/>
                      <a:round/>
                      <a:headEnd type="none" w="med" len="med"/>
                      <a:tailEnd type="none" w="med" len="med"/>
                    </a:lnB>
                  </a:tcPr>
                </a:tc>
                <a:tc vMerge="1">
                  <a:txBody>
                    <a:bodyPr/>
                    <a:lstStyle/>
                    <a:p>
                      <a:endParaRPr lang="zh-TW" altLang="en-US"/>
                    </a:p>
                  </a:txBody>
                  <a:tcPr/>
                </a:tc>
                <a:extLst>
                  <a:ext uri="{0D108BD9-81ED-4DB2-BD59-A6C34878D82A}">
                    <a16:rowId xmlns:a16="http://schemas.microsoft.com/office/drawing/2014/main" xmlns="" val="10003"/>
                  </a:ext>
                </a:extLst>
              </a:tr>
              <a:tr h="243006">
                <a:tc>
                  <a:txBody>
                    <a:bodyPr/>
                    <a:lstStyle/>
                    <a:p>
                      <a:pPr algn="ctr">
                        <a:lnSpc>
                          <a:spcPts val="3400"/>
                        </a:lnSpc>
                        <a:spcAft>
                          <a:spcPts val="0"/>
                        </a:spcAft>
                      </a:pPr>
                      <a:r>
                        <a:rPr lang="zh-TW" sz="1600" kern="0" dirty="0">
                          <a:effectLst/>
                          <a:latin typeface="+mn-ea"/>
                          <a:ea typeface="+mn-ea"/>
                          <a:cs typeface="Times New Roman" panose="02020603050405020304" pitchFamily="18" charset="0"/>
                        </a:rPr>
                        <a:t>物學</a:t>
                      </a:r>
                      <a:endParaRPr lang="zh-TW" sz="1600" kern="100" dirty="0">
                        <a:effectLst/>
                        <a:latin typeface="+mn-ea"/>
                        <a:ea typeface="+mn-ea"/>
                        <a:cs typeface="Times New Roman" panose="02020603050405020304" pitchFamily="18" charset="0"/>
                      </a:endParaRPr>
                    </a:p>
                  </a:txBody>
                  <a:tcPr marL="68580" marR="68580" marT="0" marB="0">
                    <a:lnL w="12700" cap="flat" cmpd="sng" algn="ctr">
                      <a:solidFill>
                        <a:srgbClr val="AA72D4"/>
                      </a:solidFill>
                      <a:prstDash val="solid"/>
                      <a:round/>
                      <a:headEnd type="none" w="med" len="med"/>
                      <a:tailEnd type="none" w="med" len="med"/>
                    </a:lnL>
                    <a:lnR w="12700" cap="flat" cmpd="sng" algn="ctr">
                      <a:solidFill>
                        <a:srgbClr val="AA72D4"/>
                      </a:solidFill>
                      <a:prstDash val="solid"/>
                      <a:round/>
                      <a:headEnd type="none" w="med" len="med"/>
                      <a:tailEnd type="none" w="med" len="med"/>
                    </a:lnR>
                    <a:lnT w="12700" cap="flat" cmpd="sng" algn="ctr">
                      <a:solidFill>
                        <a:srgbClr val="AA72D4"/>
                      </a:solidFill>
                      <a:prstDash val="solid"/>
                      <a:round/>
                      <a:headEnd type="none" w="med" len="med"/>
                      <a:tailEnd type="none" w="med" len="med"/>
                    </a:lnT>
                    <a:lnB w="12700" cap="flat" cmpd="sng" algn="ctr">
                      <a:solidFill>
                        <a:srgbClr val="AA72D4"/>
                      </a:solidFill>
                      <a:prstDash val="solid"/>
                      <a:round/>
                      <a:headEnd type="none" w="med" len="med"/>
                      <a:tailEnd type="none" w="med" len="med"/>
                    </a:lnB>
                  </a:tcPr>
                </a:tc>
                <a:tc>
                  <a:txBody>
                    <a:bodyPr/>
                    <a:lstStyle/>
                    <a:p>
                      <a:pPr algn="ctr">
                        <a:lnSpc>
                          <a:spcPts val="3400"/>
                        </a:lnSpc>
                        <a:spcAft>
                          <a:spcPts val="0"/>
                        </a:spcAft>
                      </a:pPr>
                      <a:r>
                        <a:rPr lang="zh-TW" sz="1600" kern="0">
                          <a:effectLst/>
                          <a:latin typeface="+mn-ea"/>
                          <a:ea typeface="+mn-ea"/>
                          <a:cs typeface="Times New Roman" panose="02020603050405020304" pitchFamily="18" charset="0"/>
                        </a:rPr>
                        <a:t>至少</a:t>
                      </a:r>
                      <a:endParaRPr lang="zh-TW" sz="1600" kern="100">
                        <a:effectLst/>
                        <a:latin typeface="+mn-ea"/>
                        <a:ea typeface="+mn-ea"/>
                        <a:cs typeface="Times New Roman" panose="02020603050405020304" pitchFamily="18" charset="0"/>
                      </a:endParaRPr>
                    </a:p>
                  </a:txBody>
                  <a:tcPr marL="68580" marR="68580" marT="0" marB="0">
                    <a:lnL w="12700" cap="flat" cmpd="sng" algn="ctr">
                      <a:solidFill>
                        <a:srgbClr val="AA72D4"/>
                      </a:solidFill>
                      <a:prstDash val="solid"/>
                      <a:round/>
                      <a:headEnd type="none" w="med" len="med"/>
                      <a:tailEnd type="none" w="med" len="med"/>
                    </a:lnL>
                    <a:lnR w="12700" cap="flat" cmpd="sng" algn="ctr">
                      <a:solidFill>
                        <a:srgbClr val="AA72D4"/>
                      </a:solidFill>
                      <a:prstDash val="solid"/>
                      <a:round/>
                      <a:headEnd type="none" w="med" len="med"/>
                      <a:tailEnd type="none" w="med" len="med"/>
                    </a:lnR>
                    <a:lnT w="12700" cap="flat" cmpd="sng" algn="ctr">
                      <a:solidFill>
                        <a:srgbClr val="AA72D4"/>
                      </a:solidFill>
                      <a:prstDash val="solid"/>
                      <a:round/>
                      <a:headEnd type="none" w="med" len="med"/>
                      <a:tailEnd type="none" w="med" len="med"/>
                    </a:lnT>
                    <a:lnB w="12700" cap="flat" cmpd="sng" algn="ctr">
                      <a:solidFill>
                        <a:srgbClr val="AA72D4"/>
                      </a:solidFill>
                      <a:prstDash val="solid"/>
                      <a:round/>
                      <a:headEnd type="none" w="med" len="med"/>
                      <a:tailEnd type="none" w="med" len="med"/>
                    </a:lnB>
                  </a:tcPr>
                </a:tc>
                <a:tc>
                  <a:txBody>
                    <a:bodyPr/>
                    <a:lstStyle/>
                    <a:p>
                      <a:pPr algn="ctr">
                        <a:lnSpc>
                          <a:spcPts val="3400"/>
                        </a:lnSpc>
                        <a:spcAft>
                          <a:spcPts val="0"/>
                        </a:spcAft>
                      </a:pPr>
                      <a:r>
                        <a:rPr lang="en-US" sz="1600" kern="0" dirty="0">
                          <a:effectLst/>
                          <a:latin typeface="+mn-ea"/>
                          <a:ea typeface="+mn-ea"/>
                          <a:cs typeface="Times New Roman" panose="02020603050405020304" pitchFamily="18" charset="0"/>
                        </a:rPr>
                        <a:t>2</a:t>
                      </a:r>
                      <a:endParaRPr lang="zh-TW" sz="1600" kern="100" dirty="0">
                        <a:effectLst/>
                        <a:latin typeface="+mn-ea"/>
                        <a:ea typeface="+mn-ea"/>
                        <a:cs typeface="Times New Roman" panose="02020603050405020304" pitchFamily="18" charset="0"/>
                      </a:endParaRPr>
                    </a:p>
                  </a:txBody>
                  <a:tcPr marL="68580" marR="68580" marT="0" marB="0">
                    <a:lnL w="12700" cap="flat" cmpd="sng" algn="ctr">
                      <a:solidFill>
                        <a:srgbClr val="AA72D4"/>
                      </a:solidFill>
                      <a:prstDash val="solid"/>
                      <a:round/>
                      <a:headEnd type="none" w="med" len="med"/>
                      <a:tailEnd type="none" w="med" len="med"/>
                    </a:lnL>
                    <a:lnR w="12700" cap="flat" cmpd="sng" algn="ctr">
                      <a:solidFill>
                        <a:srgbClr val="AA72D4"/>
                      </a:solidFill>
                      <a:prstDash val="solid"/>
                      <a:round/>
                      <a:headEnd type="none" w="med" len="med"/>
                      <a:tailEnd type="none" w="med" len="med"/>
                    </a:lnR>
                    <a:lnT w="12700" cap="flat" cmpd="sng" algn="ctr">
                      <a:solidFill>
                        <a:srgbClr val="AA72D4"/>
                      </a:solidFill>
                      <a:prstDash val="solid"/>
                      <a:round/>
                      <a:headEnd type="none" w="med" len="med"/>
                      <a:tailEnd type="none" w="med" len="med"/>
                    </a:lnT>
                    <a:lnB w="12700" cap="flat" cmpd="sng" algn="ctr">
                      <a:solidFill>
                        <a:srgbClr val="AA72D4"/>
                      </a:solidFill>
                      <a:prstDash val="solid"/>
                      <a:round/>
                      <a:headEnd type="none" w="med" len="med"/>
                      <a:tailEnd type="none" w="med" len="med"/>
                    </a:lnB>
                  </a:tcPr>
                </a:tc>
                <a:tc vMerge="1">
                  <a:txBody>
                    <a:bodyPr/>
                    <a:lstStyle/>
                    <a:p>
                      <a:endParaRPr lang="zh-TW" altLang="en-US"/>
                    </a:p>
                  </a:txBody>
                  <a:tcPr/>
                </a:tc>
                <a:extLst>
                  <a:ext uri="{0D108BD9-81ED-4DB2-BD59-A6C34878D82A}">
                    <a16:rowId xmlns:a16="http://schemas.microsoft.com/office/drawing/2014/main" xmlns="" val="10004"/>
                  </a:ext>
                </a:extLst>
              </a:tr>
              <a:tr h="265409">
                <a:tc>
                  <a:txBody>
                    <a:bodyPr/>
                    <a:lstStyle/>
                    <a:p>
                      <a:pPr algn="ctr">
                        <a:lnSpc>
                          <a:spcPts val="3400"/>
                        </a:lnSpc>
                        <a:spcAft>
                          <a:spcPts val="0"/>
                        </a:spcAft>
                      </a:pPr>
                      <a:r>
                        <a:rPr lang="zh-TW" sz="1600" kern="0">
                          <a:effectLst/>
                          <a:latin typeface="+mn-ea"/>
                          <a:ea typeface="+mn-ea"/>
                          <a:cs typeface="Times New Roman" panose="02020603050405020304" pitchFamily="18" charset="0"/>
                        </a:rPr>
                        <a:t>我學</a:t>
                      </a:r>
                      <a:endParaRPr lang="zh-TW" sz="1600" kern="100">
                        <a:effectLst/>
                        <a:latin typeface="+mn-ea"/>
                        <a:ea typeface="+mn-ea"/>
                        <a:cs typeface="Times New Roman" panose="02020603050405020304" pitchFamily="18" charset="0"/>
                      </a:endParaRPr>
                    </a:p>
                  </a:txBody>
                  <a:tcPr marL="68580" marR="68580" marT="0" marB="0">
                    <a:lnL w="12700" cap="flat" cmpd="sng" algn="ctr">
                      <a:solidFill>
                        <a:srgbClr val="AA72D4"/>
                      </a:solidFill>
                      <a:prstDash val="solid"/>
                      <a:round/>
                      <a:headEnd type="none" w="med" len="med"/>
                      <a:tailEnd type="none" w="med" len="med"/>
                    </a:lnL>
                    <a:lnR w="12700" cap="flat" cmpd="sng" algn="ctr">
                      <a:solidFill>
                        <a:srgbClr val="AA72D4"/>
                      </a:solidFill>
                      <a:prstDash val="solid"/>
                      <a:round/>
                      <a:headEnd type="none" w="med" len="med"/>
                      <a:tailEnd type="none" w="med" len="med"/>
                    </a:lnR>
                    <a:lnT w="12700" cap="flat" cmpd="sng" algn="ctr">
                      <a:solidFill>
                        <a:srgbClr val="AA72D4"/>
                      </a:solidFill>
                      <a:prstDash val="solid"/>
                      <a:round/>
                      <a:headEnd type="none" w="med" len="med"/>
                      <a:tailEnd type="none" w="med" len="med"/>
                    </a:lnT>
                    <a:lnB w="12700" cap="flat" cmpd="sng" algn="ctr">
                      <a:solidFill>
                        <a:srgbClr val="AA72D4"/>
                      </a:solidFill>
                      <a:prstDash val="solid"/>
                      <a:round/>
                      <a:headEnd type="none" w="med" len="med"/>
                      <a:tailEnd type="none" w="med" len="med"/>
                    </a:lnB>
                  </a:tcPr>
                </a:tc>
                <a:tc>
                  <a:txBody>
                    <a:bodyPr/>
                    <a:lstStyle/>
                    <a:p>
                      <a:pPr algn="ctr">
                        <a:lnSpc>
                          <a:spcPts val="3400"/>
                        </a:lnSpc>
                        <a:spcAft>
                          <a:spcPts val="0"/>
                        </a:spcAft>
                      </a:pPr>
                      <a:r>
                        <a:rPr lang="zh-TW" sz="1600" kern="0">
                          <a:effectLst/>
                          <a:latin typeface="+mn-ea"/>
                          <a:ea typeface="+mn-ea"/>
                          <a:cs typeface="Times New Roman" panose="02020603050405020304" pitchFamily="18" charset="0"/>
                        </a:rPr>
                        <a:t>至少</a:t>
                      </a:r>
                      <a:endParaRPr lang="zh-TW" sz="1600" kern="100">
                        <a:effectLst/>
                        <a:latin typeface="+mn-ea"/>
                        <a:ea typeface="+mn-ea"/>
                        <a:cs typeface="Times New Roman" panose="02020603050405020304" pitchFamily="18" charset="0"/>
                      </a:endParaRPr>
                    </a:p>
                  </a:txBody>
                  <a:tcPr marL="68580" marR="68580" marT="0" marB="0">
                    <a:lnL w="12700" cap="flat" cmpd="sng" algn="ctr">
                      <a:solidFill>
                        <a:srgbClr val="AA72D4"/>
                      </a:solidFill>
                      <a:prstDash val="solid"/>
                      <a:round/>
                      <a:headEnd type="none" w="med" len="med"/>
                      <a:tailEnd type="none" w="med" len="med"/>
                    </a:lnL>
                    <a:lnR w="12700" cap="flat" cmpd="sng" algn="ctr">
                      <a:solidFill>
                        <a:srgbClr val="AA72D4"/>
                      </a:solidFill>
                      <a:prstDash val="solid"/>
                      <a:round/>
                      <a:headEnd type="none" w="med" len="med"/>
                      <a:tailEnd type="none" w="med" len="med"/>
                    </a:lnR>
                    <a:lnT w="12700" cap="flat" cmpd="sng" algn="ctr">
                      <a:solidFill>
                        <a:srgbClr val="AA72D4"/>
                      </a:solidFill>
                      <a:prstDash val="solid"/>
                      <a:round/>
                      <a:headEnd type="none" w="med" len="med"/>
                      <a:tailEnd type="none" w="med" len="med"/>
                    </a:lnT>
                    <a:lnB w="12700" cap="flat" cmpd="sng" algn="ctr">
                      <a:solidFill>
                        <a:srgbClr val="AA72D4"/>
                      </a:solidFill>
                      <a:prstDash val="solid"/>
                      <a:round/>
                      <a:headEnd type="none" w="med" len="med"/>
                      <a:tailEnd type="none" w="med" len="med"/>
                    </a:lnB>
                  </a:tcPr>
                </a:tc>
                <a:tc>
                  <a:txBody>
                    <a:bodyPr/>
                    <a:lstStyle/>
                    <a:p>
                      <a:pPr algn="ctr">
                        <a:lnSpc>
                          <a:spcPts val="3400"/>
                        </a:lnSpc>
                        <a:spcAft>
                          <a:spcPts val="0"/>
                        </a:spcAft>
                      </a:pPr>
                      <a:r>
                        <a:rPr lang="en-US" sz="1600" kern="0" dirty="0">
                          <a:effectLst/>
                          <a:latin typeface="+mn-ea"/>
                          <a:ea typeface="+mn-ea"/>
                          <a:cs typeface="Times New Roman" panose="02020603050405020304" pitchFamily="18" charset="0"/>
                        </a:rPr>
                        <a:t>2</a:t>
                      </a:r>
                      <a:endParaRPr lang="zh-TW" sz="1600" kern="100" dirty="0">
                        <a:effectLst/>
                        <a:latin typeface="+mn-ea"/>
                        <a:ea typeface="+mn-ea"/>
                        <a:cs typeface="Times New Roman" panose="02020603050405020304" pitchFamily="18" charset="0"/>
                      </a:endParaRPr>
                    </a:p>
                  </a:txBody>
                  <a:tcPr marL="68580" marR="68580" marT="0" marB="0">
                    <a:lnL w="12700" cap="flat" cmpd="sng" algn="ctr">
                      <a:solidFill>
                        <a:srgbClr val="AA72D4"/>
                      </a:solidFill>
                      <a:prstDash val="solid"/>
                      <a:round/>
                      <a:headEnd type="none" w="med" len="med"/>
                      <a:tailEnd type="none" w="med" len="med"/>
                    </a:lnL>
                    <a:lnR w="12700" cap="flat" cmpd="sng" algn="ctr">
                      <a:solidFill>
                        <a:srgbClr val="AA72D4"/>
                      </a:solidFill>
                      <a:prstDash val="solid"/>
                      <a:round/>
                      <a:headEnd type="none" w="med" len="med"/>
                      <a:tailEnd type="none" w="med" len="med"/>
                    </a:lnR>
                    <a:lnT w="12700" cap="flat" cmpd="sng" algn="ctr">
                      <a:solidFill>
                        <a:srgbClr val="AA72D4"/>
                      </a:solidFill>
                      <a:prstDash val="solid"/>
                      <a:round/>
                      <a:headEnd type="none" w="med" len="med"/>
                      <a:tailEnd type="none" w="med" len="med"/>
                    </a:lnT>
                    <a:lnB w="12700" cap="flat" cmpd="sng" algn="ctr">
                      <a:solidFill>
                        <a:srgbClr val="AA72D4"/>
                      </a:solidFill>
                      <a:prstDash val="solid"/>
                      <a:round/>
                      <a:headEnd type="none" w="med" len="med"/>
                      <a:tailEnd type="none" w="med" len="med"/>
                    </a:lnB>
                  </a:tcPr>
                </a:tc>
                <a:tc vMerge="1">
                  <a:txBody>
                    <a:bodyPr/>
                    <a:lstStyle/>
                    <a:p>
                      <a:endParaRPr lang="zh-TW" altLang="en-US"/>
                    </a:p>
                  </a:txBody>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7184111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extLst>
              <p:ext uri="{D42A27DB-BD31-4B8C-83A1-F6EECF244321}">
                <p14:modId xmlns:p14="http://schemas.microsoft.com/office/powerpoint/2010/main" val="2108500016"/>
              </p:ext>
            </p:extLst>
          </p:nvPr>
        </p:nvGraphicFramePr>
        <p:xfrm>
          <a:off x="1814100" y="152845"/>
          <a:ext cx="6682919" cy="6601367"/>
        </p:xfrm>
        <a:graphic>
          <a:graphicData uri="http://schemas.openxmlformats.org/drawingml/2006/table">
            <a:tbl>
              <a:tblPr firstRow="1" firstCol="1" bandRow="1"/>
              <a:tblGrid>
                <a:gridCol w="683718">
                  <a:extLst>
                    <a:ext uri="{9D8B030D-6E8A-4147-A177-3AD203B41FA5}">
                      <a16:colId xmlns:a16="http://schemas.microsoft.com/office/drawing/2014/main" xmlns="" val="20000"/>
                    </a:ext>
                  </a:extLst>
                </a:gridCol>
                <a:gridCol w="741922">
                  <a:extLst>
                    <a:ext uri="{9D8B030D-6E8A-4147-A177-3AD203B41FA5}">
                      <a16:colId xmlns:a16="http://schemas.microsoft.com/office/drawing/2014/main" xmlns="" val="20001"/>
                    </a:ext>
                  </a:extLst>
                </a:gridCol>
                <a:gridCol w="1668690">
                  <a:extLst>
                    <a:ext uri="{9D8B030D-6E8A-4147-A177-3AD203B41FA5}">
                      <a16:colId xmlns:a16="http://schemas.microsoft.com/office/drawing/2014/main" xmlns="" val="20002"/>
                    </a:ext>
                  </a:extLst>
                </a:gridCol>
                <a:gridCol w="854016">
                  <a:extLst>
                    <a:ext uri="{9D8B030D-6E8A-4147-A177-3AD203B41FA5}">
                      <a16:colId xmlns:a16="http://schemas.microsoft.com/office/drawing/2014/main" xmlns="" val="20003"/>
                    </a:ext>
                  </a:extLst>
                </a:gridCol>
                <a:gridCol w="2734573">
                  <a:extLst>
                    <a:ext uri="{9D8B030D-6E8A-4147-A177-3AD203B41FA5}">
                      <a16:colId xmlns:a16="http://schemas.microsoft.com/office/drawing/2014/main" xmlns="" val="20004"/>
                    </a:ext>
                  </a:extLst>
                </a:gridCol>
              </a:tblGrid>
              <a:tr h="444767">
                <a:tc gridSpan="5">
                  <a:txBody>
                    <a:bodyPr/>
                    <a:lstStyle/>
                    <a:p>
                      <a:pPr marL="164465" algn="ctr">
                        <a:lnSpc>
                          <a:spcPts val="2000"/>
                        </a:lnSpc>
                        <a:spcAft>
                          <a:spcPts val="0"/>
                        </a:spcAft>
                      </a:pPr>
                      <a:r>
                        <a:rPr lang="zh-TW" sz="2000" b="1" kern="0" dirty="0">
                          <a:effectLst/>
                          <a:latin typeface="+mn-ea"/>
                          <a:ea typeface="+mn-ea"/>
                          <a:cs typeface="Times New Roman" panose="02020603050405020304" pitchFamily="18" charset="0"/>
                        </a:rPr>
                        <a:t>表二、通識基礎必修科目（共</a:t>
                      </a:r>
                      <a:r>
                        <a:rPr lang="en-US" sz="2000" b="1" kern="0" dirty="0">
                          <a:effectLst/>
                          <a:latin typeface="+mn-ea"/>
                          <a:ea typeface="+mn-ea"/>
                          <a:cs typeface="Times New Roman" panose="02020603050405020304" pitchFamily="18" charset="0"/>
                        </a:rPr>
                        <a:t>14</a:t>
                      </a:r>
                      <a:r>
                        <a:rPr lang="zh-TW" sz="2000" b="1" kern="0" dirty="0">
                          <a:effectLst/>
                          <a:latin typeface="+mn-ea"/>
                          <a:ea typeface="+mn-ea"/>
                          <a:cs typeface="Times New Roman" panose="02020603050405020304" pitchFamily="18" charset="0"/>
                        </a:rPr>
                        <a:t>學分）</a:t>
                      </a:r>
                      <a:endParaRPr lang="zh-TW" sz="2000" kern="100" dirty="0">
                        <a:effectLst/>
                        <a:latin typeface="+mn-ea"/>
                        <a:ea typeface="+mn-ea"/>
                        <a:cs typeface="Times New Roman" panose="02020603050405020304" pitchFamily="18" charset="0"/>
                      </a:endParaRPr>
                    </a:p>
                  </a:txBody>
                  <a:tcPr marL="47070" marR="47070" marT="0" marB="0" anchor="ctr">
                    <a:lnL w="12700" cap="flat" cmpd="sng" algn="ctr">
                      <a:solidFill>
                        <a:srgbClr val="FFC000"/>
                      </a:solidFill>
                      <a:prstDash val="solid"/>
                      <a:round/>
                      <a:headEnd type="none" w="med" len="med"/>
                      <a:tailEnd type="none" w="med" len="med"/>
                    </a:lnL>
                    <a:lnR>
                      <a:noFill/>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FFC000"/>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xmlns="" val="10000"/>
                  </a:ext>
                </a:extLst>
              </a:tr>
              <a:tr h="444767">
                <a:tc gridSpan="3">
                  <a:txBody>
                    <a:bodyPr/>
                    <a:lstStyle/>
                    <a:p>
                      <a:pPr algn="ctr">
                        <a:lnSpc>
                          <a:spcPts val="2000"/>
                        </a:lnSpc>
                        <a:spcAft>
                          <a:spcPts val="0"/>
                        </a:spcAft>
                      </a:pPr>
                      <a:r>
                        <a:rPr lang="zh-TW" sz="2000" b="1" kern="0" dirty="0">
                          <a:effectLst/>
                          <a:latin typeface="+mn-ea"/>
                          <a:ea typeface="+mn-ea"/>
                          <a:cs typeface="Times New Roman" panose="02020603050405020304" pitchFamily="18" charset="0"/>
                        </a:rPr>
                        <a:t>科目名稱</a:t>
                      </a:r>
                      <a:endParaRPr lang="zh-TW" sz="2000" kern="100" dirty="0">
                        <a:effectLst/>
                        <a:latin typeface="+mn-ea"/>
                        <a:ea typeface="+mn-ea"/>
                        <a:cs typeface="Times New Roman" panose="02020603050405020304" pitchFamily="18" charset="0"/>
                      </a:endParaRPr>
                    </a:p>
                  </a:txBody>
                  <a:tcPr marL="47070" marR="4707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FFFFFF"/>
                    </a:solidFill>
                  </a:tcPr>
                </a:tc>
                <a:tc hMerge="1">
                  <a:txBody>
                    <a:bodyPr/>
                    <a:lstStyle/>
                    <a:p>
                      <a:endParaRPr lang="zh-TW" altLang="en-US"/>
                    </a:p>
                  </a:txBody>
                  <a:tcPr/>
                </a:tc>
                <a:tc hMerge="1">
                  <a:txBody>
                    <a:bodyPr/>
                    <a:lstStyle/>
                    <a:p>
                      <a:endParaRPr lang="zh-TW" altLang="en-US"/>
                    </a:p>
                  </a:txBody>
                  <a:tcPr/>
                </a:tc>
                <a:tc>
                  <a:txBody>
                    <a:bodyPr/>
                    <a:lstStyle/>
                    <a:p>
                      <a:pPr algn="ctr">
                        <a:lnSpc>
                          <a:spcPts val="2000"/>
                        </a:lnSpc>
                        <a:spcAft>
                          <a:spcPts val="0"/>
                        </a:spcAft>
                      </a:pPr>
                      <a:r>
                        <a:rPr lang="zh-TW" sz="2000" b="1" kern="0" dirty="0">
                          <a:effectLst/>
                          <a:latin typeface="+mn-ea"/>
                          <a:ea typeface="+mn-ea"/>
                          <a:cs typeface="Times New Roman" panose="02020603050405020304" pitchFamily="18" charset="0"/>
                        </a:rPr>
                        <a:t>學分</a:t>
                      </a:r>
                      <a:endParaRPr lang="zh-TW" sz="2000" kern="100" dirty="0">
                        <a:effectLst/>
                        <a:latin typeface="+mn-ea"/>
                        <a:ea typeface="+mn-ea"/>
                        <a:cs typeface="Times New Roman" panose="02020603050405020304" pitchFamily="18" charset="0"/>
                      </a:endParaRPr>
                    </a:p>
                  </a:txBody>
                  <a:tcPr marL="47070" marR="4707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tc>
                  <a:txBody>
                    <a:bodyPr/>
                    <a:lstStyle/>
                    <a:p>
                      <a:pPr algn="ctr">
                        <a:lnSpc>
                          <a:spcPts val="2000"/>
                        </a:lnSpc>
                        <a:spcAft>
                          <a:spcPts val="0"/>
                        </a:spcAft>
                      </a:pPr>
                      <a:r>
                        <a:rPr lang="zh-TW" sz="2000" b="1" kern="0" dirty="0">
                          <a:effectLst/>
                          <a:latin typeface="+mn-ea"/>
                          <a:ea typeface="+mn-ea"/>
                          <a:cs typeface="Times New Roman" panose="02020603050405020304" pitchFamily="18" charset="0"/>
                        </a:rPr>
                        <a:t>性質</a:t>
                      </a:r>
                      <a:endParaRPr lang="zh-TW" sz="2000" kern="100" dirty="0">
                        <a:effectLst/>
                        <a:latin typeface="+mn-ea"/>
                        <a:ea typeface="+mn-ea"/>
                        <a:cs typeface="Times New Roman" panose="02020603050405020304" pitchFamily="18" charset="0"/>
                      </a:endParaRPr>
                    </a:p>
                  </a:txBody>
                  <a:tcPr marL="47070" marR="4707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extLst>
                  <a:ext uri="{0D108BD9-81ED-4DB2-BD59-A6C34878D82A}">
                    <a16:rowId xmlns:a16="http://schemas.microsoft.com/office/drawing/2014/main" xmlns="" val="10001"/>
                  </a:ext>
                </a:extLst>
              </a:tr>
              <a:tr h="252302">
                <a:tc rowSpan="2">
                  <a:txBody>
                    <a:bodyPr/>
                    <a:lstStyle/>
                    <a:p>
                      <a:pPr algn="ctr">
                        <a:lnSpc>
                          <a:spcPts val="2000"/>
                        </a:lnSpc>
                        <a:spcAft>
                          <a:spcPts val="0"/>
                        </a:spcAft>
                      </a:pPr>
                      <a:r>
                        <a:rPr lang="zh-TW" sz="1800" b="0" kern="0" dirty="0">
                          <a:effectLst/>
                          <a:latin typeface="+mn-ea"/>
                          <a:ea typeface="+mn-ea"/>
                          <a:cs typeface="Times New Roman" panose="02020603050405020304" pitchFamily="18" charset="0"/>
                        </a:rPr>
                        <a:t>天</a:t>
                      </a:r>
                      <a:endParaRPr lang="zh-TW" sz="1600" b="0" kern="100" dirty="0">
                        <a:effectLst/>
                        <a:latin typeface="+mn-ea"/>
                        <a:ea typeface="+mn-ea"/>
                        <a:cs typeface="Times New Roman" panose="02020603050405020304" pitchFamily="18" charset="0"/>
                      </a:endParaRPr>
                    </a:p>
                  </a:txBody>
                  <a:tcPr marL="47070" marR="4707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FFFFFF"/>
                    </a:solidFill>
                  </a:tcPr>
                </a:tc>
                <a:tc>
                  <a:txBody>
                    <a:bodyPr/>
                    <a:lstStyle/>
                    <a:p>
                      <a:pPr algn="ctr">
                        <a:lnSpc>
                          <a:spcPts val="2000"/>
                        </a:lnSpc>
                        <a:spcAft>
                          <a:spcPts val="0"/>
                        </a:spcAft>
                      </a:pPr>
                      <a:r>
                        <a:rPr lang="zh-TW" sz="1400" kern="0" dirty="0">
                          <a:effectLst/>
                          <a:latin typeface="+mn-ea"/>
                          <a:ea typeface="+mn-ea"/>
                          <a:cs typeface="Times New Roman" panose="02020603050405020304" pitchFamily="18" charset="0"/>
                        </a:rPr>
                        <a:t>宗哲</a:t>
                      </a:r>
                      <a:endParaRPr lang="zh-TW" sz="1200" kern="100" dirty="0">
                        <a:effectLst/>
                        <a:latin typeface="+mn-ea"/>
                        <a:ea typeface="+mn-ea"/>
                        <a:cs typeface="Times New Roman" panose="02020603050405020304" pitchFamily="18" charset="0"/>
                      </a:endParaRPr>
                    </a:p>
                  </a:txBody>
                  <a:tcPr marL="47070" marR="4707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tc>
                  <a:txBody>
                    <a:bodyPr/>
                    <a:lstStyle/>
                    <a:p>
                      <a:pPr marL="129540" algn="l">
                        <a:lnSpc>
                          <a:spcPts val="2000"/>
                        </a:lnSpc>
                        <a:spcAft>
                          <a:spcPts val="0"/>
                        </a:spcAft>
                      </a:pPr>
                      <a:r>
                        <a:rPr lang="zh-TW" sz="1400" kern="0">
                          <a:effectLst/>
                          <a:latin typeface="+mn-ea"/>
                          <a:ea typeface="+mn-ea"/>
                          <a:cs typeface="Times New Roman" panose="02020603050405020304" pitchFamily="18" charset="0"/>
                        </a:rPr>
                        <a:t>宗教哲學</a:t>
                      </a:r>
                      <a:endParaRPr lang="zh-TW" sz="1400" kern="100">
                        <a:effectLst/>
                        <a:latin typeface="+mn-ea"/>
                        <a:ea typeface="+mn-ea"/>
                        <a:cs typeface="Times New Roman" panose="02020603050405020304" pitchFamily="18" charset="0"/>
                      </a:endParaRPr>
                    </a:p>
                  </a:txBody>
                  <a:tcPr marL="47070" marR="4707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tc>
                  <a:txBody>
                    <a:bodyPr/>
                    <a:lstStyle/>
                    <a:p>
                      <a:pPr algn="ctr">
                        <a:lnSpc>
                          <a:spcPts val="2000"/>
                        </a:lnSpc>
                        <a:spcAft>
                          <a:spcPts val="0"/>
                        </a:spcAft>
                      </a:pPr>
                      <a:r>
                        <a:rPr lang="en-US" sz="1400" kern="0" dirty="0">
                          <a:effectLst/>
                          <a:latin typeface="+mn-ea"/>
                          <a:ea typeface="+mn-ea"/>
                          <a:cs typeface="Times New Roman" panose="02020603050405020304" pitchFamily="18" charset="0"/>
                        </a:rPr>
                        <a:t>2</a:t>
                      </a:r>
                      <a:endParaRPr lang="zh-TW" sz="1400" kern="100" dirty="0">
                        <a:effectLst/>
                        <a:latin typeface="+mn-ea"/>
                        <a:ea typeface="+mn-ea"/>
                        <a:cs typeface="Times New Roman" panose="02020603050405020304" pitchFamily="18" charset="0"/>
                      </a:endParaRPr>
                    </a:p>
                  </a:txBody>
                  <a:tcPr marL="47070" marR="4707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tc>
                  <a:txBody>
                    <a:bodyPr/>
                    <a:lstStyle/>
                    <a:p>
                      <a:pPr algn="ctr">
                        <a:lnSpc>
                          <a:spcPts val="2000"/>
                        </a:lnSpc>
                        <a:spcAft>
                          <a:spcPts val="0"/>
                        </a:spcAft>
                      </a:pPr>
                      <a:r>
                        <a:rPr lang="zh-TW" sz="1400" kern="0" dirty="0">
                          <a:effectLst/>
                          <a:latin typeface="+mn-ea"/>
                          <a:ea typeface="+mn-ea"/>
                          <a:cs typeface="Times New Roman" panose="02020603050405020304" pitchFamily="18" charset="0"/>
                        </a:rPr>
                        <a:t>半</a:t>
                      </a:r>
                      <a:endParaRPr lang="zh-TW" sz="1400" kern="100" dirty="0">
                        <a:effectLst/>
                        <a:latin typeface="+mn-ea"/>
                        <a:ea typeface="+mn-ea"/>
                        <a:cs typeface="Times New Roman" panose="02020603050405020304" pitchFamily="18" charset="0"/>
                      </a:endParaRPr>
                    </a:p>
                  </a:txBody>
                  <a:tcPr marL="47070" marR="4707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extLst>
                  <a:ext uri="{0D108BD9-81ED-4DB2-BD59-A6C34878D82A}">
                    <a16:rowId xmlns:a16="http://schemas.microsoft.com/office/drawing/2014/main" xmlns="" val="10002"/>
                  </a:ext>
                </a:extLst>
              </a:tr>
              <a:tr h="252302">
                <a:tc vMerge="1">
                  <a:txBody>
                    <a:bodyPr/>
                    <a:lstStyle/>
                    <a:p>
                      <a:endParaRPr lang="zh-TW" altLang="en-US"/>
                    </a:p>
                  </a:txBody>
                  <a:tcPr/>
                </a:tc>
                <a:tc>
                  <a:txBody>
                    <a:bodyPr/>
                    <a:lstStyle/>
                    <a:p>
                      <a:pPr algn="ctr">
                        <a:lnSpc>
                          <a:spcPts val="2000"/>
                        </a:lnSpc>
                        <a:spcAft>
                          <a:spcPts val="0"/>
                        </a:spcAft>
                      </a:pPr>
                      <a:r>
                        <a:rPr lang="zh-TW" sz="1400" kern="0" dirty="0">
                          <a:effectLst/>
                          <a:latin typeface="+mn-ea"/>
                          <a:ea typeface="+mn-ea"/>
                          <a:cs typeface="Times New Roman" panose="02020603050405020304" pitchFamily="18" charset="0"/>
                        </a:rPr>
                        <a:t>人哲</a:t>
                      </a:r>
                      <a:endParaRPr lang="zh-TW" sz="1200" kern="100" dirty="0">
                        <a:effectLst/>
                        <a:latin typeface="+mn-ea"/>
                        <a:ea typeface="+mn-ea"/>
                        <a:cs typeface="Times New Roman" panose="02020603050405020304" pitchFamily="18" charset="0"/>
                      </a:endParaRPr>
                    </a:p>
                  </a:txBody>
                  <a:tcPr marL="47070" marR="4707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tc>
                  <a:txBody>
                    <a:bodyPr/>
                    <a:lstStyle/>
                    <a:p>
                      <a:pPr marL="129540" algn="l">
                        <a:lnSpc>
                          <a:spcPts val="2000"/>
                        </a:lnSpc>
                        <a:spcAft>
                          <a:spcPts val="0"/>
                        </a:spcAft>
                      </a:pPr>
                      <a:r>
                        <a:rPr lang="zh-TW" sz="1400" kern="0" dirty="0">
                          <a:effectLst/>
                          <a:latin typeface="+mn-ea"/>
                          <a:ea typeface="+mn-ea"/>
                          <a:cs typeface="Times New Roman" panose="02020603050405020304" pitchFamily="18" charset="0"/>
                        </a:rPr>
                        <a:t>人生哲學</a:t>
                      </a:r>
                      <a:endParaRPr lang="zh-TW" sz="1400" kern="100" dirty="0">
                        <a:effectLst/>
                        <a:latin typeface="+mn-ea"/>
                        <a:ea typeface="+mn-ea"/>
                        <a:cs typeface="Times New Roman" panose="02020603050405020304" pitchFamily="18" charset="0"/>
                      </a:endParaRPr>
                    </a:p>
                  </a:txBody>
                  <a:tcPr marL="47070" marR="4707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tc>
                  <a:txBody>
                    <a:bodyPr/>
                    <a:lstStyle/>
                    <a:p>
                      <a:pPr algn="ctr">
                        <a:lnSpc>
                          <a:spcPts val="2000"/>
                        </a:lnSpc>
                        <a:spcAft>
                          <a:spcPts val="0"/>
                        </a:spcAft>
                      </a:pPr>
                      <a:r>
                        <a:rPr lang="en-US" sz="1400" kern="0" dirty="0">
                          <a:effectLst/>
                          <a:latin typeface="+mn-ea"/>
                          <a:ea typeface="+mn-ea"/>
                          <a:cs typeface="Times New Roman" panose="02020603050405020304" pitchFamily="18" charset="0"/>
                        </a:rPr>
                        <a:t>2</a:t>
                      </a:r>
                      <a:endParaRPr lang="zh-TW" sz="1400" kern="100" dirty="0">
                        <a:effectLst/>
                        <a:latin typeface="+mn-ea"/>
                        <a:ea typeface="+mn-ea"/>
                        <a:cs typeface="Times New Roman" panose="02020603050405020304" pitchFamily="18" charset="0"/>
                      </a:endParaRPr>
                    </a:p>
                  </a:txBody>
                  <a:tcPr marL="47070" marR="4707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tc>
                  <a:txBody>
                    <a:bodyPr/>
                    <a:lstStyle/>
                    <a:p>
                      <a:pPr algn="ctr">
                        <a:lnSpc>
                          <a:spcPts val="2000"/>
                        </a:lnSpc>
                        <a:spcAft>
                          <a:spcPts val="0"/>
                        </a:spcAft>
                      </a:pPr>
                      <a:r>
                        <a:rPr lang="zh-TW" sz="1400" kern="0" dirty="0">
                          <a:effectLst/>
                          <a:latin typeface="+mn-ea"/>
                          <a:ea typeface="+mn-ea"/>
                          <a:cs typeface="Times New Roman" panose="02020603050405020304" pitchFamily="18" charset="0"/>
                        </a:rPr>
                        <a:t>半</a:t>
                      </a:r>
                      <a:endParaRPr lang="zh-TW" sz="1400" kern="100" dirty="0">
                        <a:effectLst/>
                        <a:latin typeface="+mn-ea"/>
                        <a:ea typeface="+mn-ea"/>
                        <a:cs typeface="Times New Roman" panose="02020603050405020304" pitchFamily="18" charset="0"/>
                      </a:endParaRPr>
                    </a:p>
                  </a:txBody>
                  <a:tcPr marL="47070" marR="4707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extLst>
                  <a:ext uri="{0D108BD9-81ED-4DB2-BD59-A6C34878D82A}">
                    <a16:rowId xmlns:a16="http://schemas.microsoft.com/office/drawing/2014/main" xmlns="" val="10003"/>
                  </a:ext>
                </a:extLst>
              </a:tr>
              <a:tr h="371620">
                <a:tc rowSpan="8">
                  <a:txBody>
                    <a:bodyPr/>
                    <a:lstStyle/>
                    <a:p>
                      <a:pPr algn="ctr">
                        <a:lnSpc>
                          <a:spcPts val="2000"/>
                        </a:lnSpc>
                        <a:spcAft>
                          <a:spcPts val="0"/>
                        </a:spcAft>
                      </a:pPr>
                      <a:r>
                        <a:rPr lang="zh-TW" sz="1800" b="0" kern="0" dirty="0">
                          <a:effectLst/>
                          <a:latin typeface="+mn-ea"/>
                          <a:ea typeface="+mn-ea"/>
                          <a:cs typeface="Times New Roman" panose="02020603050405020304" pitchFamily="18" charset="0"/>
                        </a:rPr>
                        <a:t>人</a:t>
                      </a:r>
                      <a:endParaRPr lang="zh-TW" sz="1600" b="0" kern="100" dirty="0">
                        <a:effectLst/>
                        <a:latin typeface="+mn-ea"/>
                        <a:ea typeface="+mn-ea"/>
                        <a:cs typeface="Times New Roman" panose="02020603050405020304" pitchFamily="18" charset="0"/>
                      </a:endParaRPr>
                    </a:p>
                  </a:txBody>
                  <a:tcPr marL="47070" marR="4707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FFFFFF"/>
                    </a:solidFill>
                  </a:tcPr>
                </a:tc>
                <a:tc rowSpan="6">
                  <a:txBody>
                    <a:bodyPr/>
                    <a:lstStyle/>
                    <a:p>
                      <a:pPr algn="ctr">
                        <a:lnSpc>
                          <a:spcPts val="2000"/>
                        </a:lnSpc>
                        <a:spcAft>
                          <a:spcPts val="0"/>
                        </a:spcAft>
                      </a:pPr>
                      <a:r>
                        <a:rPr lang="zh-TW" sz="1400" kern="0" dirty="0">
                          <a:effectLst/>
                          <a:latin typeface="+mn-ea"/>
                          <a:ea typeface="+mn-ea"/>
                          <a:cs typeface="Times New Roman" panose="02020603050405020304" pitchFamily="18" charset="0"/>
                        </a:rPr>
                        <a:t>公民</a:t>
                      </a:r>
                      <a:endParaRPr lang="zh-TW" sz="1200" kern="100" dirty="0">
                        <a:effectLst/>
                        <a:latin typeface="+mn-ea"/>
                        <a:ea typeface="+mn-ea"/>
                        <a:cs typeface="Times New Roman" panose="02020603050405020304" pitchFamily="18" charset="0"/>
                      </a:endParaRPr>
                    </a:p>
                  </a:txBody>
                  <a:tcPr marL="47070" marR="4707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tc>
                  <a:txBody>
                    <a:bodyPr/>
                    <a:lstStyle/>
                    <a:p>
                      <a:pPr marL="129540" algn="l">
                        <a:lnSpc>
                          <a:spcPts val="2000"/>
                        </a:lnSpc>
                        <a:spcAft>
                          <a:spcPts val="0"/>
                        </a:spcAft>
                      </a:pPr>
                      <a:r>
                        <a:rPr lang="en-US" sz="1400" kern="0" dirty="0">
                          <a:effectLst/>
                          <a:latin typeface="+mn-ea"/>
                          <a:ea typeface="+mn-ea"/>
                          <a:cs typeface="Times New Roman" panose="02020603050405020304" pitchFamily="18" charset="0"/>
                        </a:rPr>
                        <a:t>1.</a:t>
                      </a:r>
                      <a:r>
                        <a:rPr lang="zh-TW" sz="1400" kern="0" dirty="0">
                          <a:effectLst/>
                          <a:latin typeface="+mn-ea"/>
                          <a:ea typeface="+mn-ea"/>
                          <a:cs typeface="Times New Roman" panose="02020603050405020304" pitchFamily="18" charset="0"/>
                        </a:rPr>
                        <a:t>台灣政治與民主</a:t>
                      </a:r>
                      <a:endParaRPr lang="zh-TW" sz="1400" kern="100" dirty="0">
                        <a:effectLst/>
                        <a:latin typeface="+mn-ea"/>
                        <a:ea typeface="+mn-ea"/>
                        <a:cs typeface="Times New Roman" panose="02020603050405020304" pitchFamily="18" charset="0"/>
                      </a:endParaRPr>
                    </a:p>
                  </a:txBody>
                  <a:tcPr marL="47070" marR="4707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tc rowSpan="6">
                  <a:txBody>
                    <a:bodyPr/>
                    <a:lstStyle/>
                    <a:p>
                      <a:pPr algn="ctr">
                        <a:lnSpc>
                          <a:spcPts val="2000"/>
                        </a:lnSpc>
                        <a:spcAft>
                          <a:spcPts val="0"/>
                        </a:spcAft>
                      </a:pPr>
                      <a:r>
                        <a:rPr lang="en-US" sz="1400" kern="0" dirty="0">
                          <a:effectLst/>
                          <a:latin typeface="+mn-ea"/>
                          <a:ea typeface="+mn-ea"/>
                          <a:cs typeface="Times New Roman" panose="02020603050405020304" pitchFamily="18" charset="0"/>
                        </a:rPr>
                        <a:t>2</a:t>
                      </a:r>
                      <a:endParaRPr lang="zh-TW" sz="1400" kern="100" dirty="0">
                        <a:effectLst/>
                        <a:latin typeface="+mn-ea"/>
                        <a:ea typeface="+mn-ea"/>
                        <a:cs typeface="Times New Roman" panose="02020603050405020304" pitchFamily="18" charset="0"/>
                      </a:endParaRPr>
                    </a:p>
                  </a:txBody>
                  <a:tcPr marL="47070" marR="4707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tc rowSpan="6">
                  <a:txBody>
                    <a:bodyPr/>
                    <a:lstStyle/>
                    <a:p>
                      <a:pPr algn="ctr">
                        <a:lnSpc>
                          <a:spcPts val="2000"/>
                        </a:lnSpc>
                        <a:spcAft>
                          <a:spcPts val="0"/>
                        </a:spcAft>
                      </a:pPr>
                      <a:r>
                        <a:rPr lang="zh-TW" sz="1400" kern="0" dirty="0">
                          <a:effectLst/>
                          <a:latin typeface="+mn-ea"/>
                          <a:ea typeface="+mn-ea"/>
                          <a:cs typeface="Times New Roman" panose="02020603050405020304" pitchFamily="18" charset="0"/>
                        </a:rPr>
                        <a:t>半（</a:t>
                      </a:r>
                      <a:r>
                        <a:rPr lang="en-US" sz="1400" kern="0" dirty="0">
                          <a:effectLst/>
                          <a:latin typeface="+mn-ea"/>
                          <a:ea typeface="+mn-ea"/>
                          <a:cs typeface="Times New Roman" panose="02020603050405020304" pitchFamily="18" charset="0"/>
                        </a:rPr>
                        <a:t>6</a:t>
                      </a:r>
                      <a:r>
                        <a:rPr lang="zh-TW" sz="1400" kern="0" dirty="0">
                          <a:effectLst/>
                          <a:latin typeface="+mn-ea"/>
                          <a:ea typeface="+mn-ea"/>
                          <a:cs typeface="Times New Roman" panose="02020603050405020304" pitchFamily="18" charset="0"/>
                        </a:rPr>
                        <a:t>擇</a:t>
                      </a:r>
                      <a:r>
                        <a:rPr lang="en-US" sz="1400" kern="0" dirty="0">
                          <a:effectLst/>
                          <a:latin typeface="+mn-ea"/>
                          <a:ea typeface="+mn-ea"/>
                          <a:cs typeface="Times New Roman" panose="02020603050405020304" pitchFamily="18" charset="0"/>
                        </a:rPr>
                        <a:t>1</a:t>
                      </a:r>
                      <a:r>
                        <a:rPr lang="zh-TW" sz="1400" kern="0" dirty="0">
                          <a:effectLst/>
                          <a:latin typeface="+mn-ea"/>
                          <a:ea typeface="+mn-ea"/>
                          <a:cs typeface="Times New Roman" panose="02020603050405020304" pitchFamily="18" charset="0"/>
                        </a:rPr>
                        <a:t>）</a:t>
                      </a:r>
                      <a:r>
                        <a:rPr lang="en-US" sz="1400" kern="0" dirty="0">
                          <a:effectLst/>
                          <a:latin typeface="+mn-ea"/>
                          <a:ea typeface="+mn-ea"/>
                          <a:cs typeface="Times New Roman" panose="02020603050405020304" pitchFamily="18" charset="0"/>
                        </a:rPr>
                        <a:t/>
                      </a:r>
                      <a:br>
                        <a:rPr lang="en-US" sz="1400" kern="0" dirty="0">
                          <a:effectLst/>
                          <a:latin typeface="+mn-ea"/>
                          <a:ea typeface="+mn-ea"/>
                          <a:cs typeface="Times New Roman" panose="02020603050405020304" pitchFamily="18" charset="0"/>
                        </a:rPr>
                      </a:br>
                      <a:r>
                        <a:rPr lang="zh-TW" sz="1400" kern="100" dirty="0">
                          <a:effectLst/>
                          <a:latin typeface="+mn-ea"/>
                          <a:ea typeface="+mn-ea"/>
                          <a:cs typeface="Times New Roman" panose="02020603050405020304" pitchFamily="18" charset="0"/>
                        </a:rPr>
                        <a:t>多修無法列入通識學分，亦不得抵認通識延伸課程學分。</a:t>
                      </a:r>
                    </a:p>
                  </a:txBody>
                  <a:tcPr marL="47070" marR="4707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extLst>
                  <a:ext uri="{0D108BD9-81ED-4DB2-BD59-A6C34878D82A}">
                    <a16:rowId xmlns:a16="http://schemas.microsoft.com/office/drawing/2014/main" xmlns="" val="10004"/>
                  </a:ext>
                </a:extLst>
              </a:tr>
              <a:tr h="371620">
                <a:tc vMerge="1">
                  <a:txBody>
                    <a:bodyPr/>
                    <a:lstStyle/>
                    <a:p>
                      <a:endParaRPr lang="zh-TW" altLang="en-US"/>
                    </a:p>
                  </a:txBody>
                  <a:tcPr/>
                </a:tc>
                <a:tc vMerge="1">
                  <a:txBody>
                    <a:bodyPr/>
                    <a:lstStyle/>
                    <a:p>
                      <a:endParaRPr lang="zh-TW" altLang="en-US"/>
                    </a:p>
                  </a:txBody>
                  <a:tcPr/>
                </a:tc>
                <a:tc>
                  <a:txBody>
                    <a:bodyPr/>
                    <a:lstStyle/>
                    <a:p>
                      <a:pPr marL="129540" algn="l">
                        <a:lnSpc>
                          <a:spcPts val="2000"/>
                        </a:lnSpc>
                        <a:spcAft>
                          <a:spcPts val="0"/>
                        </a:spcAft>
                      </a:pPr>
                      <a:r>
                        <a:rPr lang="en-US" sz="1400" kern="0" dirty="0">
                          <a:effectLst/>
                          <a:latin typeface="+mn-ea"/>
                          <a:ea typeface="+mn-ea"/>
                          <a:cs typeface="Times New Roman" panose="02020603050405020304" pitchFamily="18" charset="0"/>
                        </a:rPr>
                        <a:t>2.</a:t>
                      </a:r>
                      <a:r>
                        <a:rPr lang="zh-TW" sz="1400" kern="0" dirty="0">
                          <a:effectLst/>
                          <a:latin typeface="+mn-ea"/>
                          <a:ea typeface="+mn-ea"/>
                          <a:cs typeface="Times New Roman" panose="02020603050405020304" pitchFamily="18" charset="0"/>
                        </a:rPr>
                        <a:t>法律與現代生活</a:t>
                      </a:r>
                      <a:endParaRPr lang="zh-TW" sz="1400" kern="100" dirty="0">
                        <a:effectLst/>
                        <a:latin typeface="+mn-ea"/>
                        <a:ea typeface="+mn-ea"/>
                        <a:cs typeface="Times New Roman" panose="02020603050405020304" pitchFamily="18" charset="0"/>
                      </a:endParaRPr>
                    </a:p>
                  </a:txBody>
                  <a:tcPr marL="47070" marR="4707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xmlns="" val="10005"/>
                  </a:ext>
                </a:extLst>
              </a:tr>
              <a:tr h="504603">
                <a:tc vMerge="1">
                  <a:txBody>
                    <a:bodyPr/>
                    <a:lstStyle/>
                    <a:p>
                      <a:endParaRPr lang="zh-TW" altLang="en-US"/>
                    </a:p>
                  </a:txBody>
                  <a:tcPr/>
                </a:tc>
                <a:tc vMerge="1">
                  <a:txBody>
                    <a:bodyPr/>
                    <a:lstStyle/>
                    <a:p>
                      <a:endParaRPr lang="zh-TW" altLang="en-US"/>
                    </a:p>
                  </a:txBody>
                  <a:tcPr/>
                </a:tc>
                <a:tc>
                  <a:txBody>
                    <a:bodyPr/>
                    <a:lstStyle/>
                    <a:p>
                      <a:pPr marL="129540" algn="l">
                        <a:lnSpc>
                          <a:spcPts val="2000"/>
                        </a:lnSpc>
                        <a:spcAft>
                          <a:spcPts val="0"/>
                        </a:spcAft>
                      </a:pPr>
                      <a:r>
                        <a:rPr lang="en-US" sz="1400" kern="0" dirty="0">
                          <a:effectLst/>
                          <a:latin typeface="+mn-ea"/>
                          <a:ea typeface="+mn-ea"/>
                          <a:cs typeface="Times New Roman" panose="02020603050405020304" pitchFamily="18" charset="0"/>
                        </a:rPr>
                        <a:t>3.</a:t>
                      </a:r>
                      <a:r>
                        <a:rPr lang="zh-TW" sz="1400" kern="0" dirty="0">
                          <a:effectLst/>
                          <a:latin typeface="+mn-ea"/>
                          <a:ea typeface="+mn-ea"/>
                          <a:cs typeface="Times New Roman" panose="02020603050405020304" pitchFamily="18" charset="0"/>
                        </a:rPr>
                        <a:t>當代人權議題與挑戰</a:t>
                      </a:r>
                      <a:endParaRPr lang="zh-TW" sz="1400" kern="100" dirty="0">
                        <a:effectLst/>
                        <a:latin typeface="+mn-ea"/>
                        <a:ea typeface="+mn-ea"/>
                        <a:cs typeface="Times New Roman" panose="02020603050405020304" pitchFamily="18" charset="0"/>
                      </a:endParaRPr>
                    </a:p>
                  </a:txBody>
                  <a:tcPr marL="47070" marR="4707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xmlns="" val="10006"/>
                  </a:ext>
                </a:extLst>
              </a:tr>
              <a:tr h="252302">
                <a:tc vMerge="1">
                  <a:txBody>
                    <a:bodyPr/>
                    <a:lstStyle/>
                    <a:p>
                      <a:endParaRPr lang="zh-TW" altLang="en-US"/>
                    </a:p>
                  </a:txBody>
                  <a:tcPr/>
                </a:tc>
                <a:tc vMerge="1">
                  <a:txBody>
                    <a:bodyPr/>
                    <a:lstStyle/>
                    <a:p>
                      <a:endParaRPr lang="zh-TW" altLang="en-US"/>
                    </a:p>
                  </a:txBody>
                  <a:tcPr/>
                </a:tc>
                <a:tc>
                  <a:txBody>
                    <a:bodyPr/>
                    <a:lstStyle/>
                    <a:p>
                      <a:pPr marL="129540" algn="l">
                        <a:lnSpc>
                          <a:spcPts val="2000"/>
                        </a:lnSpc>
                        <a:spcAft>
                          <a:spcPts val="0"/>
                        </a:spcAft>
                      </a:pPr>
                      <a:r>
                        <a:rPr lang="en-US" sz="1400" kern="0" dirty="0">
                          <a:effectLst/>
                          <a:latin typeface="+mn-ea"/>
                          <a:ea typeface="+mn-ea"/>
                          <a:cs typeface="Times New Roman" panose="02020603050405020304" pitchFamily="18" charset="0"/>
                        </a:rPr>
                        <a:t>4.</a:t>
                      </a:r>
                      <a:r>
                        <a:rPr lang="zh-TW" sz="1400" kern="0" dirty="0">
                          <a:effectLst/>
                          <a:latin typeface="+mn-ea"/>
                          <a:ea typeface="+mn-ea"/>
                          <a:cs typeface="Times New Roman" panose="02020603050405020304" pitchFamily="18" charset="0"/>
                        </a:rPr>
                        <a:t>生活社會學</a:t>
                      </a:r>
                      <a:endParaRPr lang="zh-TW" sz="1400" kern="100" dirty="0">
                        <a:effectLst/>
                        <a:latin typeface="+mn-ea"/>
                        <a:ea typeface="+mn-ea"/>
                        <a:cs typeface="Times New Roman" panose="02020603050405020304" pitchFamily="18" charset="0"/>
                      </a:endParaRPr>
                    </a:p>
                  </a:txBody>
                  <a:tcPr marL="47070" marR="4707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xmlns="" val="10007"/>
                  </a:ext>
                </a:extLst>
              </a:tr>
              <a:tr h="371620">
                <a:tc vMerge="1">
                  <a:txBody>
                    <a:bodyPr/>
                    <a:lstStyle/>
                    <a:p>
                      <a:endParaRPr lang="zh-TW" altLang="en-US"/>
                    </a:p>
                  </a:txBody>
                  <a:tcPr/>
                </a:tc>
                <a:tc vMerge="1">
                  <a:txBody>
                    <a:bodyPr/>
                    <a:lstStyle/>
                    <a:p>
                      <a:endParaRPr lang="zh-TW" altLang="en-US"/>
                    </a:p>
                  </a:txBody>
                  <a:tcPr/>
                </a:tc>
                <a:tc>
                  <a:txBody>
                    <a:bodyPr/>
                    <a:lstStyle/>
                    <a:p>
                      <a:pPr marL="129540" algn="l">
                        <a:lnSpc>
                          <a:spcPts val="2000"/>
                        </a:lnSpc>
                        <a:spcAft>
                          <a:spcPts val="0"/>
                        </a:spcAft>
                      </a:pPr>
                      <a:r>
                        <a:rPr lang="en-US" sz="1400" kern="0" dirty="0">
                          <a:effectLst/>
                          <a:latin typeface="+mn-ea"/>
                          <a:ea typeface="+mn-ea"/>
                          <a:cs typeface="Times New Roman" panose="02020603050405020304" pitchFamily="18" charset="0"/>
                        </a:rPr>
                        <a:t>5.</a:t>
                      </a:r>
                      <a:r>
                        <a:rPr lang="zh-TW" sz="1400" kern="0" dirty="0">
                          <a:effectLst/>
                          <a:latin typeface="+mn-ea"/>
                          <a:ea typeface="+mn-ea"/>
                          <a:cs typeface="Times New Roman" panose="02020603050405020304" pitchFamily="18" charset="0"/>
                        </a:rPr>
                        <a:t>全球化大議題</a:t>
                      </a:r>
                      <a:endParaRPr lang="zh-TW" sz="1400" kern="100" dirty="0">
                        <a:effectLst/>
                        <a:latin typeface="+mn-ea"/>
                        <a:ea typeface="+mn-ea"/>
                        <a:cs typeface="Times New Roman" panose="02020603050405020304" pitchFamily="18" charset="0"/>
                      </a:endParaRPr>
                    </a:p>
                  </a:txBody>
                  <a:tcPr marL="47070" marR="4707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xmlns="" val="10008"/>
                  </a:ext>
                </a:extLst>
              </a:tr>
              <a:tr h="371620">
                <a:tc vMerge="1">
                  <a:txBody>
                    <a:bodyPr/>
                    <a:lstStyle/>
                    <a:p>
                      <a:endParaRPr lang="zh-TW" altLang="en-US"/>
                    </a:p>
                  </a:txBody>
                  <a:tcPr/>
                </a:tc>
                <a:tc vMerge="1">
                  <a:txBody>
                    <a:bodyPr/>
                    <a:lstStyle/>
                    <a:p>
                      <a:endParaRPr lang="zh-TW" altLang="en-US"/>
                    </a:p>
                  </a:txBody>
                  <a:tcPr/>
                </a:tc>
                <a:tc>
                  <a:txBody>
                    <a:bodyPr/>
                    <a:lstStyle/>
                    <a:p>
                      <a:pPr marL="129540" algn="l">
                        <a:lnSpc>
                          <a:spcPts val="2000"/>
                        </a:lnSpc>
                        <a:spcAft>
                          <a:spcPts val="0"/>
                        </a:spcAft>
                      </a:pPr>
                      <a:r>
                        <a:rPr lang="en-US" sz="1400" kern="0" dirty="0">
                          <a:effectLst/>
                          <a:latin typeface="+mn-ea"/>
                          <a:ea typeface="+mn-ea"/>
                          <a:cs typeface="Times New Roman" panose="02020603050405020304" pitchFamily="18" charset="0"/>
                        </a:rPr>
                        <a:t>6.</a:t>
                      </a:r>
                      <a:r>
                        <a:rPr lang="zh-TW" sz="1400" kern="0" dirty="0">
                          <a:effectLst/>
                          <a:latin typeface="+mn-ea"/>
                          <a:ea typeface="+mn-ea"/>
                          <a:cs typeface="Times New Roman" panose="02020603050405020304" pitchFamily="18" charset="0"/>
                        </a:rPr>
                        <a:t>經濟學的世界</a:t>
                      </a:r>
                      <a:endParaRPr lang="zh-TW" sz="1400" kern="100" dirty="0">
                        <a:effectLst/>
                        <a:latin typeface="+mn-ea"/>
                        <a:ea typeface="+mn-ea"/>
                        <a:cs typeface="Times New Roman" panose="02020603050405020304" pitchFamily="18" charset="0"/>
                      </a:endParaRPr>
                    </a:p>
                  </a:txBody>
                  <a:tcPr marL="47070" marR="4707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xmlns="" val="10009"/>
                  </a:ext>
                </a:extLst>
              </a:tr>
              <a:tr h="252302">
                <a:tc vMerge="1">
                  <a:txBody>
                    <a:bodyPr/>
                    <a:lstStyle/>
                    <a:p>
                      <a:endParaRPr lang="zh-TW" altLang="en-US"/>
                    </a:p>
                  </a:txBody>
                  <a:tcPr/>
                </a:tc>
                <a:tc rowSpan="2">
                  <a:txBody>
                    <a:bodyPr/>
                    <a:lstStyle/>
                    <a:p>
                      <a:pPr algn="ctr">
                        <a:lnSpc>
                          <a:spcPts val="2000"/>
                        </a:lnSpc>
                        <a:spcAft>
                          <a:spcPts val="0"/>
                        </a:spcAft>
                      </a:pPr>
                      <a:r>
                        <a:rPr lang="zh-TW" sz="1400" kern="0" dirty="0">
                          <a:effectLst/>
                          <a:latin typeface="+mn-ea"/>
                          <a:ea typeface="+mn-ea"/>
                          <a:cs typeface="Times New Roman" panose="02020603050405020304" pitchFamily="18" charset="0"/>
                        </a:rPr>
                        <a:t>歷史</a:t>
                      </a:r>
                      <a:endParaRPr lang="zh-TW" sz="1200" kern="100" dirty="0">
                        <a:effectLst/>
                        <a:latin typeface="+mn-ea"/>
                        <a:ea typeface="+mn-ea"/>
                        <a:cs typeface="Times New Roman" panose="02020603050405020304" pitchFamily="18" charset="0"/>
                      </a:endParaRPr>
                    </a:p>
                  </a:txBody>
                  <a:tcPr marL="47070" marR="4707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tc>
                  <a:txBody>
                    <a:bodyPr/>
                    <a:lstStyle/>
                    <a:p>
                      <a:pPr marL="129540" algn="l">
                        <a:lnSpc>
                          <a:spcPts val="2000"/>
                        </a:lnSpc>
                        <a:spcAft>
                          <a:spcPts val="0"/>
                        </a:spcAft>
                      </a:pPr>
                      <a:r>
                        <a:rPr lang="en-US" sz="1400" kern="0" dirty="0">
                          <a:effectLst/>
                          <a:latin typeface="+mn-ea"/>
                          <a:ea typeface="+mn-ea"/>
                          <a:cs typeface="Times New Roman" panose="02020603050405020304" pitchFamily="18" charset="0"/>
                        </a:rPr>
                        <a:t>1.</a:t>
                      </a:r>
                      <a:r>
                        <a:rPr lang="zh-TW" sz="1400" kern="0" dirty="0">
                          <a:effectLst/>
                          <a:latin typeface="+mn-ea"/>
                          <a:ea typeface="+mn-ea"/>
                          <a:cs typeface="Times New Roman" panose="02020603050405020304" pitchFamily="18" charset="0"/>
                        </a:rPr>
                        <a:t>區域文明史</a:t>
                      </a:r>
                      <a:endParaRPr lang="zh-TW" sz="1400" kern="100" dirty="0">
                        <a:effectLst/>
                        <a:latin typeface="+mn-ea"/>
                        <a:ea typeface="+mn-ea"/>
                        <a:cs typeface="Times New Roman" panose="02020603050405020304" pitchFamily="18" charset="0"/>
                      </a:endParaRPr>
                    </a:p>
                  </a:txBody>
                  <a:tcPr marL="47070" marR="4707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tc rowSpan="2">
                  <a:txBody>
                    <a:bodyPr/>
                    <a:lstStyle/>
                    <a:p>
                      <a:pPr algn="ctr">
                        <a:lnSpc>
                          <a:spcPts val="2000"/>
                        </a:lnSpc>
                        <a:spcAft>
                          <a:spcPts val="0"/>
                        </a:spcAft>
                      </a:pPr>
                      <a:r>
                        <a:rPr lang="en-US" sz="1400" kern="0" dirty="0">
                          <a:effectLst/>
                          <a:latin typeface="+mn-ea"/>
                          <a:ea typeface="+mn-ea"/>
                          <a:cs typeface="Times New Roman" panose="02020603050405020304" pitchFamily="18" charset="0"/>
                        </a:rPr>
                        <a:t>2</a:t>
                      </a:r>
                      <a:endParaRPr lang="zh-TW" sz="1400" kern="100" dirty="0">
                        <a:effectLst/>
                        <a:latin typeface="+mn-ea"/>
                        <a:ea typeface="+mn-ea"/>
                        <a:cs typeface="Times New Roman" panose="02020603050405020304" pitchFamily="18" charset="0"/>
                      </a:endParaRPr>
                    </a:p>
                  </a:txBody>
                  <a:tcPr marL="47070" marR="4707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tc rowSpan="2">
                  <a:txBody>
                    <a:bodyPr/>
                    <a:lstStyle/>
                    <a:p>
                      <a:pPr algn="ctr">
                        <a:lnSpc>
                          <a:spcPts val="2000"/>
                        </a:lnSpc>
                        <a:spcAft>
                          <a:spcPts val="0"/>
                        </a:spcAft>
                      </a:pPr>
                      <a:r>
                        <a:rPr lang="zh-TW" sz="1400" kern="0" dirty="0">
                          <a:effectLst/>
                          <a:latin typeface="+mn-ea"/>
                          <a:ea typeface="+mn-ea"/>
                          <a:cs typeface="Times New Roman" panose="02020603050405020304" pitchFamily="18" charset="0"/>
                        </a:rPr>
                        <a:t>半（</a:t>
                      </a:r>
                      <a:r>
                        <a:rPr lang="en-US" sz="1400" kern="0" dirty="0">
                          <a:effectLst/>
                          <a:latin typeface="+mn-ea"/>
                          <a:ea typeface="+mn-ea"/>
                          <a:cs typeface="Times New Roman" panose="02020603050405020304" pitchFamily="18" charset="0"/>
                        </a:rPr>
                        <a:t>2</a:t>
                      </a:r>
                      <a:r>
                        <a:rPr lang="zh-TW" sz="1400" kern="0" dirty="0">
                          <a:effectLst/>
                          <a:latin typeface="+mn-ea"/>
                          <a:ea typeface="+mn-ea"/>
                          <a:cs typeface="Times New Roman" panose="02020603050405020304" pitchFamily="18" charset="0"/>
                        </a:rPr>
                        <a:t>擇</a:t>
                      </a:r>
                      <a:r>
                        <a:rPr lang="en-US" sz="1400" kern="0" dirty="0">
                          <a:effectLst/>
                          <a:latin typeface="+mn-ea"/>
                          <a:ea typeface="+mn-ea"/>
                          <a:cs typeface="Times New Roman" panose="02020603050405020304" pitchFamily="18" charset="0"/>
                        </a:rPr>
                        <a:t>1</a:t>
                      </a:r>
                      <a:r>
                        <a:rPr lang="zh-TW" sz="1400" kern="0" dirty="0">
                          <a:effectLst/>
                          <a:latin typeface="+mn-ea"/>
                          <a:ea typeface="+mn-ea"/>
                          <a:cs typeface="Times New Roman" panose="02020603050405020304" pitchFamily="18" charset="0"/>
                        </a:rPr>
                        <a:t>）</a:t>
                      </a:r>
                      <a:r>
                        <a:rPr lang="en-US" sz="1400" kern="0" dirty="0">
                          <a:effectLst/>
                          <a:latin typeface="+mn-ea"/>
                          <a:ea typeface="+mn-ea"/>
                          <a:cs typeface="Times New Roman" panose="02020603050405020304" pitchFamily="18" charset="0"/>
                        </a:rPr>
                        <a:t/>
                      </a:r>
                      <a:br>
                        <a:rPr lang="en-US" sz="1400" kern="0" dirty="0">
                          <a:effectLst/>
                          <a:latin typeface="+mn-ea"/>
                          <a:ea typeface="+mn-ea"/>
                          <a:cs typeface="Times New Roman" panose="02020603050405020304" pitchFamily="18" charset="0"/>
                        </a:rPr>
                      </a:br>
                      <a:r>
                        <a:rPr lang="zh-TW" sz="1400" kern="100" dirty="0">
                          <a:effectLst/>
                          <a:latin typeface="+mn-ea"/>
                          <a:ea typeface="+mn-ea"/>
                          <a:cs typeface="Times New Roman" panose="02020603050405020304" pitchFamily="18" charset="0"/>
                        </a:rPr>
                        <a:t>多修無法列入通識學分，亦不得抵認通識延伸課程學分。</a:t>
                      </a:r>
                    </a:p>
                  </a:txBody>
                  <a:tcPr marL="47070" marR="4707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extLst>
                  <a:ext uri="{0D108BD9-81ED-4DB2-BD59-A6C34878D82A}">
                    <a16:rowId xmlns:a16="http://schemas.microsoft.com/office/drawing/2014/main" xmlns="" val="10010"/>
                  </a:ext>
                </a:extLst>
              </a:tr>
              <a:tr h="504603">
                <a:tc vMerge="1">
                  <a:txBody>
                    <a:bodyPr/>
                    <a:lstStyle/>
                    <a:p>
                      <a:endParaRPr lang="zh-TW" altLang="en-US"/>
                    </a:p>
                  </a:txBody>
                  <a:tcPr/>
                </a:tc>
                <a:tc vMerge="1">
                  <a:txBody>
                    <a:bodyPr/>
                    <a:lstStyle/>
                    <a:p>
                      <a:endParaRPr lang="zh-TW" altLang="en-US"/>
                    </a:p>
                  </a:txBody>
                  <a:tcPr/>
                </a:tc>
                <a:tc>
                  <a:txBody>
                    <a:bodyPr/>
                    <a:lstStyle/>
                    <a:p>
                      <a:pPr marL="129540" algn="l">
                        <a:lnSpc>
                          <a:spcPts val="2000"/>
                        </a:lnSpc>
                        <a:spcAft>
                          <a:spcPts val="0"/>
                        </a:spcAft>
                      </a:pPr>
                      <a:r>
                        <a:rPr lang="en-US" sz="1400" kern="0" dirty="0">
                          <a:effectLst/>
                          <a:latin typeface="+mn-ea"/>
                          <a:ea typeface="+mn-ea"/>
                          <a:cs typeface="Times New Roman" panose="02020603050405020304" pitchFamily="18" charset="0"/>
                        </a:rPr>
                        <a:t>2.</a:t>
                      </a:r>
                      <a:r>
                        <a:rPr lang="zh-TW" sz="1400" kern="0" dirty="0">
                          <a:effectLst/>
                          <a:latin typeface="+mn-ea"/>
                          <a:ea typeface="+mn-ea"/>
                          <a:cs typeface="Times New Roman" panose="02020603050405020304" pitchFamily="18" charset="0"/>
                        </a:rPr>
                        <a:t>文化思想史</a:t>
                      </a:r>
                      <a:endParaRPr lang="zh-TW" sz="1400" kern="100" dirty="0">
                        <a:effectLst/>
                        <a:latin typeface="+mn-ea"/>
                        <a:ea typeface="+mn-ea"/>
                        <a:cs typeface="Times New Roman" panose="02020603050405020304" pitchFamily="18" charset="0"/>
                      </a:endParaRPr>
                    </a:p>
                  </a:txBody>
                  <a:tcPr marL="47070" marR="4707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xmlns="" val="10011"/>
                  </a:ext>
                </a:extLst>
              </a:tr>
              <a:tr h="371620">
                <a:tc rowSpan="3">
                  <a:txBody>
                    <a:bodyPr/>
                    <a:lstStyle/>
                    <a:p>
                      <a:pPr algn="ctr">
                        <a:lnSpc>
                          <a:spcPts val="2000"/>
                        </a:lnSpc>
                        <a:spcAft>
                          <a:spcPts val="0"/>
                        </a:spcAft>
                      </a:pPr>
                      <a:r>
                        <a:rPr lang="zh-TW" sz="1800" b="0" kern="0" dirty="0">
                          <a:effectLst/>
                          <a:latin typeface="+mn-ea"/>
                          <a:ea typeface="+mn-ea"/>
                          <a:cs typeface="Times New Roman" panose="02020603050405020304" pitchFamily="18" charset="0"/>
                        </a:rPr>
                        <a:t>物</a:t>
                      </a:r>
                      <a:endParaRPr lang="zh-TW" sz="1600" b="0" kern="100" dirty="0">
                        <a:effectLst/>
                        <a:latin typeface="+mn-ea"/>
                        <a:ea typeface="+mn-ea"/>
                        <a:cs typeface="Times New Roman" panose="02020603050405020304" pitchFamily="18" charset="0"/>
                      </a:endParaRPr>
                    </a:p>
                  </a:txBody>
                  <a:tcPr marL="47070" marR="4707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FFFFFF"/>
                    </a:solidFill>
                  </a:tcPr>
                </a:tc>
                <a:tc>
                  <a:txBody>
                    <a:bodyPr/>
                    <a:lstStyle/>
                    <a:p>
                      <a:pPr algn="ctr">
                        <a:lnSpc>
                          <a:spcPts val="2000"/>
                        </a:lnSpc>
                        <a:spcAft>
                          <a:spcPts val="0"/>
                        </a:spcAft>
                      </a:pPr>
                      <a:r>
                        <a:rPr lang="zh-TW" sz="1400" kern="0" dirty="0">
                          <a:effectLst/>
                          <a:latin typeface="+mn-ea"/>
                          <a:ea typeface="+mn-ea"/>
                          <a:cs typeface="Times New Roman" panose="02020603050405020304" pitchFamily="18" charset="0"/>
                        </a:rPr>
                        <a:t>科學</a:t>
                      </a:r>
                      <a:endParaRPr lang="zh-TW" sz="1200" kern="100" dirty="0">
                        <a:effectLst/>
                        <a:latin typeface="+mn-ea"/>
                        <a:ea typeface="+mn-ea"/>
                        <a:cs typeface="Times New Roman" panose="02020603050405020304" pitchFamily="18" charset="0"/>
                      </a:endParaRPr>
                    </a:p>
                  </a:txBody>
                  <a:tcPr marL="47070" marR="4707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tc>
                  <a:txBody>
                    <a:bodyPr/>
                    <a:lstStyle/>
                    <a:p>
                      <a:pPr marL="129540" algn="l">
                        <a:lnSpc>
                          <a:spcPts val="2000"/>
                        </a:lnSpc>
                        <a:spcAft>
                          <a:spcPts val="0"/>
                        </a:spcAft>
                      </a:pPr>
                      <a:r>
                        <a:rPr lang="en-US" sz="1400" kern="0" dirty="0">
                          <a:solidFill>
                            <a:srgbClr val="FF0000"/>
                          </a:solidFill>
                          <a:effectLst/>
                          <a:latin typeface="+mn-ea"/>
                          <a:ea typeface="+mn-ea"/>
                          <a:cs typeface="Times New Roman" panose="02020603050405020304" pitchFamily="18" charset="0"/>
                        </a:rPr>
                        <a:t>1.</a:t>
                      </a:r>
                      <a:r>
                        <a:rPr lang="zh-TW" sz="1400" kern="0" dirty="0">
                          <a:solidFill>
                            <a:srgbClr val="FF0000"/>
                          </a:solidFill>
                          <a:effectLst/>
                          <a:latin typeface="+mn-ea"/>
                          <a:ea typeface="+mn-ea"/>
                          <a:cs typeface="Times New Roman" panose="02020603050405020304" pitchFamily="18" charset="0"/>
                        </a:rPr>
                        <a:t>自然科學導論</a:t>
                      </a:r>
                      <a:endParaRPr lang="zh-TW" sz="1400" kern="100" dirty="0">
                        <a:solidFill>
                          <a:srgbClr val="FF0000"/>
                        </a:solidFill>
                        <a:effectLst/>
                        <a:latin typeface="+mn-ea"/>
                        <a:ea typeface="+mn-ea"/>
                        <a:cs typeface="Times New Roman" panose="02020603050405020304" pitchFamily="18" charset="0"/>
                      </a:endParaRPr>
                    </a:p>
                  </a:txBody>
                  <a:tcPr marL="47070" marR="4707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tc rowSpan="3">
                  <a:txBody>
                    <a:bodyPr/>
                    <a:lstStyle/>
                    <a:p>
                      <a:pPr algn="ctr">
                        <a:lnSpc>
                          <a:spcPts val="2000"/>
                        </a:lnSpc>
                        <a:spcAft>
                          <a:spcPts val="0"/>
                        </a:spcAft>
                      </a:pPr>
                      <a:r>
                        <a:rPr lang="en-US" sz="1400" kern="0" dirty="0">
                          <a:effectLst/>
                          <a:latin typeface="+mn-ea"/>
                          <a:ea typeface="+mn-ea"/>
                          <a:cs typeface="Times New Roman" panose="02020603050405020304" pitchFamily="18" charset="0"/>
                        </a:rPr>
                        <a:t>2</a:t>
                      </a:r>
                      <a:endParaRPr lang="zh-TW" sz="1400" kern="100" dirty="0">
                        <a:effectLst/>
                        <a:latin typeface="+mn-ea"/>
                        <a:ea typeface="+mn-ea"/>
                        <a:cs typeface="Times New Roman" panose="02020603050405020304" pitchFamily="18" charset="0"/>
                      </a:endParaRPr>
                    </a:p>
                  </a:txBody>
                  <a:tcPr marL="47070" marR="4707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tc rowSpan="3">
                  <a:txBody>
                    <a:bodyPr/>
                    <a:lstStyle/>
                    <a:p>
                      <a:pPr algn="ctr">
                        <a:lnSpc>
                          <a:spcPts val="2000"/>
                        </a:lnSpc>
                        <a:spcAft>
                          <a:spcPts val="0"/>
                        </a:spcAft>
                      </a:pPr>
                      <a:r>
                        <a:rPr lang="zh-TW" sz="1400" kern="0" dirty="0">
                          <a:effectLst/>
                          <a:latin typeface="+mn-ea"/>
                          <a:ea typeface="+mn-ea"/>
                          <a:cs typeface="Times New Roman" panose="02020603050405020304" pitchFamily="18" charset="0"/>
                        </a:rPr>
                        <a:t>半（</a:t>
                      </a:r>
                      <a:r>
                        <a:rPr lang="en-US" sz="1400" kern="0" dirty="0">
                          <a:effectLst/>
                          <a:latin typeface="+mn-ea"/>
                          <a:ea typeface="+mn-ea"/>
                          <a:cs typeface="Times New Roman" panose="02020603050405020304" pitchFamily="18" charset="0"/>
                        </a:rPr>
                        <a:t>3</a:t>
                      </a:r>
                      <a:r>
                        <a:rPr lang="zh-TW" sz="1400" kern="0" dirty="0">
                          <a:effectLst/>
                          <a:latin typeface="+mn-ea"/>
                          <a:ea typeface="+mn-ea"/>
                          <a:cs typeface="Times New Roman" panose="02020603050405020304" pitchFamily="18" charset="0"/>
                        </a:rPr>
                        <a:t>擇</a:t>
                      </a:r>
                      <a:r>
                        <a:rPr lang="en-US" sz="1400" kern="0" dirty="0">
                          <a:effectLst/>
                          <a:latin typeface="+mn-ea"/>
                          <a:ea typeface="+mn-ea"/>
                          <a:cs typeface="Times New Roman" panose="02020603050405020304" pitchFamily="18" charset="0"/>
                        </a:rPr>
                        <a:t>1</a:t>
                      </a:r>
                      <a:r>
                        <a:rPr lang="zh-TW" sz="1400" kern="0" dirty="0">
                          <a:effectLst/>
                          <a:latin typeface="+mn-ea"/>
                          <a:ea typeface="+mn-ea"/>
                          <a:cs typeface="Times New Roman" panose="02020603050405020304" pitchFamily="18" charset="0"/>
                        </a:rPr>
                        <a:t>）</a:t>
                      </a:r>
                      <a:r>
                        <a:rPr lang="en-US" sz="1400" kern="0" dirty="0">
                          <a:effectLst/>
                          <a:latin typeface="+mn-ea"/>
                          <a:ea typeface="+mn-ea"/>
                          <a:cs typeface="Times New Roman" panose="02020603050405020304" pitchFamily="18" charset="0"/>
                        </a:rPr>
                        <a:t/>
                      </a:r>
                      <a:br>
                        <a:rPr lang="en-US" sz="1400" kern="0" dirty="0">
                          <a:effectLst/>
                          <a:latin typeface="+mn-ea"/>
                          <a:ea typeface="+mn-ea"/>
                          <a:cs typeface="Times New Roman" panose="02020603050405020304" pitchFamily="18" charset="0"/>
                        </a:rPr>
                      </a:br>
                      <a:r>
                        <a:rPr lang="zh-TW" sz="1400" kern="100" dirty="0">
                          <a:effectLst/>
                          <a:latin typeface="+mn-ea"/>
                          <a:ea typeface="+mn-ea"/>
                          <a:cs typeface="Times New Roman" panose="02020603050405020304" pitchFamily="18" charset="0"/>
                        </a:rPr>
                        <a:t>多修無法列入通識學分，亦不得抵認通識延伸課程學分</a:t>
                      </a:r>
                      <a:r>
                        <a:rPr lang="zh-TW" sz="1400" kern="100" dirty="0" smtClean="0">
                          <a:effectLst/>
                          <a:latin typeface="+mn-ea"/>
                          <a:ea typeface="+mn-ea"/>
                          <a:cs typeface="Times New Roman" panose="02020603050405020304" pitchFamily="18" charset="0"/>
                        </a:rPr>
                        <a:t>。</a:t>
                      </a:r>
                      <a:endParaRPr lang="en-US" altLang="zh-TW" sz="1400" kern="100" dirty="0" smtClean="0">
                        <a:effectLst/>
                        <a:latin typeface="+mn-ea"/>
                        <a:ea typeface="+mn-ea"/>
                        <a:cs typeface="Times New Roman" panose="02020603050405020304" pitchFamily="18" charset="0"/>
                      </a:endParaRPr>
                    </a:p>
                    <a:p>
                      <a:pPr algn="ctr">
                        <a:lnSpc>
                          <a:spcPts val="2000"/>
                        </a:lnSpc>
                        <a:spcAft>
                          <a:spcPts val="0"/>
                        </a:spcAft>
                      </a:pPr>
                      <a:r>
                        <a:rPr lang="zh-TW" altLang="en-US" sz="1400" kern="100" dirty="0" smtClean="0">
                          <a:solidFill>
                            <a:srgbClr val="FF0000"/>
                          </a:solidFill>
                          <a:effectLst/>
                          <a:latin typeface="+mn-ea"/>
                          <a:ea typeface="+mn-ea"/>
                          <a:cs typeface="Times New Roman" panose="02020603050405020304" pitchFamily="18" charset="0"/>
                        </a:rPr>
                        <a:t>本系</a:t>
                      </a:r>
                      <a:r>
                        <a:rPr lang="en-US" altLang="zh-TW" sz="1400" kern="100" dirty="0" smtClean="0">
                          <a:solidFill>
                            <a:srgbClr val="FF0000"/>
                          </a:solidFill>
                          <a:effectLst/>
                          <a:latin typeface="+mn-ea"/>
                          <a:ea typeface="+mn-ea"/>
                          <a:cs typeface="Times New Roman" panose="02020603050405020304" pitchFamily="18" charset="0"/>
                        </a:rPr>
                        <a:t>108-2</a:t>
                      </a:r>
                      <a:r>
                        <a:rPr lang="zh-TW" altLang="en-US" sz="1400" kern="100" dirty="0" smtClean="0">
                          <a:solidFill>
                            <a:srgbClr val="FF0000"/>
                          </a:solidFill>
                          <a:effectLst/>
                          <a:latin typeface="+mn-ea"/>
                          <a:ea typeface="+mn-ea"/>
                          <a:cs typeface="Times New Roman" panose="02020603050405020304" pitchFamily="18" charset="0"/>
                        </a:rPr>
                        <a:t>自動加選自然科學導論</a:t>
                      </a:r>
                      <a:endParaRPr lang="zh-TW" sz="1400" kern="100" dirty="0">
                        <a:solidFill>
                          <a:srgbClr val="FF0000"/>
                        </a:solidFill>
                        <a:effectLst/>
                        <a:latin typeface="+mn-ea"/>
                        <a:ea typeface="+mn-ea"/>
                        <a:cs typeface="Times New Roman" panose="02020603050405020304" pitchFamily="18" charset="0"/>
                      </a:endParaRPr>
                    </a:p>
                  </a:txBody>
                  <a:tcPr marL="47070" marR="4707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extLst>
                  <a:ext uri="{0D108BD9-81ED-4DB2-BD59-A6C34878D82A}">
                    <a16:rowId xmlns:a16="http://schemas.microsoft.com/office/drawing/2014/main" xmlns="" val="10012"/>
                  </a:ext>
                </a:extLst>
              </a:tr>
              <a:tr h="351904">
                <a:tc vMerge="1">
                  <a:txBody>
                    <a:bodyPr/>
                    <a:lstStyle/>
                    <a:p>
                      <a:endParaRPr lang="zh-TW" altLang="en-US"/>
                    </a:p>
                  </a:txBody>
                  <a:tcPr/>
                </a:tc>
                <a:tc rowSpan="2">
                  <a:txBody>
                    <a:bodyPr/>
                    <a:lstStyle/>
                    <a:p>
                      <a:pPr algn="ctr">
                        <a:lnSpc>
                          <a:spcPts val="2000"/>
                        </a:lnSpc>
                        <a:spcAft>
                          <a:spcPts val="0"/>
                        </a:spcAft>
                      </a:pPr>
                      <a:r>
                        <a:rPr lang="zh-TW" sz="1400" kern="0" dirty="0">
                          <a:effectLst/>
                          <a:latin typeface="+mn-ea"/>
                          <a:ea typeface="+mn-ea"/>
                          <a:cs typeface="Times New Roman" panose="02020603050405020304" pitchFamily="18" charset="0"/>
                        </a:rPr>
                        <a:t>科技</a:t>
                      </a:r>
                      <a:endParaRPr lang="zh-TW" sz="1200" kern="100" dirty="0">
                        <a:effectLst/>
                        <a:latin typeface="+mn-ea"/>
                        <a:ea typeface="+mn-ea"/>
                        <a:cs typeface="Times New Roman" panose="02020603050405020304" pitchFamily="18" charset="0"/>
                      </a:endParaRPr>
                    </a:p>
                  </a:txBody>
                  <a:tcPr marL="47070" marR="4707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tc>
                  <a:txBody>
                    <a:bodyPr/>
                    <a:lstStyle/>
                    <a:p>
                      <a:pPr marL="129540" algn="l">
                        <a:lnSpc>
                          <a:spcPts val="2000"/>
                        </a:lnSpc>
                        <a:spcAft>
                          <a:spcPts val="0"/>
                        </a:spcAft>
                      </a:pPr>
                      <a:r>
                        <a:rPr lang="en-US" sz="1400" kern="0" dirty="0">
                          <a:effectLst/>
                          <a:latin typeface="+mn-ea"/>
                          <a:ea typeface="+mn-ea"/>
                          <a:cs typeface="Times New Roman" panose="02020603050405020304" pitchFamily="18" charset="0"/>
                        </a:rPr>
                        <a:t>2.</a:t>
                      </a:r>
                      <a:r>
                        <a:rPr lang="zh-TW" sz="1400" kern="0" dirty="0">
                          <a:effectLst/>
                          <a:latin typeface="+mn-ea"/>
                          <a:ea typeface="+mn-ea"/>
                          <a:cs typeface="Times New Roman" panose="02020603050405020304" pitchFamily="18" charset="0"/>
                        </a:rPr>
                        <a:t>工程與科技</a:t>
                      </a:r>
                      <a:endParaRPr lang="zh-TW" sz="1400" kern="100" dirty="0">
                        <a:effectLst/>
                        <a:latin typeface="+mn-ea"/>
                        <a:ea typeface="+mn-ea"/>
                        <a:cs typeface="Times New Roman" panose="02020603050405020304" pitchFamily="18" charset="0"/>
                      </a:endParaRPr>
                    </a:p>
                  </a:txBody>
                  <a:tcPr marL="47070" marR="4707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xmlns="" val="10013"/>
                  </a:ext>
                </a:extLst>
              </a:tr>
              <a:tr h="476628">
                <a:tc vMerge="1">
                  <a:txBody>
                    <a:bodyPr/>
                    <a:lstStyle/>
                    <a:p>
                      <a:endParaRPr lang="zh-TW" altLang="en-US"/>
                    </a:p>
                  </a:txBody>
                  <a:tcPr/>
                </a:tc>
                <a:tc vMerge="1">
                  <a:txBody>
                    <a:bodyPr/>
                    <a:lstStyle/>
                    <a:p>
                      <a:endParaRPr lang="zh-TW" altLang="en-US"/>
                    </a:p>
                  </a:txBody>
                  <a:tcPr/>
                </a:tc>
                <a:tc>
                  <a:txBody>
                    <a:bodyPr/>
                    <a:lstStyle/>
                    <a:p>
                      <a:pPr marL="129540" algn="l">
                        <a:lnSpc>
                          <a:spcPts val="2000"/>
                        </a:lnSpc>
                        <a:spcAft>
                          <a:spcPts val="0"/>
                        </a:spcAft>
                      </a:pPr>
                      <a:r>
                        <a:rPr lang="en-US" sz="1400" kern="0" dirty="0">
                          <a:effectLst/>
                          <a:latin typeface="+mn-ea"/>
                          <a:ea typeface="+mn-ea"/>
                          <a:cs typeface="Times New Roman" panose="02020603050405020304" pitchFamily="18" charset="0"/>
                        </a:rPr>
                        <a:t>3.</a:t>
                      </a:r>
                      <a:r>
                        <a:rPr lang="zh-TW" sz="1400" kern="0" dirty="0">
                          <a:effectLst/>
                          <a:latin typeface="+mn-ea"/>
                          <a:ea typeface="+mn-ea"/>
                          <a:cs typeface="Times New Roman" panose="02020603050405020304" pitchFamily="18" charset="0"/>
                        </a:rPr>
                        <a:t>電資與人類文明</a:t>
                      </a:r>
                      <a:endParaRPr lang="zh-TW" sz="1400" kern="100" dirty="0">
                        <a:effectLst/>
                        <a:latin typeface="+mn-ea"/>
                        <a:ea typeface="+mn-ea"/>
                        <a:cs typeface="Times New Roman" panose="02020603050405020304" pitchFamily="18" charset="0"/>
                      </a:endParaRPr>
                    </a:p>
                  </a:txBody>
                  <a:tcPr marL="47070" marR="4707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xmlns="" val="10014"/>
                  </a:ext>
                </a:extLst>
              </a:tr>
              <a:tr h="252302">
                <a:tc rowSpan="2">
                  <a:txBody>
                    <a:bodyPr/>
                    <a:lstStyle/>
                    <a:p>
                      <a:pPr algn="ctr">
                        <a:lnSpc>
                          <a:spcPts val="2000"/>
                        </a:lnSpc>
                        <a:spcAft>
                          <a:spcPts val="0"/>
                        </a:spcAft>
                      </a:pPr>
                      <a:r>
                        <a:rPr lang="zh-TW" sz="1800" b="0" kern="0" dirty="0">
                          <a:effectLst/>
                          <a:latin typeface="+mn-ea"/>
                          <a:ea typeface="+mn-ea"/>
                          <a:cs typeface="Times New Roman" panose="02020603050405020304" pitchFamily="18" charset="0"/>
                        </a:rPr>
                        <a:t>我</a:t>
                      </a:r>
                      <a:endParaRPr lang="zh-TW" sz="1600" b="0" kern="100" dirty="0">
                        <a:effectLst/>
                        <a:latin typeface="+mn-ea"/>
                        <a:ea typeface="+mn-ea"/>
                        <a:cs typeface="Times New Roman" panose="02020603050405020304" pitchFamily="18" charset="0"/>
                      </a:endParaRPr>
                    </a:p>
                  </a:txBody>
                  <a:tcPr marL="47070" marR="4707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FFFFFF"/>
                    </a:solidFill>
                  </a:tcPr>
                </a:tc>
                <a:tc>
                  <a:txBody>
                    <a:bodyPr/>
                    <a:lstStyle/>
                    <a:p>
                      <a:pPr algn="ctr">
                        <a:lnSpc>
                          <a:spcPts val="2000"/>
                        </a:lnSpc>
                        <a:spcAft>
                          <a:spcPts val="0"/>
                        </a:spcAft>
                      </a:pPr>
                      <a:r>
                        <a:rPr lang="zh-TW" sz="1400" kern="0" dirty="0">
                          <a:effectLst/>
                          <a:latin typeface="+mn-ea"/>
                          <a:ea typeface="+mn-ea"/>
                          <a:cs typeface="Times New Roman" panose="02020603050405020304" pitchFamily="18" charset="0"/>
                        </a:rPr>
                        <a:t>文學</a:t>
                      </a:r>
                      <a:endParaRPr lang="zh-TW" sz="1200" kern="100" dirty="0">
                        <a:effectLst/>
                        <a:latin typeface="+mn-ea"/>
                        <a:ea typeface="+mn-ea"/>
                        <a:cs typeface="Times New Roman" panose="02020603050405020304" pitchFamily="18" charset="0"/>
                      </a:endParaRPr>
                    </a:p>
                  </a:txBody>
                  <a:tcPr marL="47070" marR="4707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tc>
                  <a:txBody>
                    <a:bodyPr/>
                    <a:lstStyle/>
                    <a:p>
                      <a:pPr marL="129540" algn="l">
                        <a:lnSpc>
                          <a:spcPts val="2000"/>
                        </a:lnSpc>
                        <a:spcAft>
                          <a:spcPts val="0"/>
                        </a:spcAft>
                      </a:pPr>
                      <a:r>
                        <a:rPr lang="zh-TW" sz="1400" kern="0">
                          <a:effectLst/>
                          <a:latin typeface="+mn-ea"/>
                          <a:ea typeface="+mn-ea"/>
                          <a:cs typeface="Times New Roman" panose="02020603050405020304" pitchFamily="18" charset="0"/>
                        </a:rPr>
                        <a:t>文學經典閱讀</a:t>
                      </a:r>
                      <a:endParaRPr lang="zh-TW" sz="1400" kern="100">
                        <a:effectLst/>
                        <a:latin typeface="+mn-ea"/>
                        <a:ea typeface="+mn-ea"/>
                        <a:cs typeface="Times New Roman" panose="02020603050405020304" pitchFamily="18" charset="0"/>
                      </a:endParaRPr>
                    </a:p>
                  </a:txBody>
                  <a:tcPr marL="47070" marR="4707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tc>
                  <a:txBody>
                    <a:bodyPr/>
                    <a:lstStyle/>
                    <a:p>
                      <a:pPr algn="ctr">
                        <a:lnSpc>
                          <a:spcPts val="2000"/>
                        </a:lnSpc>
                        <a:spcAft>
                          <a:spcPts val="0"/>
                        </a:spcAft>
                      </a:pPr>
                      <a:r>
                        <a:rPr lang="en-US" sz="1400" kern="0" dirty="0">
                          <a:effectLst/>
                          <a:latin typeface="+mn-ea"/>
                          <a:ea typeface="+mn-ea"/>
                          <a:cs typeface="Times New Roman" panose="02020603050405020304" pitchFamily="18" charset="0"/>
                        </a:rPr>
                        <a:t>2</a:t>
                      </a:r>
                      <a:endParaRPr lang="zh-TW" sz="1400" kern="100" dirty="0">
                        <a:effectLst/>
                        <a:latin typeface="+mn-ea"/>
                        <a:ea typeface="+mn-ea"/>
                        <a:cs typeface="Times New Roman" panose="02020603050405020304" pitchFamily="18" charset="0"/>
                      </a:endParaRPr>
                    </a:p>
                  </a:txBody>
                  <a:tcPr marL="47070" marR="4707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tc>
                  <a:txBody>
                    <a:bodyPr/>
                    <a:lstStyle/>
                    <a:p>
                      <a:pPr algn="ctr">
                        <a:lnSpc>
                          <a:spcPts val="2000"/>
                        </a:lnSpc>
                        <a:spcAft>
                          <a:spcPts val="0"/>
                        </a:spcAft>
                      </a:pPr>
                      <a:r>
                        <a:rPr lang="zh-TW" sz="1400" kern="0" dirty="0">
                          <a:effectLst/>
                          <a:latin typeface="+mn-ea"/>
                          <a:ea typeface="+mn-ea"/>
                          <a:cs typeface="Times New Roman" panose="02020603050405020304" pitchFamily="18" charset="0"/>
                        </a:rPr>
                        <a:t>半（大一上）</a:t>
                      </a:r>
                      <a:endParaRPr lang="zh-TW" sz="1400" kern="100" dirty="0">
                        <a:effectLst/>
                        <a:latin typeface="+mn-ea"/>
                        <a:ea typeface="+mn-ea"/>
                        <a:cs typeface="Times New Roman" panose="02020603050405020304" pitchFamily="18" charset="0"/>
                      </a:endParaRPr>
                    </a:p>
                  </a:txBody>
                  <a:tcPr marL="47070" marR="4707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extLst>
                  <a:ext uri="{0D108BD9-81ED-4DB2-BD59-A6C34878D82A}">
                    <a16:rowId xmlns:a16="http://schemas.microsoft.com/office/drawing/2014/main" xmlns="" val="10015"/>
                  </a:ext>
                </a:extLst>
              </a:tr>
              <a:tr h="252302">
                <a:tc vMerge="1">
                  <a:txBody>
                    <a:bodyPr/>
                    <a:lstStyle/>
                    <a:p>
                      <a:endParaRPr lang="zh-TW" altLang="en-US"/>
                    </a:p>
                  </a:txBody>
                  <a:tcPr/>
                </a:tc>
                <a:tc>
                  <a:txBody>
                    <a:bodyPr/>
                    <a:lstStyle/>
                    <a:p>
                      <a:pPr algn="ctr">
                        <a:lnSpc>
                          <a:spcPts val="2000"/>
                        </a:lnSpc>
                        <a:spcAft>
                          <a:spcPts val="0"/>
                        </a:spcAft>
                      </a:pPr>
                      <a:r>
                        <a:rPr lang="zh-TW" sz="1400" kern="0" dirty="0">
                          <a:effectLst/>
                          <a:latin typeface="+mn-ea"/>
                          <a:ea typeface="+mn-ea"/>
                          <a:cs typeface="Times New Roman" panose="02020603050405020304" pitchFamily="18" charset="0"/>
                        </a:rPr>
                        <a:t>修辭</a:t>
                      </a:r>
                      <a:endParaRPr lang="zh-TW" sz="1200" kern="100" dirty="0">
                        <a:effectLst/>
                        <a:latin typeface="+mn-ea"/>
                        <a:ea typeface="+mn-ea"/>
                        <a:cs typeface="Times New Roman" panose="02020603050405020304" pitchFamily="18" charset="0"/>
                      </a:endParaRPr>
                    </a:p>
                  </a:txBody>
                  <a:tcPr marL="47070" marR="4707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tc>
                  <a:txBody>
                    <a:bodyPr/>
                    <a:lstStyle/>
                    <a:p>
                      <a:pPr marL="129540" algn="l">
                        <a:lnSpc>
                          <a:spcPts val="2000"/>
                        </a:lnSpc>
                        <a:spcAft>
                          <a:spcPts val="0"/>
                        </a:spcAft>
                      </a:pPr>
                      <a:r>
                        <a:rPr lang="zh-TW" sz="1400" kern="0">
                          <a:effectLst/>
                          <a:latin typeface="+mn-ea"/>
                          <a:ea typeface="+mn-ea"/>
                          <a:cs typeface="Times New Roman" panose="02020603050405020304" pitchFamily="18" charset="0"/>
                        </a:rPr>
                        <a:t>語文與修辭</a:t>
                      </a:r>
                      <a:endParaRPr lang="zh-TW" sz="1400" kern="100">
                        <a:effectLst/>
                        <a:latin typeface="+mn-ea"/>
                        <a:ea typeface="+mn-ea"/>
                        <a:cs typeface="Times New Roman" panose="02020603050405020304" pitchFamily="18" charset="0"/>
                      </a:endParaRPr>
                    </a:p>
                  </a:txBody>
                  <a:tcPr marL="47070" marR="4707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tc>
                  <a:txBody>
                    <a:bodyPr/>
                    <a:lstStyle/>
                    <a:p>
                      <a:pPr algn="ctr">
                        <a:lnSpc>
                          <a:spcPts val="2000"/>
                        </a:lnSpc>
                        <a:spcAft>
                          <a:spcPts val="0"/>
                        </a:spcAft>
                      </a:pPr>
                      <a:r>
                        <a:rPr lang="en-US" sz="1400" kern="0" dirty="0">
                          <a:effectLst/>
                          <a:latin typeface="+mn-ea"/>
                          <a:ea typeface="+mn-ea"/>
                          <a:cs typeface="Times New Roman" panose="02020603050405020304" pitchFamily="18" charset="0"/>
                        </a:rPr>
                        <a:t>2</a:t>
                      </a:r>
                      <a:endParaRPr lang="zh-TW" sz="1400" kern="100" dirty="0">
                        <a:effectLst/>
                        <a:latin typeface="+mn-ea"/>
                        <a:ea typeface="+mn-ea"/>
                        <a:cs typeface="Times New Roman" panose="02020603050405020304" pitchFamily="18" charset="0"/>
                      </a:endParaRPr>
                    </a:p>
                  </a:txBody>
                  <a:tcPr marL="47070" marR="4707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tc>
                  <a:txBody>
                    <a:bodyPr/>
                    <a:lstStyle/>
                    <a:p>
                      <a:pPr algn="ctr">
                        <a:lnSpc>
                          <a:spcPts val="2000"/>
                        </a:lnSpc>
                        <a:spcAft>
                          <a:spcPts val="0"/>
                        </a:spcAft>
                      </a:pPr>
                      <a:r>
                        <a:rPr lang="zh-TW" sz="1400" kern="0" dirty="0">
                          <a:effectLst/>
                          <a:latin typeface="+mn-ea"/>
                          <a:ea typeface="+mn-ea"/>
                          <a:cs typeface="Times New Roman" panose="02020603050405020304" pitchFamily="18" charset="0"/>
                        </a:rPr>
                        <a:t>半（大一下）</a:t>
                      </a:r>
                      <a:endParaRPr lang="zh-TW" sz="1400" kern="100" dirty="0">
                        <a:effectLst/>
                        <a:latin typeface="+mn-ea"/>
                        <a:ea typeface="+mn-ea"/>
                        <a:cs typeface="Times New Roman" panose="02020603050405020304" pitchFamily="18" charset="0"/>
                      </a:endParaRPr>
                    </a:p>
                  </a:txBody>
                  <a:tcPr marL="47070" marR="4707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extLst>
                  <a:ext uri="{0D108BD9-81ED-4DB2-BD59-A6C34878D82A}">
                    <a16:rowId xmlns:a16="http://schemas.microsoft.com/office/drawing/2014/main" xmlns="" val="10016"/>
                  </a:ext>
                </a:extLst>
              </a:tr>
              <a:tr h="485201">
                <a:tc gridSpan="3">
                  <a:txBody>
                    <a:bodyPr/>
                    <a:lstStyle/>
                    <a:p>
                      <a:pPr algn="ctr">
                        <a:lnSpc>
                          <a:spcPts val="2000"/>
                        </a:lnSpc>
                        <a:spcAft>
                          <a:spcPts val="0"/>
                        </a:spcAft>
                      </a:pPr>
                      <a:r>
                        <a:rPr lang="zh-TW" sz="1800" kern="0" dirty="0">
                          <a:effectLst/>
                          <a:latin typeface="+mn-ea"/>
                          <a:ea typeface="+mn-ea"/>
                          <a:cs typeface="Times New Roman" panose="02020603050405020304" pitchFamily="18" charset="0"/>
                        </a:rPr>
                        <a:t>合計</a:t>
                      </a:r>
                      <a:endParaRPr lang="zh-TW" sz="1800" kern="100" dirty="0">
                        <a:effectLst/>
                        <a:latin typeface="+mn-ea"/>
                        <a:ea typeface="+mn-ea"/>
                        <a:cs typeface="Times New Roman" panose="02020603050405020304" pitchFamily="18" charset="0"/>
                      </a:endParaRPr>
                    </a:p>
                  </a:txBody>
                  <a:tcPr marL="47070" marR="4707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FFFFFF"/>
                    </a:solidFill>
                  </a:tcPr>
                </a:tc>
                <a:tc hMerge="1">
                  <a:txBody>
                    <a:bodyPr/>
                    <a:lstStyle/>
                    <a:p>
                      <a:endParaRPr lang="zh-TW" altLang="en-US"/>
                    </a:p>
                  </a:txBody>
                  <a:tcPr/>
                </a:tc>
                <a:tc hMerge="1">
                  <a:txBody>
                    <a:bodyPr/>
                    <a:lstStyle/>
                    <a:p>
                      <a:endParaRPr lang="zh-TW" altLang="en-US"/>
                    </a:p>
                  </a:txBody>
                  <a:tcPr/>
                </a:tc>
                <a:tc>
                  <a:txBody>
                    <a:bodyPr/>
                    <a:lstStyle/>
                    <a:p>
                      <a:pPr algn="ctr">
                        <a:lnSpc>
                          <a:spcPts val="2000"/>
                        </a:lnSpc>
                        <a:spcAft>
                          <a:spcPts val="0"/>
                        </a:spcAft>
                      </a:pPr>
                      <a:r>
                        <a:rPr lang="en-US" sz="1600" kern="0" dirty="0">
                          <a:effectLst/>
                          <a:latin typeface="+mn-ea"/>
                          <a:ea typeface="+mn-ea"/>
                          <a:cs typeface="Times New Roman" panose="02020603050405020304" pitchFamily="18" charset="0"/>
                        </a:rPr>
                        <a:t>14</a:t>
                      </a:r>
                      <a:endParaRPr lang="zh-TW" sz="1600" kern="100" dirty="0">
                        <a:effectLst/>
                        <a:latin typeface="+mn-ea"/>
                        <a:ea typeface="+mn-ea"/>
                        <a:cs typeface="Times New Roman" panose="02020603050405020304" pitchFamily="18" charset="0"/>
                      </a:endParaRPr>
                    </a:p>
                  </a:txBody>
                  <a:tcPr marL="47070" marR="4707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tc>
                  <a:txBody>
                    <a:bodyPr/>
                    <a:lstStyle/>
                    <a:p>
                      <a:pPr algn="ctr">
                        <a:lnSpc>
                          <a:spcPts val="2000"/>
                        </a:lnSpc>
                      </a:pPr>
                      <a:endParaRPr lang="zh-TW" sz="1400" kern="100" dirty="0">
                        <a:effectLst/>
                        <a:latin typeface="+mn-ea"/>
                        <a:ea typeface="+mn-ea"/>
                        <a:cs typeface="Cordia New" panose="020B0304020202020204" pitchFamily="34" charset="-34"/>
                      </a:endParaRPr>
                    </a:p>
                  </a:txBody>
                  <a:tcPr marL="47070" marR="4707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extLst>
                  <a:ext uri="{0D108BD9-81ED-4DB2-BD59-A6C34878D82A}">
                    <a16:rowId xmlns:a16="http://schemas.microsoft.com/office/drawing/2014/main" xmlns="" val="10017"/>
                  </a:ext>
                </a:extLst>
              </a:tr>
            </a:tbl>
          </a:graphicData>
        </a:graphic>
      </p:graphicFrame>
    </p:spTree>
    <p:extLst>
      <p:ext uri="{BB962C8B-B14F-4D97-AF65-F5344CB8AC3E}">
        <p14:creationId xmlns:p14="http://schemas.microsoft.com/office/powerpoint/2010/main" val="5353765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534837"/>
            <a:ext cx="2723375" cy="871018"/>
          </a:xfrm>
        </p:spPr>
        <p:txBody>
          <a:bodyPr>
            <a:normAutofit fontScale="90000"/>
          </a:bodyPr>
          <a:lstStyle/>
          <a:p>
            <a:r>
              <a:rPr lang="zh-TW" altLang="zh-TW" sz="3600" b="1" dirty="0"/>
              <a:t>財務金融學</a:t>
            </a:r>
            <a:r>
              <a:rPr lang="zh-TW" altLang="zh-TW" sz="3600" b="1" dirty="0" smtClean="0"/>
              <a:t>系</a:t>
            </a:r>
            <a:r>
              <a:rPr lang="en-US" altLang="zh-TW" sz="3600" b="1" dirty="0" smtClean="0"/>
              <a:t/>
            </a:r>
            <a:br>
              <a:rPr lang="en-US" altLang="zh-TW" sz="3600" b="1" dirty="0" smtClean="0"/>
            </a:br>
            <a:r>
              <a:rPr lang="zh-TW" altLang="zh-TW" sz="3600" b="1" dirty="0" smtClean="0"/>
              <a:t>必修科目表</a:t>
            </a:r>
            <a:endParaRPr lang="zh-TW" altLang="en-US" sz="3600" dirty="0"/>
          </a:p>
        </p:txBody>
      </p:sp>
      <p:graphicFrame>
        <p:nvGraphicFramePr>
          <p:cNvPr id="6" name="表格 5"/>
          <p:cNvGraphicFramePr>
            <a:graphicFrameLocks noGrp="1"/>
          </p:cNvGraphicFramePr>
          <p:nvPr>
            <p:extLst>
              <p:ext uri="{D42A27DB-BD31-4B8C-83A1-F6EECF244321}">
                <p14:modId xmlns:p14="http://schemas.microsoft.com/office/powerpoint/2010/main" val="1994016979"/>
              </p:ext>
            </p:extLst>
          </p:nvPr>
        </p:nvGraphicFramePr>
        <p:xfrm>
          <a:off x="2639682" y="60396"/>
          <a:ext cx="6426678" cy="6728595"/>
        </p:xfrm>
        <a:graphic>
          <a:graphicData uri="http://schemas.openxmlformats.org/drawingml/2006/table">
            <a:tbl>
              <a:tblPr firstRow="1" firstCol="1" bandRow="1">
                <a:tableStyleId>{BC89EF96-8CEA-46FF-86C4-4CE0E7609802}</a:tableStyleId>
              </a:tblPr>
              <a:tblGrid>
                <a:gridCol w="1729804">
                  <a:extLst>
                    <a:ext uri="{9D8B030D-6E8A-4147-A177-3AD203B41FA5}">
                      <a16:colId xmlns:a16="http://schemas.microsoft.com/office/drawing/2014/main" xmlns="" val="20000"/>
                    </a:ext>
                  </a:extLst>
                </a:gridCol>
                <a:gridCol w="653191">
                  <a:extLst>
                    <a:ext uri="{9D8B030D-6E8A-4147-A177-3AD203B41FA5}">
                      <a16:colId xmlns:a16="http://schemas.microsoft.com/office/drawing/2014/main" xmlns="" val="20001"/>
                    </a:ext>
                  </a:extLst>
                </a:gridCol>
                <a:gridCol w="630775">
                  <a:extLst>
                    <a:ext uri="{9D8B030D-6E8A-4147-A177-3AD203B41FA5}">
                      <a16:colId xmlns:a16="http://schemas.microsoft.com/office/drawing/2014/main" xmlns="" val="20002"/>
                    </a:ext>
                  </a:extLst>
                </a:gridCol>
                <a:gridCol w="854316">
                  <a:extLst>
                    <a:ext uri="{9D8B030D-6E8A-4147-A177-3AD203B41FA5}">
                      <a16:colId xmlns:a16="http://schemas.microsoft.com/office/drawing/2014/main" xmlns="" val="20003"/>
                    </a:ext>
                  </a:extLst>
                </a:gridCol>
                <a:gridCol w="1370518">
                  <a:extLst>
                    <a:ext uri="{9D8B030D-6E8A-4147-A177-3AD203B41FA5}">
                      <a16:colId xmlns:a16="http://schemas.microsoft.com/office/drawing/2014/main" xmlns="" val="20004"/>
                    </a:ext>
                  </a:extLst>
                </a:gridCol>
                <a:gridCol w="1188074">
                  <a:extLst>
                    <a:ext uri="{9D8B030D-6E8A-4147-A177-3AD203B41FA5}">
                      <a16:colId xmlns:a16="http://schemas.microsoft.com/office/drawing/2014/main" xmlns="" val="20005"/>
                    </a:ext>
                  </a:extLst>
                </a:gridCol>
              </a:tblGrid>
              <a:tr h="235953">
                <a:tc>
                  <a:txBody>
                    <a:bodyPr/>
                    <a:lstStyle/>
                    <a:p>
                      <a:pPr algn="ctr">
                        <a:spcAft>
                          <a:spcPts val="0"/>
                        </a:spcAft>
                      </a:pPr>
                      <a:r>
                        <a:rPr lang="zh-TW" sz="1200" kern="0" dirty="0">
                          <a:effectLst/>
                        </a:rPr>
                        <a:t>科目名稱</a:t>
                      </a:r>
                      <a:endParaRPr lang="zh-TW" sz="1200" kern="100" dirty="0">
                        <a:effectLst/>
                        <a:latin typeface="+mn-ea"/>
                        <a:ea typeface="+mn-ea"/>
                        <a:cs typeface="Times New Roman" panose="02020603050405020304" pitchFamily="18" charset="0"/>
                      </a:endParaRPr>
                    </a:p>
                  </a:txBody>
                  <a:tcPr marL="36830" marR="36830" marT="0" marB="0" anchor="ctr"/>
                </a:tc>
                <a:tc>
                  <a:txBody>
                    <a:bodyPr/>
                    <a:lstStyle/>
                    <a:p>
                      <a:pPr algn="ctr">
                        <a:spcAft>
                          <a:spcPts val="0"/>
                        </a:spcAft>
                      </a:pPr>
                      <a:r>
                        <a:rPr lang="zh-TW" sz="1200" kern="0">
                          <a:effectLst/>
                        </a:rPr>
                        <a:t>期程</a:t>
                      </a:r>
                      <a:endParaRPr lang="zh-TW" sz="1200" kern="100">
                        <a:effectLst/>
                        <a:latin typeface="+mn-ea"/>
                        <a:ea typeface="+mn-ea"/>
                        <a:cs typeface="Times New Roman" panose="02020603050405020304" pitchFamily="18" charset="0"/>
                      </a:endParaRPr>
                    </a:p>
                  </a:txBody>
                  <a:tcPr marL="36830" marR="36830" marT="0" marB="0" anchor="ctr"/>
                </a:tc>
                <a:tc>
                  <a:txBody>
                    <a:bodyPr/>
                    <a:lstStyle/>
                    <a:p>
                      <a:pPr algn="ctr">
                        <a:spcAft>
                          <a:spcPts val="0"/>
                        </a:spcAft>
                      </a:pPr>
                      <a:r>
                        <a:rPr lang="zh-TW" sz="1200" kern="0">
                          <a:effectLst/>
                        </a:rPr>
                        <a:t>學分數</a:t>
                      </a:r>
                      <a:endParaRPr lang="zh-TW" sz="1200" kern="100">
                        <a:effectLst/>
                        <a:latin typeface="+mn-ea"/>
                        <a:ea typeface="+mn-ea"/>
                        <a:cs typeface="Times New Roman" panose="02020603050405020304" pitchFamily="18" charset="0"/>
                      </a:endParaRPr>
                    </a:p>
                  </a:txBody>
                  <a:tcPr marL="36830" marR="36830" marT="0" marB="0" anchor="ctr"/>
                </a:tc>
                <a:tc>
                  <a:txBody>
                    <a:bodyPr/>
                    <a:lstStyle/>
                    <a:p>
                      <a:pPr algn="ctr">
                        <a:spcAft>
                          <a:spcPts val="0"/>
                        </a:spcAft>
                      </a:pPr>
                      <a:r>
                        <a:rPr lang="zh-TW" sz="1200" kern="0">
                          <a:effectLst/>
                        </a:rPr>
                        <a:t>備註</a:t>
                      </a:r>
                      <a:endParaRPr lang="zh-TW" sz="1200" kern="100">
                        <a:effectLst/>
                        <a:latin typeface="+mn-ea"/>
                        <a:ea typeface="+mn-ea"/>
                        <a:cs typeface="Times New Roman" panose="02020603050405020304" pitchFamily="18" charset="0"/>
                      </a:endParaRPr>
                    </a:p>
                  </a:txBody>
                  <a:tcPr marL="36830" marR="36830" marT="0" marB="0" anchor="ctr"/>
                </a:tc>
                <a:tc>
                  <a:txBody>
                    <a:bodyPr/>
                    <a:lstStyle/>
                    <a:p>
                      <a:pPr algn="ctr">
                        <a:spcAft>
                          <a:spcPts val="0"/>
                        </a:spcAft>
                      </a:pPr>
                      <a:r>
                        <a:rPr lang="zh-TW" sz="1200" kern="0">
                          <a:effectLst/>
                        </a:rPr>
                        <a:t>先修科目</a:t>
                      </a:r>
                      <a:endParaRPr lang="zh-TW" sz="1200" kern="100">
                        <a:effectLst/>
                        <a:latin typeface="+mn-ea"/>
                        <a:ea typeface="+mn-ea"/>
                        <a:cs typeface="Times New Roman" panose="02020603050405020304" pitchFamily="18" charset="0"/>
                      </a:endParaRPr>
                    </a:p>
                  </a:txBody>
                  <a:tcPr marL="36830" marR="36830" marT="0" marB="0" anchor="ctr"/>
                </a:tc>
                <a:tc>
                  <a:txBody>
                    <a:bodyPr/>
                    <a:lstStyle/>
                    <a:p>
                      <a:pPr algn="ctr">
                        <a:spcAft>
                          <a:spcPts val="0"/>
                        </a:spcAft>
                      </a:pPr>
                      <a:r>
                        <a:rPr lang="zh-TW" sz="1200" kern="0">
                          <a:effectLst/>
                        </a:rPr>
                        <a:t>續修條件</a:t>
                      </a:r>
                      <a:endParaRPr lang="zh-TW" sz="1200" kern="100">
                        <a:effectLst/>
                        <a:latin typeface="+mn-ea"/>
                        <a:ea typeface="+mn-ea"/>
                        <a:cs typeface="Times New Roman" panose="02020603050405020304" pitchFamily="18" charset="0"/>
                      </a:endParaRPr>
                    </a:p>
                  </a:txBody>
                  <a:tcPr marL="36830" marR="36830" marT="0" marB="0" anchor="ctr"/>
                </a:tc>
                <a:extLst>
                  <a:ext uri="{0D108BD9-81ED-4DB2-BD59-A6C34878D82A}">
                    <a16:rowId xmlns:a16="http://schemas.microsoft.com/office/drawing/2014/main" xmlns="" val="10000"/>
                  </a:ext>
                </a:extLst>
              </a:tr>
              <a:tr h="235953">
                <a:tc>
                  <a:txBody>
                    <a:bodyPr/>
                    <a:lstStyle/>
                    <a:p>
                      <a:pPr algn="ctr">
                        <a:spcAft>
                          <a:spcPts val="0"/>
                        </a:spcAft>
                      </a:pPr>
                      <a:r>
                        <a:rPr lang="zh-TW" sz="1200" b="0" kern="0" dirty="0">
                          <a:effectLst/>
                        </a:rPr>
                        <a:t>財務數學</a:t>
                      </a:r>
                      <a:endParaRPr lang="zh-TW" sz="1200" b="0" kern="100" dirty="0">
                        <a:effectLst/>
                        <a:latin typeface="+mn-ea"/>
                        <a:ea typeface="+mn-ea"/>
                        <a:cs typeface="Times New Roman" panose="02020603050405020304" pitchFamily="18" charset="0"/>
                      </a:endParaRPr>
                    </a:p>
                  </a:txBody>
                  <a:tcPr marL="36830" marR="36830" marT="0" marB="0" anchor="ctr"/>
                </a:tc>
                <a:tc>
                  <a:txBody>
                    <a:bodyPr/>
                    <a:lstStyle/>
                    <a:p>
                      <a:pPr algn="ctr">
                        <a:spcAft>
                          <a:spcPts val="0"/>
                        </a:spcAft>
                      </a:pPr>
                      <a:r>
                        <a:rPr lang="zh-TW" sz="1200" kern="0">
                          <a:effectLst/>
                        </a:rPr>
                        <a:t>半</a:t>
                      </a:r>
                      <a:endParaRPr lang="zh-TW" sz="1200" kern="100">
                        <a:effectLst/>
                        <a:latin typeface="+mn-ea"/>
                        <a:ea typeface="+mn-ea"/>
                        <a:cs typeface="Times New Roman" panose="02020603050405020304" pitchFamily="18" charset="0"/>
                      </a:endParaRPr>
                    </a:p>
                  </a:txBody>
                  <a:tcPr marL="36830" marR="36830" marT="0" marB="0" anchor="ctr"/>
                </a:tc>
                <a:tc>
                  <a:txBody>
                    <a:bodyPr/>
                    <a:lstStyle/>
                    <a:p>
                      <a:pPr algn="ctr">
                        <a:spcAft>
                          <a:spcPts val="0"/>
                        </a:spcAft>
                      </a:pPr>
                      <a:r>
                        <a:rPr lang="en-US" sz="1200" kern="0">
                          <a:effectLst/>
                        </a:rPr>
                        <a:t>3</a:t>
                      </a:r>
                      <a:endParaRPr lang="zh-TW" sz="1200" kern="100">
                        <a:effectLst/>
                        <a:latin typeface="+mn-ea"/>
                        <a:ea typeface="+mn-ea"/>
                        <a:cs typeface="Times New Roman" panose="02020603050405020304" pitchFamily="18" charset="0"/>
                      </a:endParaRPr>
                    </a:p>
                  </a:txBody>
                  <a:tcPr marL="36830" marR="36830" marT="0" marB="0" anchor="ctr"/>
                </a:tc>
                <a:tc>
                  <a:txBody>
                    <a:bodyPr/>
                    <a:lstStyle/>
                    <a:p>
                      <a:pPr algn="ctr">
                        <a:spcAft>
                          <a:spcPts val="0"/>
                        </a:spcAft>
                      </a:pPr>
                      <a:r>
                        <a:rPr lang="zh-TW" sz="1200" kern="0">
                          <a:effectLst/>
                        </a:rPr>
                        <a:t>大一</a:t>
                      </a:r>
                      <a:endParaRPr lang="zh-TW" sz="1200" kern="100">
                        <a:effectLst/>
                        <a:latin typeface="+mn-ea"/>
                        <a:ea typeface="+mn-ea"/>
                        <a:cs typeface="Times New Roman" panose="02020603050405020304" pitchFamily="18" charset="0"/>
                      </a:endParaRPr>
                    </a:p>
                  </a:txBody>
                  <a:tcPr marL="36830" marR="36830" marT="0" marB="0" anchor="ctr"/>
                </a:tc>
                <a:tc>
                  <a:txBody>
                    <a:bodyPr/>
                    <a:lstStyle/>
                    <a:p>
                      <a:pPr algn="ctr">
                        <a:spcAft>
                          <a:spcPts val="0"/>
                        </a:spcAft>
                      </a:pPr>
                      <a:r>
                        <a:rPr lang="en-US" sz="1200" kern="0" dirty="0">
                          <a:effectLst/>
                        </a:rPr>
                        <a:t> </a:t>
                      </a:r>
                      <a:endParaRPr lang="zh-TW" sz="1200" kern="100" dirty="0">
                        <a:effectLst/>
                        <a:latin typeface="+mn-ea"/>
                        <a:ea typeface="+mn-ea"/>
                        <a:cs typeface="Times New Roman" panose="02020603050405020304" pitchFamily="18" charset="0"/>
                      </a:endParaRPr>
                    </a:p>
                  </a:txBody>
                  <a:tcPr marL="36830" marR="36830" marT="0" marB="0" anchor="ctr"/>
                </a:tc>
                <a:tc>
                  <a:txBody>
                    <a:bodyPr/>
                    <a:lstStyle/>
                    <a:p>
                      <a:pPr algn="ctr"/>
                      <a:endParaRPr lang="zh-TW" sz="1200" kern="100">
                        <a:effectLst/>
                        <a:latin typeface="+mn-ea"/>
                        <a:ea typeface="+mn-ea"/>
                        <a:cs typeface="Cordia New" panose="020B0304020202020204" pitchFamily="34" charset="-34"/>
                      </a:endParaRPr>
                    </a:p>
                  </a:txBody>
                  <a:tcPr marL="36830" marR="36830" marT="0" marB="0" anchor="ctr"/>
                </a:tc>
                <a:extLst>
                  <a:ext uri="{0D108BD9-81ED-4DB2-BD59-A6C34878D82A}">
                    <a16:rowId xmlns:a16="http://schemas.microsoft.com/office/drawing/2014/main" xmlns="" val="10001"/>
                  </a:ext>
                </a:extLst>
              </a:tr>
              <a:tr h="235953">
                <a:tc>
                  <a:txBody>
                    <a:bodyPr/>
                    <a:lstStyle/>
                    <a:p>
                      <a:pPr algn="ctr">
                        <a:spcAft>
                          <a:spcPts val="0"/>
                        </a:spcAft>
                      </a:pPr>
                      <a:r>
                        <a:rPr lang="zh-TW" sz="1200" b="0" kern="0" dirty="0">
                          <a:effectLst/>
                        </a:rPr>
                        <a:t>管理學</a:t>
                      </a:r>
                      <a:endParaRPr lang="zh-TW" sz="1200" b="0" kern="100" dirty="0">
                        <a:effectLst/>
                        <a:latin typeface="+mn-ea"/>
                        <a:ea typeface="+mn-ea"/>
                        <a:cs typeface="Times New Roman" panose="02020603050405020304" pitchFamily="18" charset="0"/>
                      </a:endParaRPr>
                    </a:p>
                  </a:txBody>
                  <a:tcPr marL="36830" marR="36830" marT="0" marB="0" anchor="ctr"/>
                </a:tc>
                <a:tc>
                  <a:txBody>
                    <a:bodyPr/>
                    <a:lstStyle/>
                    <a:p>
                      <a:pPr algn="ctr">
                        <a:spcAft>
                          <a:spcPts val="0"/>
                        </a:spcAft>
                      </a:pPr>
                      <a:r>
                        <a:rPr lang="zh-TW" sz="1200" kern="0">
                          <a:effectLst/>
                        </a:rPr>
                        <a:t>半</a:t>
                      </a:r>
                      <a:endParaRPr lang="zh-TW" sz="1200" kern="100">
                        <a:effectLst/>
                        <a:latin typeface="+mn-ea"/>
                        <a:ea typeface="+mn-ea"/>
                        <a:cs typeface="Times New Roman" panose="02020603050405020304" pitchFamily="18" charset="0"/>
                      </a:endParaRPr>
                    </a:p>
                  </a:txBody>
                  <a:tcPr marL="36830" marR="36830" marT="0" marB="0" anchor="ctr"/>
                </a:tc>
                <a:tc>
                  <a:txBody>
                    <a:bodyPr/>
                    <a:lstStyle/>
                    <a:p>
                      <a:pPr algn="ctr">
                        <a:spcAft>
                          <a:spcPts val="0"/>
                        </a:spcAft>
                      </a:pPr>
                      <a:r>
                        <a:rPr lang="en-US" sz="1200" kern="0">
                          <a:effectLst/>
                        </a:rPr>
                        <a:t>3</a:t>
                      </a:r>
                      <a:endParaRPr lang="zh-TW" sz="1200" kern="100">
                        <a:effectLst/>
                        <a:latin typeface="+mn-ea"/>
                        <a:ea typeface="+mn-ea"/>
                        <a:cs typeface="Times New Roman" panose="02020603050405020304" pitchFamily="18" charset="0"/>
                      </a:endParaRPr>
                    </a:p>
                  </a:txBody>
                  <a:tcPr marL="36830" marR="36830" marT="0" marB="0" anchor="ctr"/>
                </a:tc>
                <a:tc>
                  <a:txBody>
                    <a:bodyPr/>
                    <a:lstStyle/>
                    <a:p>
                      <a:pPr algn="ctr">
                        <a:spcAft>
                          <a:spcPts val="0"/>
                        </a:spcAft>
                      </a:pPr>
                      <a:r>
                        <a:rPr lang="zh-TW" sz="1200" kern="0">
                          <a:effectLst/>
                        </a:rPr>
                        <a:t>大一</a:t>
                      </a:r>
                      <a:endParaRPr lang="zh-TW" sz="1200" kern="100">
                        <a:effectLst/>
                        <a:latin typeface="+mn-ea"/>
                        <a:ea typeface="+mn-ea"/>
                        <a:cs typeface="Times New Roman" panose="02020603050405020304" pitchFamily="18" charset="0"/>
                      </a:endParaRPr>
                    </a:p>
                  </a:txBody>
                  <a:tcPr marL="36830" marR="36830" marT="0" marB="0" anchor="ctr"/>
                </a:tc>
                <a:tc>
                  <a:txBody>
                    <a:bodyPr/>
                    <a:lstStyle/>
                    <a:p>
                      <a:pPr algn="ctr">
                        <a:spcAft>
                          <a:spcPts val="0"/>
                        </a:spcAft>
                      </a:pPr>
                      <a:r>
                        <a:rPr lang="en-US" sz="1200" kern="0">
                          <a:effectLst/>
                        </a:rPr>
                        <a:t> </a:t>
                      </a:r>
                      <a:endParaRPr lang="zh-TW" sz="1200" kern="100">
                        <a:effectLst/>
                        <a:latin typeface="+mn-ea"/>
                        <a:ea typeface="+mn-ea"/>
                        <a:cs typeface="Times New Roman" panose="02020603050405020304" pitchFamily="18" charset="0"/>
                      </a:endParaRPr>
                    </a:p>
                  </a:txBody>
                  <a:tcPr marL="36830" marR="36830" marT="0" marB="0" anchor="ctr"/>
                </a:tc>
                <a:tc>
                  <a:txBody>
                    <a:bodyPr/>
                    <a:lstStyle/>
                    <a:p>
                      <a:pPr algn="ctr">
                        <a:spcAft>
                          <a:spcPts val="0"/>
                        </a:spcAft>
                      </a:pPr>
                      <a:r>
                        <a:rPr lang="en-US" sz="1200" kern="0">
                          <a:effectLst/>
                        </a:rPr>
                        <a:t> </a:t>
                      </a:r>
                      <a:endParaRPr lang="zh-TW" sz="1200" kern="100">
                        <a:effectLst/>
                        <a:latin typeface="+mn-ea"/>
                        <a:ea typeface="+mn-ea"/>
                        <a:cs typeface="Times New Roman" panose="02020603050405020304" pitchFamily="18" charset="0"/>
                      </a:endParaRPr>
                    </a:p>
                  </a:txBody>
                  <a:tcPr marL="36830" marR="36830" marT="0" marB="0" anchor="ctr"/>
                </a:tc>
                <a:extLst>
                  <a:ext uri="{0D108BD9-81ED-4DB2-BD59-A6C34878D82A}">
                    <a16:rowId xmlns:a16="http://schemas.microsoft.com/office/drawing/2014/main" xmlns="" val="10002"/>
                  </a:ext>
                </a:extLst>
              </a:tr>
              <a:tr h="235953">
                <a:tc>
                  <a:txBody>
                    <a:bodyPr/>
                    <a:lstStyle/>
                    <a:p>
                      <a:pPr algn="ctr">
                        <a:spcAft>
                          <a:spcPts val="0"/>
                        </a:spcAft>
                      </a:pPr>
                      <a:r>
                        <a:rPr lang="zh-TW" sz="1200" b="0" kern="0" dirty="0">
                          <a:effectLst/>
                        </a:rPr>
                        <a:t>資訊科技導論</a:t>
                      </a:r>
                      <a:endParaRPr lang="zh-TW" sz="1200" b="0" kern="100" dirty="0">
                        <a:effectLst/>
                        <a:latin typeface="+mn-ea"/>
                        <a:ea typeface="+mn-ea"/>
                        <a:cs typeface="Times New Roman" panose="02020603050405020304" pitchFamily="18" charset="0"/>
                      </a:endParaRPr>
                    </a:p>
                  </a:txBody>
                  <a:tcPr marL="36830" marR="36830" marT="0" marB="0" anchor="ctr"/>
                </a:tc>
                <a:tc>
                  <a:txBody>
                    <a:bodyPr/>
                    <a:lstStyle/>
                    <a:p>
                      <a:pPr algn="ctr">
                        <a:spcAft>
                          <a:spcPts val="0"/>
                        </a:spcAft>
                      </a:pPr>
                      <a:r>
                        <a:rPr lang="zh-TW" sz="1200" kern="0" dirty="0">
                          <a:effectLst/>
                        </a:rPr>
                        <a:t>半</a:t>
                      </a:r>
                      <a:endParaRPr lang="zh-TW" sz="1200" kern="100" dirty="0">
                        <a:effectLst/>
                        <a:latin typeface="+mn-ea"/>
                        <a:ea typeface="+mn-ea"/>
                        <a:cs typeface="Times New Roman" panose="02020603050405020304" pitchFamily="18" charset="0"/>
                      </a:endParaRPr>
                    </a:p>
                  </a:txBody>
                  <a:tcPr marL="36830" marR="36830" marT="0" marB="0" anchor="ctr"/>
                </a:tc>
                <a:tc>
                  <a:txBody>
                    <a:bodyPr/>
                    <a:lstStyle/>
                    <a:p>
                      <a:pPr algn="ctr">
                        <a:spcAft>
                          <a:spcPts val="0"/>
                        </a:spcAft>
                      </a:pPr>
                      <a:r>
                        <a:rPr lang="en-US" sz="1200" kern="0">
                          <a:effectLst/>
                        </a:rPr>
                        <a:t>3</a:t>
                      </a:r>
                      <a:endParaRPr lang="zh-TW" sz="1200" kern="100">
                        <a:effectLst/>
                        <a:latin typeface="+mn-ea"/>
                        <a:ea typeface="+mn-ea"/>
                        <a:cs typeface="Times New Roman" panose="02020603050405020304" pitchFamily="18" charset="0"/>
                      </a:endParaRPr>
                    </a:p>
                  </a:txBody>
                  <a:tcPr marL="36830" marR="36830" marT="0" marB="0" anchor="ctr"/>
                </a:tc>
                <a:tc>
                  <a:txBody>
                    <a:bodyPr/>
                    <a:lstStyle/>
                    <a:p>
                      <a:pPr algn="ctr">
                        <a:spcAft>
                          <a:spcPts val="0"/>
                        </a:spcAft>
                      </a:pPr>
                      <a:r>
                        <a:rPr lang="zh-TW" sz="1200" kern="0">
                          <a:effectLst/>
                        </a:rPr>
                        <a:t>大一</a:t>
                      </a:r>
                      <a:endParaRPr lang="zh-TW" sz="1200" kern="100">
                        <a:effectLst/>
                        <a:latin typeface="+mn-ea"/>
                        <a:ea typeface="+mn-ea"/>
                        <a:cs typeface="Times New Roman" panose="02020603050405020304" pitchFamily="18" charset="0"/>
                      </a:endParaRPr>
                    </a:p>
                  </a:txBody>
                  <a:tcPr marL="36830" marR="36830" marT="0" marB="0" anchor="ctr"/>
                </a:tc>
                <a:tc>
                  <a:txBody>
                    <a:bodyPr/>
                    <a:lstStyle/>
                    <a:p>
                      <a:pPr algn="ctr">
                        <a:spcAft>
                          <a:spcPts val="0"/>
                        </a:spcAft>
                      </a:pPr>
                      <a:r>
                        <a:rPr lang="en-US" sz="1200" kern="0" dirty="0">
                          <a:effectLst/>
                        </a:rPr>
                        <a:t> </a:t>
                      </a:r>
                      <a:endParaRPr lang="zh-TW" sz="1200" kern="100" dirty="0">
                        <a:effectLst/>
                        <a:latin typeface="+mn-ea"/>
                        <a:ea typeface="+mn-ea"/>
                        <a:cs typeface="Times New Roman" panose="02020603050405020304" pitchFamily="18" charset="0"/>
                      </a:endParaRPr>
                    </a:p>
                  </a:txBody>
                  <a:tcPr marL="36830" marR="36830" marT="0" marB="0" anchor="ctr"/>
                </a:tc>
                <a:tc>
                  <a:txBody>
                    <a:bodyPr/>
                    <a:lstStyle/>
                    <a:p>
                      <a:pPr algn="ctr">
                        <a:spcAft>
                          <a:spcPts val="0"/>
                        </a:spcAft>
                      </a:pPr>
                      <a:r>
                        <a:rPr lang="en-US" sz="1200" kern="0">
                          <a:effectLst/>
                        </a:rPr>
                        <a:t> </a:t>
                      </a:r>
                      <a:endParaRPr lang="zh-TW" sz="1200" kern="100">
                        <a:effectLst/>
                        <a:latin typeface="+mn-ea"/>
                        <a:ea typeface="+mn-ea"/>
                        <a:cs typeface="Times New Roman" panose="02020603050405020304" pitchFamily="18" charset="0"/>
                      </a:endParaRPr>
                    </a:p>
                  </a:txBody>
                  <a:tcPr marL="36830" marR="36830" marT="0" marB="0" anchor="ctr"/>
                </a:tc>
                <a:extLst>
                  <a:ext uri="{0D108BD9-81ED-4DB2-BD59-A6C34878D82A}">
                    <a16:rowId xmlns:a16="http://schemas.microsoft.com/office/drawing/2014/main" xmlns="" val="10003"/>
                  </a:ext>
                </a:extLst>
              </a:tr>
              <a:tr h="235953">
                <a:tc>
                  <a:txBody>
                    <a:bodyPr/>
                    <a:lstStyle/>
                    <a:p>
                      <a:pPr algn="ctr">
                        <a:spcAft>
                          <a:spcPts val="0"/>
                        </a:spcAft>
                      </a:pPr>
                      <a:r>
                        <a:rPr lang="zh-TW" sz="1200" b="0" kern="0" dirty="0">
                          <a:effectLst/>
                        </a:rPr>
                        <a:t>會計學</a:t>
                      </a:r>
                      <a:r>
                        <a:rPr lang="en-US" sz="1200" b="0" kern="0" dirty="0">
                          <a:effectLst/>
                        </a:rPr>
                        <a:t>(</a:t>
                      </a:r>
                      <a:r>
                        <a:rPr lang="zh-TW" sz="1200" b="0" kern="0" dirty="0">
                          <a:effectLst/>
                        </a:rPr>
                        <a:t>一</a:t>
                      </a:r>
                      <a:r>
                        <a:rPr lang="en-US" sz="1200" b="0" kern="0" dirty="0">
                          <a:effectLst/>
                        </a:rPr>
                        <a:t>)</a:t>
                      </a:r>
                      <a:endParaRPr lang="zh-TW" sz="1200" b="0" kern="100" dirty="0">
                        <a:effectLst/>
                        <a:latin typeface="+mn-ea"/>
                        <a:ea typeface="+mn-ea"/>
                        <a:cs typeface="Times New Roman" panose="02020603050405020304" pitchFamily="18" charset="0"/>
                      </a:endParaRPr>
                    </a:p>
                  </a:txBody>
                  <a:tcPr marL="36830" marR="36830" marT="0" marB="0" anchor="ctr"/>
                </a:tc>
                <a:tc>
                  <a:txBody>
                    <a:bodyPr/>
                    <a:lstStyle/>
                    <a:p>
                      <a:pPr algn="ctr">
                        <a:spcAft>
                          <a:spcPts val="0"/>
                        </a:spcAft>
                      </a:pPr>
                      <a:r>
                        <a:rPr lang="zh-TW" sz="1200" kern="0" dirty="0">
                          <a:effectLst/>
                        </a:rPr>
                        <a:t>半</a:t>
                      </a:r>
                      <a:endParaRPr lang="zh-TW" sz="1200" kern="100" dirty="0">
                        <a:effectLst/>
                        <a:latin typeface="+mn-ea"/>
                        <a:ea typeface="+mn-ea"/>
                        <a:cs typeface="Times New Roman" panose="02020603050405020304" pitchFamily="18" charset="0"/>
                      </a:endParaRPr>
                    </a:p>
                  </a:txBody>
                  <a:tcPr marL="36830" marR="36830" marT="0" marB="0" anchor="ctr"/>
                </a:tc>
                <a:tc>
                  <a:txBody>
                    <a:bodyPr/>
                    <a:lstStyle/>
                    <a:p>
                      <a:pPr algn="ctr">
                        <a:spcAft>
                          <a:spcPts val="0"/>
                        </a:spcAft>
                      </a:pPr>
                      <a:r>
                        <a:rPr lang="en-US" sz="1200" kern="0">
                          <a:effectLst/>
                        </a:rPr>
                        <a:t>3</a:t>
                      </a:r>
                      <a:endParaRPr lang="zh-TW" sz="1200" kern="100">
                        <a:effectLst/>
                        <a:latin typeface="+mn-ea"/>
                        <a:ea typeface="+mn-ea"/>
                        <a:cs typeface="Times New Roman" panose="02020603050405020304" pitchFamily="18" charset="0"/>
                      </a:endParaRPr>
                    </a:p>
                  </a:txBody>
                  <a:tcPr marL="36830" marR="36830" marT="0" marB="0" anchor="ctr"/>
                </a:tc>
                <a:tc>
                  <a:txBody>
                    <a:bodyPr/>
                    <a:lstStyle/>
                    <a:p>
                      <a:pPr algn="ctr">
                        <a:spcAft>
                          <a:spcPts val="0"/>
                        </a:spcAft>
                      </a:pPr>
                      <a:r>
                        <a:rPr lang="zh-TW" sz="1200" kern="0">
                          <a:effectLst/>
                        </a:rPr>
                        <a:t>大一上</a:t>
                      </a:r>
                      <a:endParaRPr lang="zh-TW" sz="1200" kern="100">
                        <a:effectLst/>
                        <a:latin typeface="+mn-ea"/>
                        <a:ea typeface="+mn-ea"/>
                        <a:cs typeface="Times New Roman" panose="02020603050405020304" pitchFamily="18" charset="0"/>
                      </a:endParaRPr>
                    </a:p>
                  </a:txBody>
                  <a:tcPr marL="36830" marR="36830" marT="0" marB="0" anchor="ctr"/>
                </a:tc>
                <a:tc>
                  <a:txBody>
                    <a:bodyPr/>
                    <a:lstStyle/>
                    <a:p>
                      <a:pPr algn="ctr">
                        <a:spcAft>
                          <a:spcPts val="0"/>
                        </a:spcAft>
                      </a:pPr>
                      <a:r>
                        <a:rPr lang="en-US" sz="1200" kern="0" dirty="0">
                          <a:effectLst/>
                        </a:rPr>
                        <a:t> </a:t>
                      </a:r>
                      <a:endParaRPr lang="zh-TW" sz="1200" kern="100" dirty="0">
                        <a:effectLst/>
                        <a:latin typeface="+mn-ea"/>
                        <a:ea typeface="+mn-ea"/>
                        <a:cs typeface="Times New Roman" panose="02020603050405020304" pitchFamily="18" charset="0"/>
                      </a:endParaRPr>
                    </a:p>
                  </a:txBody>
                  <a:tcPr marL="36830" marR="36830" marT="0" marB="0" anchor="ctr"/>
                </a:tc>
                <a:tc>
                  <a:txBody>
                    <a:bodyPr/>
                    <a:lstStyle/>
                    <a:p>
                      <a:pPr algn="ctr"/>
                      <a:endParaRPr lang="zh-TW" sz="1200" kern="100">
                        <a:effectLst/>
                        <a:latin typeface="+mn-ea"/>
                        <a:ea typeface="+mn-ea"/>
                        <a:cs typeface="Cordia New" panose="020B0304020202020204" pitchFamily="34" charset="-34"/>
                      </a:endParaRPr>
                    </a:p>
                  </a:txBody>
                  <a:tcPr marL="36830" marR="36830" marT="0" marB="0" anchor="ctr"/>
                </a:tc>
                <a:extLst>
                  <a:ext uri="{0D108BD9-81ED-4DB2-BD59-A6C34878D82A}">
                    <a16:rowId xmlns:a16="http://schemas.microsoft.com/office/drawing/2014/main" xmlns="" val="10004"/>
                  </a:ext>
                </a:extLst>
              </a:tr>
              <a:tr h="414885">
                <a:tc>
                  <a:txBody>
                    <a:bodyPr/>
                    <a:lstStyle/>
                    <a:p>
                      <a:pPr algn="ctr">
                        <a:spcAft>
                          <a:spcPts val="0"/>
                        </a:spcAft>
                      </a:pPr>
                      <a:r>
                        <a:rPr lang="zh-TW" sz="1200" b="0" kern="0">
                          <a:effectLst/>
                        </a:rPr>
                        <a:t>會計學</a:t>
                      </a:r>
                      <a:r>
                        <a:rPr lang="en-US" sz="1200" b="0" kern="0">
                          <a:effectLst/>
                        </a:rPr>
                        <a:t>(</a:t>
                      </a:r>
                      <a:r>
                        <a:rPr lang="zh-TW" sz="1200" b="0" kern="0">
                          <a:effectLst/>
                        </a:rPr>
                        <a:t>二</a:t>
                      </a:r>
                      <a:r>
                        <a:rPr lang="en-US" sz="1200" b="0" kern="0">
                          <a:effectLst/>
                        </a:rPr>
                        <a:t>)</a:t>
                      </a:r>
                      <a:endParaRPr lang="zh-TW" sz="1200" b="0" kern="100">
                        <a:effectLst/>
                        <a:latin typeface="+mn-ea"/>
                        <a:ea typeface="+mn-ea"/>
                        <a:cs typeface="Times New Roman" panose="02020603050405020304" pitchFamily="18" charset="0"/>
                      </a:endParaRPr>
                    </a:p>
                  </a:txBody>
                  <a:tcPr marL="36830" marR="36830" marT="0" marB="0" anchor="ctr"/>
                </a:tc>
                <a:tc>
                  <a:txBody>
                    <a:bodyPr/>
                    <a:lstStyle/>
                    <a:p>
                      <a:pPr algn="ctr">
                        <a:spcAft>
                          <a:spcPts val="0"/>
                        </a:spcAft>
                      </a:pPr>
                      <a:r>
                        <a:rPr lang="zh-TW" sz="1200" kern="0" dirty="0">
                          <a:effectLst/>
                        </a:rPr>
                        <a:t>半</a:t>
                      </a:r>
                      <a:endParaRPr lang="zh-TW" sz="1200" kern="100" dirty="0">
                        <a:effectLst/>
                        <a:latin typeface="+mn-ea"/>
                        <a:ea typeface="+mn-ea"/>
                        <a:cs typeface="Times New Roman" panose="02020603050405020304" pitchFamily="18" charset="0"/>
                      </a:endParaRPr>
                    </a:p>
                  </a:txBody>
                  <a:tcPr marL="36830" marR="36830" marT="0" marB="0" anchor="ctr"/>
                </a:tc>
                <a:tc>
                  <a:txBody>
                    <a:bodyPr/>
                    <a:lstStyle/>
                    <a:p>
                      <a:pPr algn="ctr">
                        <a:spcAft>
                          <a:spcPts val="0"/>
                        </a:spcAft>
                      </a:pPr>
                      <a:r>
                        <a:rPr lang="en-US" sz="1200" kern="0" dirty="0">
                          <a:effectLst/>
                        </a:rPr>
                        <a:t>3</a:t>
                      </a:r>
                      <a:endParaRPr lang="zh-TW" sz="1200" kern="100" dirty="0">
                        <a:effectLst/>
                        <a:latin typeface="+mn-ea"/>
                        <a:ea typeface="+mn-ea"/>
                        <a:cs typeface="Times New Roman" panose="02020603050405020304" pitchFamily="18" charset="0"/>
                      </a:endParaRPr>
                    </a:p>
                  </a:txBody>
                  <a:tcPr marL="36830" marR="36830" marT="0" marB="0" anchor="ctr"/>
                </a:tc>
                <a:tc>
                  <a:txBody>
                    <a:bodyPr/>
                    <a:lstStyle/>
                    <a:p>
                      <a:pPr algn="ctr">
                        <a:spcAft>
                          <a:spcPts val="0"/>
                        </a:spcAft>
                      </a:pPr>
                      <a:r>
                        <a:rPr lang="zh-TW" sz="1200" kern="0">
                          <a:effectLst/>
                        </a:rPr>
                        <a:t>大一下</a:t>
                      </a:r>
                      <a:endParaRPr lang="zh-TW" sz="1200" kern="100">
                        <a:effectLst/>
                        <a:latin typeface="+mn-ea"/>
                        <a:ea typeface="+mn-ea"/>
                        <a:cs typeface="Times New Roman" panose="02020603050405020304" pitchFamily="18" charset="0"/>
                      </a:endParaRPr>
                    </a:p>
                  </a:txBody>
                  <a:tcPr marL="36830" marR="36830" marT="0" marB="0" anchor="ctr"/>
                </a:tc>
                <a:tc gridSpan="2">
                  <a:txBody>
                    <a:bodyPr/>
                    <a:lstStyle/>
                    <a:p>
                      <a:pPr algn="ctr">
                        <a:lnSpc>
                          <a:spcPts val="1200"/>
                        </a:lnSpc>
                        <a:spcAft>
                          <a:spcPts val="0"/>
                        </a:spcAft>
                      </a:pPr>
                      <a:r>
                        <a:rPr lang="zh-TW" sz="1200" kern="0" dirty="0">
                          <a:effectLst/>
                        </a:rPr>
                        <a:t>會計學（一）未達</a:t>
                      </a:r>
                      <a:r>
                        <a:rPr lang="en-US" sz="1200" kern="0" dirty="0">
                          <a:effectLst/>
                        </a:rPr>
                        <a:t>50</a:t>
                      </a:r>
                      <a:r>
                        <a:rPr lang="zh-TW" sz="1200" kern="0" dirty="0">
                          <a:effectLst/>
                        </a:rPr>
                        <a:t>分以上，不得修會計學（二），請同學至系辦退選。</a:t>
                      </a:r>
                      <a:endParaRPr lang="zh-TW" sz="1200" kern="100" dirty="0">
                        <a:effectLst/>
                        <a:latin typeface="+mn-ea"/>
                        <a:ea typeface="+mn-ea"/>
                        <a:cs typeface="Times New Roman" panose="02020603050405020304" pitchFamily="18" charset="0"/>
                      </a:endParaRPr>
                    </a:p>
                  </a:txBody>
                  <a:tcPr marL="36830" marR="36830" marT="0" marB="0" anchor="ctr"/>
                </a:tc>
                <a:tc hMerge="1">
                  <a:txBody>
                    <a:bodyPr/>
                    <a:lstStyle/>
                    <a:p>
                      <a:endParaRPr lang="zh-TW" altLang="en-US"/>
                    </a:p>
                  </a:txBody>
                  <a:tcPr/>
                </a:tc>
                <a:extLst>
                  <a:ext uri="{0D108BD9-81ED-4DB2-BD59-A6C34878D82A}">
                    <a16:rowId xmlns:a16="http://schemas.microsoft.com/office/drawing/2014/main" xmlns="" val="10005"/>
                  </a:ext>
                </a:extLst>
              </a:tr>
              <a:tr h="235953">
                <a:tc>
                  <a:txBody>
                    <a:bodyPr/>
                    <a:lstStyle/>
                    <a:p>
                      <a:pPr algn="ctr">
                        <a:spcAft>
                          <a:spcPts val="0"/>
                        </a:spcAft>
                      </a:pPr>
                      <a:r>
                        <a:rPr lang="zh-TW" sz="1200" b="0" kern="0" dirty="0">
                          <a:effectLst/>
                        </a:rPr>
                        <a:t>經濟學</a:t>
                      </a:r>
                      <a:r>
                        <a:rPr lang="en-US" sz="1200" b="0" kern="0" dirty="0">
                          <a:effectLst/>
                        </a:rPr>
                        <a:t>(</a:t>
                      </a:r>
                      <a:r>
                        <a:rPr lang="zh-TW" sz="1200" b="0" kern="0" dirty="0">
                          <a:effectLst/>
                        </a:rPr>
                        <a:t>一</a:t>
                      </a:r>
                      <a:r>
                        <a:rPr lang="en-US" sz="1200" b="0" kern="0" dirty="0">
                          <a:effectLst/>
                        </a:rPr>
                        <a:t>)</a:t>
                      </a:r>
                      <a:endParaRPr lang="zh-TW" sz="1200" b="0" kern="100" dirty="0">
                        <a:effectLst/>
                        <a:latin typeface="+mn-ea"/>
                        <a:ea typeface="+mn-ea"/>
                        <a:cs typeface="Times New Roman" panose="02020603050405020304" pitchFamily="18" charset="0"/>
                      </a:endParaRPr>
                    </a:p>
                  </a:txBody>
                  <a:tcPr marL="36830" marR="36830" marT="0" marB="0" anchor="ctr"/>
                </a:tc>
                <a:tc>
                  <a:txBody>
                    <a:bodyPr/>
                    <a:lstStyle/>
                    <a:p>
                      <a:pPr algn="ctr">
                        <a:spcAft>
                          <a:spcPts val="0"/>
                        </a:spcAft>
                      </a:pPr>
                      <a:r>
                        <a:rPr lang="zh-TW" sz="1200" kern="0" dirty="0">
                          <a:effectLst/>
                        </a:rPr>
                        <a:t>半</a:t>
                      </a:r>
                      <a:endParaRPr lang="zh-TW" sz="1200" kern="100" dirty="0">
                        <a:effectLst/>
                        <a:latin typeface="+mn-ea"/>
                        <a:ea typeface="+mn-ea"/>
                        <a:cs typeface="Times New Roman" panose="02020603050405020304" pitchFamily="18" charset="0"/>
                      </a:endParaRPr>
                    </a:p>
                  </a:txBody>
                  <a:tcPr marL="36830" marR="36830" marT="0" marB="0" anchor="ctr"/>
                </a:tc>
                <a:tc>
                  <a:txBody>
                    <a:bodyPr/>
                    <a:lstStyle/>
                    <a:p>
                      <a:pPr algn="ctr">
                        <a:spcAft>
                          <a:spcPts val="0"/>
                        </a:spcAft>
                      </a:pPr>
                      <a:r>
                        <a:rPr lang="en-US" sz="1200" kern="0" dirty="0">
                          <a:effectLst/>
                        </a:rPr>
                        <a:t>3</a:t>
                      </a:r>
                      <a:endParaRPr lang="zh-TW" sz="1200" kern="100" dirty="0">
                        <a:effectLst/>
                        <a:latin typeface="+mn-ea"/>
                        <a:ea typeface="+mn-ea"/>
                        <a:cs typeface="Times New Roman" panose="02020603050405020304" pitchFamily="18" charset="0"/>
                      </a:endParaRPr>
                    </a:p>
                  </a:txBody>
                  <a:tcPr marL="36830" marR="36830" marT="0" marB="0" anchor="ctr"/>
                </a:tc>
                <a:tc>
                  <a:txBody>
                    <a:bodyPr/>
                    <a:lstStyle/>
                    <a:p>
                      <a:pPr algn="ctr">
                        <a:spcAft>
                          <a:spcPts val="0"/>
                        </a:spcAft>
                      </a:pPr>
                      <a:r>
                        <a:rPr lang="zh-TW" sz="1200" kern="0" dirty="0">
                          <a:effectLst/>
                        </a:rPr>
                        <a:t>大一上</a:t>
                      </a:r>
                      <a:endParaRPr lang="zh-TW" sz="1200" kern="100" dirty="0">
                        <a:effectLst/>
                        <a:latin typeface="+mn-ea"/>
                        <a:ea typeface="+mn-ea"/>
                        <a:cs typeface="Times New Roman" panose="02020603050405020304" pitchFamily="18" charset="0"/>
                      </a:endParaRPr>
                    </a:p>
                  </a:txBody>
                  <a:tcPr marL="36830" marR="36830" marT="0" marB="0" anchor="ctr"/>
                </a:tc>
                <a:tc>
                  <a:txBody>
                    <a:bodyPr/>
                    <a:lstStyle/>
                    <a:p>
                      <a:pPr algn="ctr">
                        <a:spcAft>
                          <a:spcPts val="0"/>
                        </a:spcAft>
                      </a:pPr>
                      <a:r>
                        <a:rPr lang="en-US" sz="1200" kern="0">
                          <a:effectLst/>
                        </a:rPr>
                        <a:t> </a:t>
                      </a:r>
                      <a:endParaRPr lang="zh-TW" sz="1200" kern="100">
                        <a:effectLst/>
                        <a:latin typeface="+mn-ea"/>
                        <a:ea typeface="+mn-ea"/>
                        <a:cs typeface="Times New Roman" panose="02020603050405020304" pitchFamily="18" charset="0"/>
                      </a:endParaRPr>
                    </a:p>
                  </a:txBody>
                  <a:tcPr marL="36830" marR="36830" marT="0" marB="0" anchor="ctr"/>
                </a:tc>
                <a:tc>
                  <a:txBody>
                    <a:bodyPr/>
                    <a:lstStyle/>
                    <a:p>
                      <a:pPr algn="ctr"/>
                      <a:endParaRPr lang="zh-TW" sz="1200" kern="100" dirty="0">
                        <a:effectLst/>
                        <a:latin typeface="+mn-ea"/>
                        <a:ea typeface="+mn-ea"/>
                        <a:cs typeface="Cordia New" panose="020B0304020202020204" pitchFamily="34" charset="-34"/>
                      </a:endParaRPr>
                    </a:p>
                  </a:txBody>
                  <a:tcPr marL="36830" marR="36830" marT="0" marB="0" anchor="ctr"/>
                </a:tc>
                <a:extLst>
                  <a:ext uri="{0D108BD9-81ED-4DB2-BD59-A6C34878D82A}">
                    <a16:rowId xmlns:a16="http://schemas.microsoft.com/office/drawing/2014/main" xmlns="" val="10006"/>
                  </a:ext>
                </a:extLst>
              </a:tr>
              <a:tr h="235953">
                <a:tc>
                  <a:txBody>
                    <a:bodyPr/>
                    <a:lstStyle/>
                    <a:p>
                      <a:pPr algn="ctr">
                        <a:spcAft>
                          <a:spcPts val="0"/>
                        </a:spcAft>
                      </a:pPr>
                      <a:r>
                        <a:rPr lang="zh-TW" sz="1200" b="0" kern="0" dirty="0">
                          <a:effectLst/>
                        </a:rPr>
                        <a:t>經濟學</a:t>
                      </a:r>
                      <a:r>
                        <a:rPr lang="en-US" sz="1200" b="0" kern="0" dirty="0">
                          <a:effectLst/>
                        </a:rPr>
                        <a:t>(</a:t>
                      </a:r>
                      <a:r>
                        <a:rPr lang="zh-TW" sz="1200" b="0" kern="0" dirty="0">
                          <a:effectLst/>
                        </a:rPr>
                        <a:t>二</a:t>
                      </a:r>
                      <a:r>
                        <a:rPr lang="en-US" sz="1200" b="0" kern="0" dirty="0">
                          <a:effectLst/>
                        </a:rPr>
                        <a:t>)</a:t>
                      </a:r>
                      <a:endParaRPr lang="zh-TW" sz="1200" b="0" kern="100" dirty="0">
                        <a:effectLst/>
                        <a:latin typeface="+mn-ea"/>
                        <a:ea typeface="+mn-ea"/>
                        <a:cs typeface="Times New Roman" panose="02020603050405020304" pitchFamily="18" charset="0"/>
                      </a:endParaRPr>
                    </a:p>
                  </a:txBody>
                  <a:tcPr marL="36830" marR="36830" marT="0" marB="0" anchor="ctr"/>
                </a:tc>
                <a:tc>
                  <a:txBody>
                    <a:bodyPr/>
                    <a:lstStyle/>
                    <a:p>
                      <a:pPr algn="ctr">
                        <a:spcAft>
                          <a:spcPts val="0"/>
                        </a:spcAft>
                      </a:pPr>
                      <a:r>
                        <a:rPr lang="zh-TW" sz="1200" kern="0">
                          <a:effectLst/>
                        </a:rPr>
                        <a:t>半</a:t>
                      </a:r>
                      <a:endParaRPr lang="zh-TW" sz="1200" kern="100">
                        <a:effectLst/>
                        <a:latin typeface="+mn-ea"/>
                        <a:ea typeface="+mn-ea"/>
                        <a:cs typeface="Times New Roman" panose="02020603050405020304" pitchFamily="18" charset="0"/>
                      </a:endParaRPr>
                    </a:p>
                  </a:txBody>
                  <a:tcPr marL="36830" marR="36830" marT="0" marB="0" anchor="ctr"/>
                </a:tc>
                <a:tc>
                  <a:txBody>
                    <a:bodyPr/>
                    <a:lstStyle/>
                    <a:p>
                      <a:pPr algn="ctr">
                        <a:spcAft>
                          <a:spcPts val="0"/>
                        </a:spcAft>
                      </a:pPr>
                      <a:r>
                        <a:rPr lang="en-US" sz="1200" kern="0" dirty="0">
                          <a:effectLst/>
                        </a:rPr>
                        <a:t>3</a:t>
                      </a:r>
                      <a:endParaRPr lang="zh-TW" sz="1200" kern="100" dirty="0">
                        <a:effectLst/>
                        <a:latin typeface="+mn-ea"/>
                        <a:ea typeface="+mn-ea"/>
                        <a:cs typeface="Times New Roman" panose="02020603050405020304" pitchFamily="18" charset="0"/>
                      </a:endParaRPr>
                    </a:p>
                  </a:txBody>
                  <a:tcPr marL="36830" marR="36830" marT="0" marB="0" anchor="ctr"/>
                </a:tc>
                <a:tc>
                  <a:txBody>
                    <a:bodyPr/>
                    <a:lstStyle/>
                    <a:p>
                      <a:pPr algn="ctr">
                        <a:spcAft>
                          <a:spcPts val="0"/>
                        </a:spcAft>
                      </a:pPr>
                      <a:r>
                        <a:rPr lang="zh-TW" sz="1200" kern="0" dirty="0">
                          <a:effectLst/>
                        </a:rPr>
                        <a:t>大一下</a:t>
                      </a:r>
                      <a:endParaRPr lang="zh-TW" sz="1200" kern="100" dirty="0">
                        <a:effectLst/>
                        <a:latin typeface="+mn-ea"/>
                        <a:ea typeface="+mn-ea"/>
                        <a:cs typeface="Times New Roman" panose="02020603050405020304" pitchFamily="18" charset="0"/>
                      </a:endParaRPr>
                    </a:p>
                  </a:txBody>
                  <a:tcPr marL="36830" marR="36830" marT="0" marB="0" anchor="ctr"/>
                </a:tc>
                <a:tc>
                  <a:txBody>
                    <a:bodyPr/>
                    <a:lstStyle/>
                    <a:p>
                      <a:pPr algn="ctr">
                        <a:spcAft>
                          <a:spcPts val="0"/>
                        </a:spcAft>
                      </a:pPr>
                      <a:r>
                        <a:rPr lang="en-US" sz="1200" kern="0">
                          <a:effectLst/>
                        </a:rPr>
                        <a:t> </a:t>
                      </a:r>
                      <a:endParaRPr lang="zh-TW" sz="1200" kern="100">
                        <a:effectLst/>
                        <a:latin typeface="+mn-ea"/>
                        <a:ea typeface="+mn-ea"/>
                        <a:cs typeface="Times New Roman" panose="02020603050405020304" pitchFamily="18" charset="0"/>
                      </a:endParaRPr>
                    </a:p>
                  </a:txBody>
                  <a:tcPr marL="36830" marR="36830" marT="0" marB="0" anchor="ctr"/>
                </a:tc>
                <a:tc>
                  <a:txBody>
                    <a:bodyPr/>
                    <a:lstStyle/>
                    <a:p>
                      <a:pPr algn="ctr"/>
                      <a:endParaRPr lang="zh-TW" sz="1200" kern="100">
                        <a:effectLst/>
                        <a:latin typeface="+mn-ea"/>
                        <a:ea typeface="+mn-ea"/>
                        <a:cs typeface="Cordia New" panose="020B0304020202020204" pitchFamily="34" charset="-34"/>
                      </a:endParaRPr>
                    </a:p>
                  </a:txBody>
                  <a:tcPr marL="36830" marR="36830" marT="0" marB="0" anchor="ctr"/>
                </a:tc>
                <a:extLst>
                  <a:ext uri="{0D108BD9-81ED-4DB2-BD59-A6C34878D82A}">
                    <a16:rowId xmlns:a16="http://schemas.microsoft.com/office/drawing/2014/main" xmlns="" val="10007"/>
                  </a:ext>
                </a:extLst>
              </a:tr>
              <a:tr h="235953">
                <a:tc>
                  <a:txBody>
                    <a:bodyPr/>
                    <a:lstStyle/>
                    <a:p>
                      <a:pPr algn="ctr">
                        <a:spcAft>
                          <a:spcPts val="0"/>
                        </a:spcAft>
                      </a:pPr>
                      <a:r>
                        <a:rPr lang="zh-TW" sz="1200" b="0" kern="0" dirty="0">
                          <a:effectLst/>
                        </a:rPr>
                        <a:t>實用英文</a:t>
                      </a:r>
                      <a:r>
                        <a:rPr lang="en-US" sz="1200" b="0" kern="0" dirty="0">
                          <a:effectLst/>
                        </a:rPr>
                        <a:t>(</a:t>
                      </a:r>
                      <a:r>
                        <a:rPr lang="zh-TW" sz="1200" b="0" kern="0" dirty="0">
                          <a:effectLst/>
                        </a:rPr>
                        <a:t>一</a:t>
                      </a:r>
                      <a:r>
                        <a:rPr lang="en-US" sz="1200" b="0" kern="0" dirty="0">
                          <a:effectLst/>
                        </a:rPr>
                        <a:t>)</a:t>
                      </a:r>
                      <a:endParaRPr lang="zh-TW" sz="1200" b="0" kern="100" dirty="0">
                        <a:effectLst/>
                        <a:latin typeface="+mn-ea"/>
                        <a:ea typeface="+mn-ea"/>
                        <a:cs typeface="Times New Roman" panose="02020603050405020304" pitchFamily="18" charset="0"/>
                      </a:endParaRPr>
                    </a:p>
                  </a:txBody>
                  <a:tcPr marL="36830" marR="36830" marT="0" marB="0" anchor="ctr"/>
                </a:tc>
                <a:tc>
                  <a:txBody>
                    <a:bodyPr/>
                    <a:lstStyle/>
                    <a:p>
                      <a:pPr algn="ctr">
                        <a:spcAft>
                          <a:spcPts val="0"/>
                        </a:spcAft>
                      </a:pPr>
                      <a:r>
                        <a:rPr lang="zh-TW" sz="1200" kern="0" dirty="0">
                          <a:effectLst/>
                        </a:rPr>
                        <a:t>半</a:t>
                      </a:r>
                      <a:endParaRPr lang="zh-TW" sz="1200" kern="100" dirty="0">
                        <a:effectLst/>
                        <a:latin typeface="+mn-ea"/>
                        <a:ea typeface="+mn-ea"/>
                        <a:cs typeface="Times New Roman" panose="02020603050405020304" pitchFamily="18" charset="0"/>
                      </a:endParaRPr>
                    </a:p>
                  </a:txBody>
                  <a:tcPr marL="36830" marR="36830" marT="0" marB="0" anchor="ctr"/>
                </a:tc>
                <a:tc>
                  <a:txBody>
                    <a:bodyPr/>
                    <a:lstStyle/>
                    <a:p>
                      <a:pPr algn="ctr">
                        <a:spcAft>
                          <a:spcPts val="0"/>
                        </a:spcAft>
                      </a:pPr>
                      <a:r>
                        <a:rPr lang="en-US" sz="1200" kern="0" dirty="0">
                          <a:effectLst/>
                        </a:rPr>
                        <a:t>1</a:t>
                      </a:r>
                      <a:endParaRPr lang="zh-TW" sz="1200" kern="100" dirty="0">
                        <a:effectLst/>
                        <a:latin typeface="+mn-ea"/>
                        <a:ea typeface="+mn-ea"/>
                        <a:cs typeface="Times New Roman" panose="02020603050405020304" pitchFamily="18" charset="0"/>
                      </a:endParaRPr>
                    </a:p>
                  </a:txBody>
                  <a:tcPr marL="36830" marR="36830" marT="0" marB="0" anchor="ctr"/>
                </a:tc>
                <a:tc>
                  <a:txBody>
                    <a:bodyPr/>
                    <a:lstStyle/>
                    <a:p>
                      <a:pPr algn="ctr">
                        <a:spcAft>
                          <a:spcPts val="0"/>
                        </a:spcAft>
                      </a:pPr>
                      <a:r>
                        <a:rPr lang="zh-TW" sz="1200" kern="0" dirty="0">
                          <a:effectLst/>
                        </a:rPr>
                        <a:t>大二上</a:t>
                      </a:r>
                      <a:endParaRPr lang="zh-TW" sz="1200" kern="100" dirty="0">
                        <a:effectLst/>
                        <a:latin typeface="+mn-ea"/>
                        <a:ea typeface="+mn-ea"/>
                        <a:cs typeface="Times New Roman" panose="02020603050405020304" pitchFamily="18" charset="0"/>
                      </a:endParaRPr>
                    </a:p>
                  </a:txBody>
                  <a:tcPr marL="36830" marR="36830" marT="0" marB="0" anchor="ctr"/>
                </a:tc>
                <a:tc gridSpan="2">
                  <a:txBody>
                    <a:bodyPr/>
                    <a:lstStyle/>
                    <a:p>
                      <a:pPr algn="ctr">
                        <a:spcAft>
                          <a:spcPts val="0"/>
                        </a:spcAft>
                      </a:pPr>
                      <a:r>
                        <a:rPr lang="zh-TW" sz="1200" kern="0" dirty="0">
                          <a:effectLst/>
                        </a:rPr>
                        <a:t>由商學院統一進行能力分班</a:t>
                      </a:r>
                      <a:endParaRPr lang="zh-TW" sz="1200" kern="100" dirty="0">
                        <a:effectLst/>
                        <a:latin typeface="+mn-ea"/>
                        <a:ea typeface="+mn-ea"/>
                        <a:cs typeface="Times New Roman" panose="02020603050405020304" pitchFamily="18" charset="0"/>
                      </a:endParaRPr>
                    </a:p>
                  </a:txBody>
                  <a:tcPr marL="36830" marR="36830" marT="0" marB="0" anchor="ctr"/>
                </a:tc>
                <a:tc hMerge="1">
                  <a:txBody>
                    <a:bodyPr/>
                    <a:lstStyle/>
                    <a:p>
                      <a:endParaRPr lang="zh-TW" altLang="en-US"/>
                    </a:p>
                  </a:txBody>
                  <a:tcPr/>
                </a:tc>
                <a:extLst>
                  <a:ext uri="{0D108BD9-81ED-4DB2-BD59-A6C34878D82A}">
                    <a16:rowId xmlns:a16="http://schemas.microsoft.com/office/drawing/2014/main" xmlns="" val="10008"/>
                  </a:ext>
                </a:extLst>
              </a:tr>
              <a:tr h="235953">
                <a:tc>
                  <a:txBody>
                    <a:bodyPr/>
                    <a:lstStyle/>
                    <a:p>
                      <a:pPr algn="ctr">
                        <a:spcAft>
                          <a:spcPts val="0"/>
                        </a:spcAft>
                      </a:pPr>
                      <a:r>
                        <a:rPr lang="zh-TW" sz="1200" b="0" kern="0">
                          <a:effectLst/>
                        </a:rPr>
                        <a:t>實用英文</a:t>
                      </a:r>
                      <a:r>
                        <a:rPr lang="en-US" sz="1200" b="0" kern="0">
                          <a:effectLst/>
                        </a:rPr>
                        <a:t>(</a:t>
                      </a:r>
                      <a:r>
                        <a:rPr lang="zh-TW" sz="1200" b="0" kern="0">
                          <a:effectLst/>
                        </a:rPr>
                        <a:t>二</a:t>
                      </a:r>
                      <a:r>
                        <a:rPr lang="en-US" sz="1200" b="0" kern="0">
                          <a:effectLst/>
                        </a:rPr>
                        <a:t>)</a:t>
                      </a:r>
                      <a:endParaRPr lang="zh-TW" sz="1200" b="0" kern="100">
                        <a:effectLst/>
                        <a:latin typeface="+mn-ea"/>
                        <a:ea typeface="+mn-ea"/>
                        <a:cs typeface="Times New Roman" panose="02020603050405020304" pitchFamily="18" charset="0"/>
                      </a:endParaRPr>
                    </a:p>
                  </a:txBody>
                  <a:tcPr marL="36830" marR="36830" marT="0" marB="0" anchor="ctr"/>
                </a:tc>
                <a:tc>
                  <a:txBody>
                    <a:bodyPr/>
                    <a:lstStyle/>
                    <a:p>
                      <a:pPr algn="ctr">
                        <a:spcAft>
                          <a:spcPts val="0"/>
                        </a:spcAft>
                      </a:pPr>
                      <a:r>
                        <a:rPr lang="zh-TW" sz="1200" kern="0">
                          <a:effectLst/>
                        </a:rPr>
                        <a:t>半</a:t>
                      </a:r>
                      <a:endParaRPr lang="zh-TW" sz="1200" kern="100">
                        <a:effectLst/>
                        <a:latin typeface="+mn-ea"/>
                        <a:ea typeface="+mn-ea"/>
                        <a:cs typeface="Times New Roman" panose="02020603050405020304" pitchFamily="18" charset="0"/>
                      </a:endParaRPr>
                    </a:p>
                  </a:txBody>
                  <a:tcPr marL="36830" marR="36830" marT="0" marB="0" anchor="ctr"/>
                </a:tc>
                <a:tc>
                  <a:txBody>
                    <a:bodyPr/>
                    <a:lstStyle/>
                    <a:p>
                      <a:pPr algn="ctr">
                        <a:spcAft>
                          <a:spcPts val="0"/>
                        </a:spcAft>
                      </a:pPr>
                      <a:r>
                        <a:rPr lang="en-US" sz="1200" kern="0" dirty="0">
                          <a:effectLst/>
                        </a:rPr>
                        <a:t>1</a:t>
                      </a:r>
                      <a:endParaRPr lang="zh-TW" sz="1200" kern="100" dirty="0">
                        <a:effectLst/>
                        <a:latin typeface="+mn-ea"/>
                        <a:ea typeface="+mn-ea"/>
                        <a:cs typeface="Times New Roman" panose="02020603050405020304" pitchFamily="18" charset="0"/>
                      </a:endParaRPr>
                    </a:p>
                  </a:txBody>
                  <a:tcPr marL="36830" marR="36830" marT="0" marB="0" anchor="ctr"/>
                </a:tc>
                <a:tc>
                  <a:txBody>
                    <a:bodyPr/>
                    <a:lstStyle/>
                    <a:p>
                      <a:pPr algn="ctr">
                        <a:spcAft>
                          <a:spcPts val="0"/>
                        </a:spcAft>
                      </a:pPr>
                      <a:r>
                        <a:rPr lang="zh-TW" sz="1200" kern="0" dirty="0">
                          <a:effectLst/>
                        </a:rPr>
                        <a:t>大二下</a:t>
                      </a:r>
                      <a:endParaRPr lang="zh-TW" sz="1200" kern="100" dirty="0">
                        <a:effectLst/>
                        <a:latin typeface="+mn-ea"/>
                        <a:ea typeface="+mn-ea"/>
                        <a:cs typeface="Times New Roman" panose="02020603050405020304" pitchFamily="18" charset="0"/>
                      </a:endParaRPr>
                    </a:p>
                  </a:txBody>
                  <a:tcPr marL="36830" marR="36830" marT="0" marB="0" anchor="ctr"/>
                </a:tc>
                <a:tc gridSpan="2">
                  <a:txBody>
                    <a:bodyPr/>
                    <a:lstStyle/>
                    <a:p>
                      <a:pPr algn="ctr">
                        <a:spcAft>
                          <a:spcPts val="0"/>
                        </a:spcAft>
                      </a:pPr>
                      <a:r>
                        <a:rPr lang="zh-TW" sz="1200" kern="0" dirty="0">
                          <a:effectLst/>
                        </a:rPr>
                        <a:t>由商學院統一進行能力分班</a:t>
                      </a:r>
                      <a:endParaRPr lang="zh-TW" sz="1200" kern="100" dirty="0">
                        <a:effectLst/>
                        <a:latin typeface="+mn-ea"/>
                        <a:ea typeface="+mn-ea"/>
                        <a:cs typeface="Times New Roman" panose="02020603050405020304" pitchFamily="18" charset="0"/>
                      </a:endParaRPr>
                    </a:p>
                  </a:txBody>
                  <a:tcPr marL="36830" marR="36830" marT="0" marB="0" anchor="ctr"/>
                </a:tc>
                <a:tc hMerge="1">
                  <a:txBody>
                    <a:bodyPr/>
                    <a:lstStyle/>
                    <a:p>
                      <a:endParaRPr lang="zh-TW" altLang="en-US"/>
                    </a:p>
                  </a:txBody>
                  <a:tcPr/>
                </a:tc>
                <a:extLst>
                  <a:ext uri="{0D108BD9-81ED-4DB2-BD59-A6C34878D82A}">
                    <a16:rowId xmlns:a16="http://schemas.microsoft.com/office/drawing/2014/main" xmlns="" val="10009"/>
                  </a:ext>
                </a:extLst>
              </a:tr>
              <a:tr h="235953">
                <a:tc>
                  <a:txBody>
                    <a:bodyPr/>
                    <a:lstStyle/>
                    <a:p>
                      <a:pPr algn="ctr">
                        <a:spcAft>
                          <a:spcPts val="0"/>
                        </a:spcAft>
                      </a:pPr>
                      <a:r>
                        <a:rPr lang="zh-TW" sz="1200" b="0" kern="0" dirty="0">
                          <a:effectLst/>
                        </a:rPr>
                        <a:t>統計學</a:t>
                      </a:r>
                      <a:r>
                        <a:rPr lang="en-US" sz="1200" b="0" kern="0" dirty="0">
                          <a:effectLst/>
                        </a:rPr>
                        <a:t>(</a:t>
                      </a:r>
                      <a:r>
                        <a:rPr lang="zh-TW" sz="1200" b="0" kern="0" dirty="0">
                          <a:effectLst/>
                        </a:rPr>
                        <a:t>一</a:t>
                      </a:r>
                      <a:r>
                        <a:rPr lang="en-US" sz="1200" b="0" kern="0" dirty="0">
                          <a:effectLst/>
                        </a:rPr>
                        <a:t>)</a:t>
                      </a:r>
                      <a:endParaRPr lang="zh-TW" sz="1200" b="0" kern="100" dirty="0">
                        <a:effectLst/>
                        <a:latin typeface="+mn-ea"/>
                        <a:ea typeface="+mn-ea"/>
                        <a:cs typeface="Times New Roman" panose="02020603050405020304" pitchFamily="18" charset="0"/>
                      </a:endParaRPr>
                    </a:p>
                  </a:txBody>
                  <a:tcPr marL="36830" marR="36830" marT="0" marB="0" anchor="ctr"/>
                </a:tc>
                <a:tc>
                  <a:txBody>
                    <a:bodyPr/>
                    <a:lstStyle/>
                    <a:p>
                      <a:pPr algn="ctr">
                        <a:spcAft>
                          <a:spcPts val="0"/>
                        </a:spcAft>
                      </a:pPr>
                      <a:r>
                        <a:rPr lang="zh-TW" sz="1200" kern="0">
                          <a:effectLst/>
                        </a:rPr>
                        <a:t>半</a:t>
                      </a:r>
                      <a:endParaRPr lang="zh-TW" sz="1200" kern="100">
                        <a:effectLst/>
                        <a:latin typeface="+mn-ea"/>
                        <a:ea typeface="+mn-ea"/>
                        <a:cs typeface="Times New Roman" panose="02020603050405020304" pitchFamily="18" charset="0"/>
                      </a:endParaRPr>
                    </a:p>
                  </a:txBody>
                  <a:tcPr marL="36830" marR="36830" marT="0" marB="0" anchor="ctr"/>
                </a:tc>
                <a:tc>
                  <a:txBody>
                    <a:bodyPr/>
                    <a:lstStyle/>
                    <a:p>
                      <a:pPr algn="ctr">
                        <a:spcAft>
                          <a:spcPts val="0"/>
                        </a:spcAft>
                      </a:pPr>
                      <a:r>
                        <a:rPr lang="en-US" sz="1200" kern="0" dirty="0">
                          <a:effectLst/>
                        </a:rPr>
                        <a:t>3</a:t>
                      </a:r>
                      <a:endParaRPr lang="zh-TW" sz="1200" kern="100" dirty="0">
                        <a:effectLst/>
                        <a:latin typeface="+mn-ea"/>
                        <a:ea typeface="+mn-ea"/>
                        <a:cs typeface="Times New Roman" panose="02020603050405020304" pitchFamily="18" charset="0"/>
                      </a:endParaRPr>
                    </a:p>
                  </a:txBody>
                  <a:tcPr marL="36830" marR="36830" marT="0" marB="0" anchor="ctr"/>
                </a:tc>
                <a:tc>
                  <a:txBody>
                    <a:bodyPr/>
                    <a:lstStyle/>
                    <a:p>
                      <a:pPr algn="ctr">
                        <a:spcAft>
                          <a:spcPts val="0"/>
                        </a:spcAft>
                      </a:pPr>
                      <a:r>
                        <a:rPr lang="zh-TW" sz="1200" kern="0" dirty="0">
                          <a:effectLst/>
                        </a:rPr>
                        <a:t>大二上</a:t>
                      </a:r>
                      <a:endParaRPr lang="zh-TW" sz="1200" kern="100" dirty="0">
                        <a:effectLst/>
                        <a:latin typeface="+mn-ea"/>
                        <a:ea typeface="+mn-ea"/>
                        <a:cs typeface="Times New Roman" panose="02020603050405020304" pitchFamily="18" charset="0"/>
                      </a:endParaRPr>
                    </a:p>
                  </a:txBody>
                  <a:tcPr marL="36830" marR="36830" marT="0" marB="0" anchor="ctr"/>
                </a:tc>
                <a:tc>
                  <a:txBody>
                    <a:bodyPr/>
                    <a:lstStyle/>
                    <a:p>
                      <a:pPr algn="ctr">
                        <a:spcAft>
                          <a:spcPts val="0"/>
                        </a:spcAft>
                      </a:pPr>
                      <a:r>
                        <a:rPr lang="en-US" sz="1200" kern="0" dirty="0">
                          <a:effectLst/>
                        </a:rPr>
                        <a:t> </a:t>
                      </a:r>
                      <a:endParaRPr lang="zh-TW" sz="1200" kern="100" dirty="0">
                        <a:effectLst/>
                        <a:latin typeface="+mn-ea"/>
                        <a:ea typeface="+mn-ea"/>
                        <a:cs typeface="Times New Roman" panose="02020603050405020304" pitchFamily="18" charset="0"/>
                      </a:endParaRPr>
                    </a:p>
                  </a:txBody>
                  <a:tcPr marL="36830" marR="36830" marT="0" marB="0" anchor="ctr"/>
                </a:tc>
                <a:tc>
                  <a:txBody>
                    <a:bodyPr/>
                    <a:lstStyle/>
                    <a:p>
                      <a:pPr algn="ctr"/>
                      <a:endParaRPr lang="zh-TW" sz="1200" kern="100" dirty="0">
                        <a:effectLst/>
                        <a:latin typeface="+mn-ea"/>
                        <a:ea typeface="+mn-ea"/>
                        <a:cs typeface="Cordia New" panose="020B0304020202020204" pitchFamily="34" charset="-34"/>
                      </a:endParaRPr>
                    </a:p>
                  </a:txBody>
                  <a:tcPr marL="36830" marR="36830" marT="0" marB="0" anchor="ctr"/>
                </a:tc>
                <a:extLst>
                  <a:ext uri="{0D108BD9-81ED-4DB2-BD59-A6C34878D82A}">
                    <a16:rowId xmlns:a16="http://schemas.microsoft.com/office/drawing/2014/main" xmlns="" val="10010"/>
                  </a:ext>
                </a:extLst>
              </a:tr>
              <a:tr h="414885">
                <a:tc>
                  <a:txBody>
                    <a:bodyPr/>
                    <a:lstStyle/>
                    <a:p>
                      <a:pPr algn="ctr">
                        <a:spcAft>
                          <a:spcPts val="0"/>
                        </a:spcAft>
                      </a:pPr>
                      <a:r>
                        <a:rPr lang="zh-TW" sz="1200" b="0" kern="0" dirty="0">
                          <a:effectLst/>
                        </a:rPr>
                        <a:t>統計學</a:t>
                      </a:r>
                      <a:r>
                        <a:rPr lang="en-US" sz="1200" b="0" kern="0" dirty="0">
                          <a:effectLst/>
                        </a:rPr>
                        <a:t>(</a:t>
                      </a:r>
                      <a:r>
                        <a:rPr lang="zh-TW" sz="1200" b="0" kern="0" dirty="0">
                          <a:effectLst/>
                        </a:rPr>
                        <a:t>二</a:t>
                      </a:r>
                      <a:r>
                        <a:rPr lang="en-US" sz="1200" b="0" kern="0" dirty="0">
                          <a:effectLst/>
                        </a:rPr>
                        <a:t>)</a:t>
                      </a:r>
                      <a:endParaRPr lang="zh-TW" sz="1200" b="0" kern="100" dirty="0">
                        <a:effectLst/>
                        <a:latin typeface="+mn-ea"/>
                        <a:ea typeface="+mn-ea"/>
                        <a:cs typeface="Times New Roman" panose="02020603050405020304" pitchFamily="18" charset="0"/>
                      </a:endParaRPr>
                    </a:p>
                  </a:txBody>
                  <a:tcPr marL="36830" marR="36830" marT="0" marB="0" anchor="ctr"/>
                </a:tc>
                <a:tc>
                  <a:txBody>
                    <a:bodyPr/>
                    <a:lstStyle/>
                    <a:p>
                      <a:pPr algn="ctr">
                        <a:spcAft>
                          <a:spcPts val="0"/>
                        </a:spcAft>
                      </a:pPr>
                      <a:r>
                        <a:rPr lang="zh-TW" sz="1200" kern="0" dirty="0">
                          <a:effectLst/>
                        </a:rPr>
                        <a:t>半</a:t>
                      </a:r>
                      <a:endParaRPr lang="zh-TW" sz="1200" kern="100" dirty="0">
                        <a:effectLst/>
                        <a:latin typeface="+mn-ea"/>
                        <a:ea typeface="+mn-ea"/>
                        <a:cs typeface="Times New Roman" panose="02020603050405020304" pitchFamily="18" charset="0"/>
                      </a:endParaRPr>
                    </a:p>
                  </a:txBody>
                  <a:tcPr marL="36830" marR="36830" marT="0" marB="0" anchor="ctr"/>
                </a:tc>
                <a:tc>
                  <a:txBody>
                    <a:bodyPr/>
                    <a:lstStyle/>
                    <a:p>
                      <a:pPr algn="ctr">
                        <a:spcAft>
                          <a:spcPts val="0"/>
                        </a:spcAft>
                      </a:pPr>
                      <a:r>
                        <a:rPr lang="en-US" sz="1200" kern="0" dirty="0">
                          <a:effectLst/>
                        </a:rPr>
                        <a:t>3</a:t>
                      </a:r>
                      <a:endParaRPr lang="zh-TW" sz="1200" kern="100" dirty="0">
                        <a:effectLst/>
                        <a:latin typeface="+mn-ea"/>
                        <a:ea typeface="+mn-ea"/>
                        <a:cs typeface="Times New Roman" panose="02020603050405020304" pitchFamily="18" charset="0"/>
                      </a:endParaRPr>
                    </a:p>
                  </a:txBody>
                  <a:tcPr marL="36830" marR="36830" marT="0" marB="0" anchor="ctr"/>
                </a:tc>
                <a:tc>
                  <a:txBody>
                    <a:bodyPr/>
                    <a:lstStyle/>
                    <a:p>
                      <a:pPr algn="ctr">
                        <a:spcAft>
                          <a:spcPts val="0"/>
                        </a:spcAft>
                      </a:pPr>
                      <a:r>
                        <a:rPr lang="zh-TW" sz="1200" kern="0">
                          <a:effectLst/>
                        </a:rPr>
                        <a:t>大二下</a:t>
                      </a:r>
                      <a:endParaRPr lang="zh-TW" sz="1200" kern="100">
                        <a:effectLst/>
                        <a:latin typeface="+mn-ea"/>
                        <a:ea typeface="+mn-ea"/>
                        <a:cs typeface="Times New Roman" panose="02020603050405020304" pitchFamily="18" charset="0"/>
                      </a:endParaRPr>
                    </a:p>
                  </a:txBody>
                  <a:tcPr marL="36830" marR="36830" marT="0" marB="0" anchor="ctr"/>
                </a:tc>
                <a:tc gridSpan="2">
                  <a:txBody>
                    <a:bodyPr/>
                    <a:lstStyle/>
                    <a:p>
                      <a:pPr algn="ctr">
                        <a:lnSpc>
                          <a:spcPts val="1200"/>
                        </a:lnSpc>
                        <a:spcAft>
                          <a:spcPts val="0"/>
                        </a:spcAft>
                      </a:pPr>
                      <a:r>
                        <a:rPr lang="zh-TW" sz="1200" kern="0" dirty="0">
                          <a:effectLst/>
                        </a:rPr>
                        <a:t>統計學（一）未達</a:t>
                      </a:r>
                      <a:r>
                        <a:rPr lang="en-US" sz="1200" kern="0" dirty="0">
                          <a:effectLst/>
                        </a:rPr>
                        <a:t>50</a:t>
                      </a:r>
                      <a:r>
                        <a:rPr lang="zh-TW" sz="1200" kern="0" dirty="0">
                          <a:effectLst/>
                        </a:rPr>
                        <a:t>分以上，不得修統計學（二），請同學至系辦退選。</a:t>
                      </a:r>
                      <a:endParaRPr lang="zh-TW" sz="1200" kern="100" dirty="0">
                        <a:effectLst/>
                        <a:latin typeface="+mn-ea"/>
                        <a:ea typeface="+mn-ea"/>
                        <a:cs typeface="Times New Roman" panose="02020603050405020304" pitchFamily="18" charset="0"/>
                      </a:endParaRPr>
                    </a:p>
                  </a:txBody>
                  <a:tcPr marL="36830" marR="36830" marT="0" marB="0" anchor="ctr"/>
                </a:tc>
                <a:tc hMerge="1">
                  <a:txBody>
                    <a:bodyPr/>
                    <a:lstStyle/>
                    <a:p>
                      <a:endParaRPr lang="zh-TW" altLang="en-US"/>
                    </a:p>
                  </a:txBody>
                  <a:tcPr/>
                </a:tc>
                <a:extLst>
                  <a:ext uri="{0D108BD9-81ED-4DB2-BD59-A6C34878D82A}">
                    <a16:rowId xmlns:a16="http://schemas.microsoft.com/office/drawing/2014/main" xmlns="" val="10011"/>
                  </a:ext>
                </a:extLst>
              </a:tr>
              <a:tr h="235953">
                <a:tc>
                  <a:txBody>
                    <a:bodyPr/>
                    <a:lstStyle/>
                    <a:p>
                      <a:pPr algn="ctr">
                        <a:spcAft>
                          <a:spcPts val="0"/>
                        </a:spcAft>
                      </a:pPr>
                      <a:r>
                        <a:rPr lang="zh-TW" sz="1200" b="0" kern="0" dirty="0">
                          <a:effectLst/>
                        </a:rPr>
                        <a:t>財務管理</a:t>
                      </a:r>
                      <a:r>
                        <a:rPr lang="en-US" sz="1200" b="0" kern="0" dirty="0">
                          <a:effectLst/>
                        </a:rPr>
                        <a:t>(</a:t>
                      </a:r>
                      <a:r>
                        <a:rPr lang="zh-TW" sz="1200" b="0" kern="0" dirty="0">
                          <a:effectLst/>
                        </a:rPr>
                        <a:t>一</a:t>
                      </a:r>
                      <a:r>
                        <a:rPr lang="en-US" sz="1200" b="0" kern="0" dirty="0">
                          <a:effectLst/>
                        </a:rPr>
                        <a:t>)</a:t>
                      </a:r>
                      <a:endParaRPr lang="zh-TW" sz="1200" b="0" kern="100" dirty="0">
                        <a:effectLst/>
                        <a:latin typeface="+mn-ea"/>
                        <a:ea typeface="+mn-ea"/>
                        <a:cs typeface="Times New Roman" panose="02020603050405020304" pitchFamily="18" charset="0"/>
                      </a:endParaRPr>
                    </a:p>
                  </a:txBody>
                  <a:tcPr marL="36830" marR="36830" marT="0" marB="0" anchor="ctr"/>
                </a:tc>
                <a:tc>
                  <a:txBody>
                    <a:bodyPr/>
                    <a:lstStyle/>
                    <a:p>
                      <a:pPr algn="ctr">
                        <a:spcAft>
                          <a:spcPts val="0"/>
                        </a:spcAft>
                      </a:pPr>
                      <a:r>
                        <a:rPr lang="zh-TW" sz="1200" kern="0">
                          <a:effectLst/>
                        </a:rPr>
                        <a:t>半</a:t>
                      </a:r>
                      <a:endParaRPr lang="zh-TW" sz="1200" kern="100">
                        <a:effectLst/>
                        <a:latin typeface="+mn-ea"/>
                        <a:ea typeface="+mn-ea"/>
                        <a:cs typeface="Times New Roman" panose="02020603050405020304" pitchFamily="18" charset="0"/>
                      </a:endParaRPr>
                    </a:p>
                  </a:txBody>
                  <a:tcPr marL="36830" marR="36830" marT="0" marB="0" anchor="ctr"/>
                </a:tc>
                <a:tc>
                  <a:txBody>
                    <a:bodyPr/>
                    <a:lstStyle/>
                    <a:p>
                      <a:pPr algn="ctr">
                        <a:spcAft>
                          <a:spcPts val="0"/>
                        </a:spcAft>
                      </a:pPr>
                      <a:r>
                        <a:rPr lang="en-US" sz="1200" kern="0" dirty="0">
                          <a:effectLst/>
                        </a:rPr>
                        <a:t>3</a:t>
                      </a:r>
                      <a:endParaRPr lang="zh-TW" sz="1200" kern="100" dirty="0">
                        <a:effectLst/>
                        <a:latin typeface="+mn-ea"/>
                        <a:ea typeface="+mn-ea"/>
                        <a:cs typeface="Times New Roman" panose="02020603050405020304" pitchFamily="18" charset="0"/>
                      </a:endParaRPr>
                    </a:p>
                  </a:txBody>
                  <a:tcPr marL="36830" marR="36830" marT="0" marB="0" anchor="ctr"/>
                </a:tc>
                <a:tc>
                  <a:txBody>
                    <a:bodyPr/>
                    <a:lstStyle/>
                    <a:p>
                      <a:pPr algn="ctr">
                        <a:spcAft>
                          <a:spcPts val="0"/>
                        </a:spcAft>
                      </a:pPr>
                      <a:r>
                        <a:rPr lang="zh-TW" sz="1200" kern="0" dirty="0">
                          <a:effectLst/>
                        </a:rPr>
                        <a:t>大二上</a:t>
                      </a:r>
                      <a:endParaRPr lang="zh-TW" sz="1200" kern="100" dirty="0">
                        <a:effectLst/>
                        <a:latin typeface="+mn-ea"/>
                        <a:ea typeface="+mn-ea"/>
                        <a:cs typeface="Times New Roman" panose="02020603050405020304" pitchFamily="18" charset="0"/>
                      </a:endParaRPr>
                    </a:p>
                  </a:txBody>
                  <a:tcPr marL="36830" marR="36830" marT="0" marB="0" anchor="ctr"/>
                </a:tc>
                <a:tc>
                  <a:txBody>
                    <a:bodyPr/>
                    <a:lstStyle/>
                    <a:p>
                      <a:pPr algn="ctr">
                        <a:spcAft>
                          <a:spcPts val="0"/>
                        </a:spcAft>
                      </a:pPr>
                      <a:r>
                        <a:rPr lang="en-US" sz="1200" kern="0" dirty="0">
                          <a:effectLst/>
                        </a:rPr>
                        <a:t> </a:t>
                      </a:r>
                      <a:endParaRPr lang="zh-TW" sz="1200" kern="100" dirty="0">
                        <a:effectLst/>
                        <a:latin typeface="+mn-ea"/>
                        <a:ea typeface="+mn-ea"/>
                        <a:cs typeface="Times New Roman" panose="02020603050405020304" pitchFamily="18" charset="0"/>
                      </a:endParaRPr>
                    </a:p>
                  </a:txBody>
                  <a:tcPr marL="36830" marR="36830" marT="0" marB="0" anchor="ctr"/>
                </a:tc>
                <a:tc>
                  <a:txBody>
                    <a:bodyPr/>
                    <a:lstStyle/>
                    <a:p>
                      <a:pPr algn="ctr"/>
                      <a:endParaRPr lang="zh-TW" sz="1200" kern="100" dirty="0">
                        <a:effectLst/>
                        <a:latin typeface="+mn-ea"/>
                        <a:ea typeface="+mn-ea"/>
                        <a:cs typeface="Cordia New" panose="020B0304020202020204" pitchFamily="34" charset="-34"/>
                      </a:endParaRPr>
                    </a:p>
                  </a:txBody>
                  <a:tcPr marL="36830" marR="36830" marT="0" marB="0" anchor="ctr"/>
                </a:tc>
                <a:extLst>
                  <a:ext uri="{0D108BD9-81ED-4DB2-BD59-A6C34878D82A}">
                    <a16:rowId xmlns:a16="http://schemas.microsoft.com/office/drawing/2014/main" xmlns="" val="10012"/>
                  </a:ext>
                </a:extLst>
              </a:tr>
              <a:tr h="235953">
                <a:tc>
                  <a:txBody>
                    <a:bodyPr/>
                    <a:lstStyle/>
                    <a:p>
                      <a:pPr algn="ctr">
                        <a:spcAft>
                          <a:spcPts val="0"/>
                        </a:spcAft>
                      </a:pPr>
                      <a:r>
                        <a:rPr lang="zh-TW" sz="1200" b="0" kern="0" dirty="0">
                          <a:effectLst/>
                        </a:rPr>
                        <a:t>財務管理</a:t>
                      </a:r>
                      <a:r>
                        <a:rPr lang="en-US" sz="1200" b="0" kern="0" dirty="0">
                          <a:effectLst/>
                        </a:rPr>
                        <a:t>(</a:t>
                      </a:r>
                      <a:r>
                        <a:rPr lang="zh-TW" sz="1200" b="0" kern="0" dirty="0">
                          <a:effectLst/>
                        </a:rPr>
                        <a:t>二</a:t>
                      </a:r>
                      <a:r>
                        <a:rPr lang="en-US" sz="1200" b="0" kern="0" dirty="0">
                          <a:effectLst/>
                        </a:rPr>
                        <a:t>)</a:t>
                      </a:r>
                      <a:endParaRPr lang="zh-TW" sz="1200" b="0" kern="100" dirty="0">
                        <a:effectLst/>
                        <a:latin typeface="+mn-ea"/>
                        <a:ea typeface="+mn-ea"/>
                        <a:cs typeface="Times New Roman" panose="02020603050405020304" pitchFamily="18" charset="0"/>
                      </a:endParaRPr>
                    </a:p>
                  </a:txBody>
                  <a:tcPr marL="36830" marR="36830" marT="0" marB="0" anchor="ctr"/>
                </a:tc>
                <a:tc>
                  <a:txBody>
                    <a:bodyPr/>
                    <a:lstStyle/>
                    <a:p>
                      <a:pPr algn="ctr">
                        <a:spcAft>
                          <a:spcPts val="0"/>
                        </a:spcAft>
                      </a:pPr>
                      <a:r>
                        <a:rPr lang="zh-TW" sz="1200" kern="0" dirty="0">
                          <a:effectLst/>
                        </a:rPr>
                        <a:t>半</a:t>
                      </a:r>
                      <a:endParaRPr lang="zh-TW" sz="1200" kern="100" dirty="0">
                        <a:effectLst/>
                        <a:latin typeface="+mn-ea"/>
                        <a:ea typeface="+mn-ea"/>
                        <a:cs typeface="Times New Roman" panose="02020603050405020304" pitchFamily="18" charset="0"/>
                      </a:endParaRPr>
                    </a:p>
                  </a:txBody>
                  <a:tcPr marL="36830" marR="36830" marT="0" marB="0" anchor="ctr"/>
                </a:tc>
                <a:tc>
                  <a:txBody>
                    <a:bodyPr/>
                    <a:lstStyle/>
                    <a:p>
                      <a:pPr algn="ctr">
                        <a:spcAft>
                          <a:spcPts val="0"/>
                        </a:spcAft>
                      </a:pPr>
                      <a:r>
                        <a:rPr lang="en-US" sz="1200" kern="0">
                          <a:effectLst/>
                        </a:rPr>
                        <a:t>3</a:t>
                      </a:r>
                      <a:endParaRPr lang="zh-TW" sz="1200" kern="100">
                        <a:effectLst/>
                        <a:latin typeface="+mn-ea"/>
                        <a:ea typeface="+mn-ea"/>
                        <a:cs typeface="Times New Roman" panose="02020603050405020304" pitchFamily="18" charset="0"/>
                      </a:endParaRPr>
                    </a:p>
                  </a:txBody>
                  <a:tcPr marL="36830" marR="36830" marT="0" marB="0" anchor="ctr"/>
                </a:tc>
                <a:tc>
                  <a:txBody>
                    <a:bodyPr/>
                    <a:lstStyle/>
                    <a:p>
                      <a:pPr algn="ctr">
                        <a:spcAft>
                          <a:spcPts val="0"/>
                        </a:spcAft>
                      </a:pPr>
                      <a:r>
                        <a:rPr lang="zh-TW" sz="1200" kern="0" dirty="0">
                          <a:effectLst/>
                        </a:rPr>
                        <a:t>大二下</a:t>
                      </a:r>
                      <a:endParaRPr lang="zh-TW" sz="1200" kern="100" dirty="0">
                        <a:effectLst/>
                        <a:latin typeface="+mn-ea"/>
                        <a:ea typeface="+mn-ea"/>
                        <a:cs typeface="Times New Roman" panose="02020603050405020304" pitchFamily="18" charset="0"/>
                      </a:endParaRPr>
                    </a:p>
                  </a:txBody>
                  <a:tcPr marL="36830" marR="36830" marT="0" marB="0" anchor="ctr"/>
                </a:tc>
                <a:tc>
                  <a:txBody>
                    <a:bodyPr/>
                    <a:lstStyle/>
                    <a:p>
                      <a:pPr algn="ctr">
                        <a:spcAft>
                          <a:spcPts val="0"/>
                        </a:spcAft>
                      </a:pPr>
                      <a:r>
                        <a:rPr lang="en-US" sz="1200" kern="0" dirty="0">
                          <a:effectLst/>
                        </a:rPr>
                        <a:t> </a:t>
                      </a:r>
                      <a:endParaRPr lang="zh-TW" sz="1200" kern="100" dirty="0">
                        <a:effectLst/>
                        <a:latin typeface="+mn-ea"/>
                        <a:ea typeface="+mn-ea"/>
                        <a:cs typeface="Times New Roman" panose="02020603050405020304" pitchFamily="18" charset="0"/>
                      </a:endParaRPr>
                    </a:p>
                  </a:txBody>
                  <a:tcPr marL="36830" marR="36830" marT="0" marB="0" anchor="ctr"/>
                </a:tc>
                <a:tc>
                  <a:txBody>
                    <a:bodyPr/>
                    <a:lstStyle/>
                    <a:p>
                      <a:pPr algn="ctr"/>
                      <a:endParaRPr lang="zh-TW" sz="1200" kern="100" dirty="0">
                        <a:effectLst/>
                        <a:latin typeface="+mn-ea"/>
                        <a:ea typeface="+mn-ea"/>
                        <a:cs typeface="Cordia New" panose="020B0304020202020204" pitchFamily="34" charset="-34"/>
                      </a:endParaRPr>
                    </a:p>
                  </a:txBody>
                  <a:tcPr marL="36830" marR="36830" marT="0" marB="0" anchor="ctr"/>
                </a:tc>
                <a:extLst>
                  <a:ext uri="{0D108BD9-81ED-4DB2-BD59-A6C34878D82A}">
                    <a16:rowId xmlns:a16="http://schemas.microsoft.com/office/drawing/2014/main" xmlns="" val="10013"/>
                  </a:ext>
                </a:extLst>
              </a:tr>
              <a:tr h="235953">
                <a:tc>
                  <a:txBody>
                    <a:bodyPr/>
                    <a:lstStyle/>
                    <a:p>
                      <a:pPr algn="ctr">
                        <a:spcAft>
                          <a:spcPts val="0"/>
                        </a:spcAft>
                      </a:pPr>
                      <a:r>
                        <a:rPr lang="zh-TW" sz="1200" b="0" kern="0" dirty="0">
                          <a:effectLst/>
                        </a:rPr>
                        <a:t>貨幣銀行學</a:t>
                      </a:r>
                      <a:endParaRPr lang="zh-TW" sz="1200" b="0" kern="100" dirty="0">
                        <a:effectLst/>
                        <a:latin typeface="+mn-ea"/>
                        <a:ea typeface="+mn-ea"/>
                        <a:cs typeface="Times New Roman" panose="02020603050405020304" pitchFamily="18" charset="0"/>
                      </a:endParaRPr>
                    </a:p>
                  </a:txBody>
                  <a:tcPr marL="36830" marR="36830" marT="0" marB="0" anchor="ctr"/>
                </a:tc>
                <a:tc>
                  <a:txBody>
                    <a:bodyPr/>
                    <a:lstStyle/>
                    <a:p>
                      <a:pPr algn="ctr">
                        <a:spcAft>
                          <a:spcPts val="0"/>
                        </a:spcAft>
                      </a:pPr>
                      <a:r>
                        <a:rPr lang="zh-TW" sz="1200" kern="0">
                          <a:effectLst/>
                        </a:rPr>
                        <a:t>半</a:t>
                      </a:r>
                      <a:endParaRPr lang="zh-TW" sz="1200" kern="100">
                        <a:effectLst/>
                        <a:latin typeface="+mn-ea"/>
                        <a:ea typeface="+mn-ea"/>
                        <a:cs typeface="Times New Roman" panose="02020603050405020304" pitchFamily="18" charset="0"/>
                      </a:endParaRPr>
                    </a:p>
                  </a:txBody>
                  <a:tcPr marL="36830" marR="36830" marT="0" marB="0" anchor="ctr"/>
                </a:tc>
                <a:tc>
                  <a:txBody>
                    <a:bodyPr/>
                    <a:lstStyle/>
                    <a:p>
                      <a:pPr algn="ctr">
                        <a:spcAft>
                          <a:spcPts val="0"/>
                        </a:spcAft>
                      </a:pPr>
                      <a:r>
                        <a:rPr lang="en-US" sz="1200" kern="0">
                          <a:effectLst/>
                        </a:rPr>
                        <a:t>3</a:t>
                      </a:r>
                      <a:endParaRPr lang="zh-TW" sz="1200" kern="100">
                        <a:effectLst/>
                        <a:latin typeface="+mn-ea"/>
                        <a:ea typeface="+mn-ea"/>
                        <a:cs typeface="Times New Roman" panose="02020603050405020304" pitchFamily="18" charset="0"/>
                      </a:endParaRPr>
                    </a:p>
                  </a:txBody>
                  <a:tcPr marL="36830" marR="36830" marT="0" marB="0" anchor="ctr"/>
                </a:tc>
                <a:tc>
                  <a:txBody>
                    <a:bodyPr/>
                    <a:lstStyle/>
                    <a:p>
                      <a:pPr algn="ctr">
                        <a:spcAft>
                          <a:spcPts val="0"/>
                        </a:spcAft>
                      </a:pPr>
                      <a:r>
                        <a:rPr lang="zh-TW" sz="1200" kern="0">
                          <a:effectLst/>
                        </a:rPr>
                        <a:t>大二上</a:t>
                      </a:r>
                      <a:endParaRPr lang="zh-TW" sz="1200" kern="100">
                        <a:effectLst/>
                        <a:latin typeface="+mn-ea"/>
                        <a:ea typeface="+mn-ea"/>
                        <a:cs typeface="Times New Roman" panose="02020603050405020304" pitchFamily="18" charset="0"/>
                      </a:endParaRPr>
                    </a:p>
                  </a:txBody>
                  <a:tcPr marL="36830" marR="36830" marT="0" marB="0" anchor="ctr"/>
                </a:tc>
                <a:tc>
                  <a:txBody>
                    <a:bodyPr/>
                    <a:lstStyle/>
                    <a:p>
                      <a:pPr algn="ctr">
                        <a:spcAft>
                          <a:spcPts val="0"/>
                        </a:spcAft>
                      </a:pPr>
                      <a:r>
                        <a:rPr lang="en-US" sz="1200" kern="0" dirty="0">
                          <a:effectLst/>
                        </a:rPr>
                        <a:t> </a:t>
                      </a:r>
                      <a:endParaRPr lang="zh-TW" sz="1200" kern="100" dirty="0">
                        <a:effectLst/>
                        <a:latin typeface="+mn-ea"/>
                        <a:ea typeface="+mn-ea"/>
                        <a:cs typeface="Times New Roman" panose="02020603050405020304" pitchFamily="18" charset="0"/>
                      </a:endParaRPr>
                    </a:p>
                  </a:txBody>
                  <a:tcPr marL="36830" marR="36830" marT="0" marB="0" anchor="ctr"/>
                </a:tc>
                <a:tc>
                  <a:txBody>
                    <a:bodyPr/>
                    <a:lstStyle/>
                    <a:p>
                      <a:pPr algn="ctr"/>
                      <a:endParaRPr lang="zh-TW" sz="1200" kern="100" dirty="0">
                        <a:effectLst/>
                        <a:latin typeface="+mn-ea"/>
                        <a:ea typeface="+mn-ea"/>
                        <a:cs typeface="Cordia New" panose="020B0304020202020204" pitchFamily="34" charset="-34"/>
                      </a:endParaRPr>
                    </a:p>
                  </a:txBody>
                  <a:tcPr marL="36830" marR="36830" marT="0" marB="0" anchor="ctr"/>
                </a:tc>
                <a:extLst>
                  <a:ext uri="{0D108BD9-81ED-4DB2-BD59-A6C34878D82A}">
                    <a16:rowId xmlns:a16="http://schemas.microsoft.com/office/drawing/2014/main" xmlns="" val="10014"/>
                  </a:ext>
                </a:extLst>
              </a:tr>
              <a:tr h="235953">
                <a:tc>
                  <a:txBody>
                    <a:bodyPr/>
                    <a:lstStyle/>
                    <a:p>
                      <a:pPr algn="ctr">
                        <a:spcAft>
                          <a:spcPts val="0"/>
                        </a:spcAft>
                      </a:pPr>
                      <a:r>
                        <a:rPr lang="zh-TW" sz="1200" b="0" kern="0" dirty="0">
                          <a:effectLst/>
                        </a:rPr>
                        <a:t>金融市場概論</a:t>
                      </a:r>
                      <a:endParaRPr lang="zh-TW" sz="1200" b="0" kern="100" dirty="0">
                        <a:effectLst/>
                        <a:latin typeface="+mn-ea"/>
                        <a:ea typeface="+mn-ea"/>
                        <a:cs typeface="Times New Roman" panose="02020603050405020304" pitchFamily="18" charset="0"/>
                      </a:endParaRPr>
                    </a:p>
                  </a:txBody>
                  <a:tcPr marL="36830" marR="36830" marT="0" marB="0" anchor="ctr"/>
                </a:tc>
                <a:tc>
                  <a:txBody>
                    <a:bodyPr/>
                    <a:lstStyle/>
                    <a:p>
                      <a:pPr algn="ctr">
                        <a:spcAft>
                          <a:spcPts val="0"/>
                        </a:spcAft>
                      </a:pPr>
                      <a:r>
                        <a:rPr lang="zh-TW" sz="1200" kern="0">
                          <a:effectLst/>
                        </a:rPr>
                        <a:t>半</a:t>
                      </a:r>
                      <a:endParaRPr lang="zh-TW" sz="1200" kern="100">
                        <a:effectLst/>
                        <a:latin typeface="+mn-ea"/>
                        <a:ea typeface="+mn-ea"/>
                        <a:cs typeface="Times New Roman" panose="02020603050405020304" pitchFamily="18" charset="0"/>
                      </a:endParaRPr>
                    </a:p>
                  </a:txBody>
                  <a:tcPr marL="36830" marR="36830" marT="0" marB="0" anchor="ctr"/>
                </a:tc>
                <a:tc>
                  <a:txBody>
                    <a:bodyPr/>
                    <a:lstStyle/>
                    <a:p>
                      <a:pPr algn="ctr">
                        <a:spcAft>
                          <a:spcPts val="0"/>
                        </a:spcAft>
                      </a:pPr>
                      <a:r>
                        <a:rPr lang="en-US" sz="1200" kern="0">
                          <a:effectLst/>
                        </a:rPr>
                        <a:t>3</a:t>
                      </a:r>
                      <a:endParaRPr lang="zh-TW" sz="1200" kern="100">
                        <a:effectLst/>
                        <a:latin typeface="+mn-ea"/>
                        <a:ea typeface="+mn-ea"/>
                        <a:cs typeface="Times New Roman" panose="02020603050405020304" pitchFamily="18" charset="0"/>
                      </a:endParaRPr>
                    </a:p>
                  </a:txBody>
                  <a:tcPr marL="36830" marR="36830" marT="0" marB="0" anchor="ctr"/>
                </a:tc>
                <a:tc>
                  <a:txBody>
                    <a:bodyPr/>
                    <a:lstStyle/>
                    <a:p>
                      <a:pPr algn="ctr">
                        <a:spcAft>
                          <a:spcPts val="0"/>
                        </a:spcAft>
                      </a:pPr>
                      <a:r>
                        <a:rPr lang="zh-TW" sz="1200" kern="0" dirty="0">
                          <a:effectLst/>
                        </a:rPr>
                        <a:t>大二下</a:t>
                      </a:r>
                      <a:endParaRPr lang="zh-TW" sz="1200" kern="100" dirty="0">
                        <a:effectLst/>
                        <a:latin typeface="+mn-ea"/>
                        <a:ea typeface="+mn-ea"/>
                        <a:cs typeface="Times New Roman" panose="02020603050405020304" pitchFamily="18" charset="0"/>
                      </a:endParaRPr>
                    </a:p>
                  </a:txBody>
                  <a:tcPr marL="36830" marR="36830" marT="0" marB="0" anchor="ctr"/>
                </a:tc>
                <a:tc gridSpan="2">
                  <a:txBody>
                    <a:bodyPr/>
                    <a:lstStyle/>
                    <a:p>
                      <a:pPr algn="ctr">
                        <a:spcAft>
                          <a:spcPts val="0"/>
                        </a:spcAft>
                      </a:pPr>
                      <a:r>
                        <a:rPr lang="zh-TW" sz="1200" kern="0" dirty="0">
                          <a:effectLst/>
                        </a:rPr>
                        <a:t>與「貨幣銀行學」為連貫性課程</a:t>
                      </a:r>
                      <a:endParaRPr lang="zh-TW" sz="1200" kern="100" dirty="0">
                        <a:effectLst/>
                        <a:latin typeface="+mn-ea"/>
                        <a:ea typeface="+mn-ea"/>
                        <a:cs typeface="Times New Roman" panose="02020603050405020304" pitchFamily="18" charset="0"/>
                      </a:endParaRPr>
                    </a:p>
                  </a:txBody>
                  <a:tcPr marL="36830" marR="36830" marT="0" marB="0" anchor="ctr"/>
                </a:tc>
                <a:tc hMerge="1">
                  <a:txBody>
                    <a:bodyPr/>
                    <a:lstStyle/>
                    <a:p>
                      <a:endParaRPr lang="zh-TW" altLang="en-US"/>
                    </a:p>
                  </a:txBody>
                  <a:tcPr/>
                </a:tc>
                <a:extLst>
                  <a:ext uri="{0D108BD9-81ED-4DB2-BD59-A6C34878D82A}">
                    <a16:rowId xmlns:a16="http://schemas.microsoft.com/office/drawing/2014/main" xmlns="" val="10015"/>
                  </a:ext>
                </a:extLst>
              </a:tr>
              <a:tr h="235953">
                <a:tc>
                  <a:txBody>
                    <a:bodyPr/>
                    <a:lstStyle/>
                    <a:p>
                      <a:pPr algn="ctr">
                        <a:spcAft>
                          <a:spcPts val="0"/>
                        </a:spcAft>
                      </a:pPr>
                      <a:r>
                        <a:rPr lang="zh-TW" sz="1200" b="0" kern="0">
                          <a:effectLst/>
                        </a:rPr>
                        <a:t>投資學</a:t>
                      </a:r>
                      <a:endParaRPr lang="zh-TW" sz="1200" b="0" kern="100">
                        <a:effectLst/>
                        <a:latin typeface="+mn-ea"/>
                        <a:ea typeface="+mn-ea"/>
                        <a:cs typeface="Times New Roman" panose="02020603050405020304" pitchFamily="18" charset="0"/>
                      </a:endParaRPr>
                    </a:p>
                  </a:txBody>
                  <a:tcPr marL="36830" marR="36830" marT="0" marB="0" anchor="ctr"/>
                </a:tc>
                <a:tc>
                  <a:txBody>
                    <a:bodyPr/>
                    <a:lstStyle/>
                    <a:p>
                      <a:pPr algn="ctr">
                        <a:spcAft>
                          <a:spcPts val="0"/>
                        </a:spcAft>
                      </a:pPr>
                      <a:r>
                        <a:rPr lang="zh-TW" sz="1200" kern="0">
                          <a:effectLst/>
                        </a:rPr>
                        <a:t>半</a:t>
                      </a:r>
                      <a:endParaRPr lang="zh-TW" sz="1200" kern="100">
                        <a:effectLst/>
                        <a:latin typeface="+mn-ea"/>
                        <a:ea typeface="+mn-ea"/>
                        <a:cs typeface="Times New Roman" panose="02020603050405020304" pitchFamily="18" charset="0"/>
                      </a:endParaRPr>
                    </a:p>
                  </a:txBody>
                  <a:tcPr marL="36830" marR="36830" marT="0" marB="0" anchor="ctr"/>
                </a:tc>
                <a:tc>
                  <a:txBody>
                    <a:bodyPr/>
                    <a:lstStyle/>
                    <a:p>
                      <a:pPr algn="ctr">
                        <a:spcAft>
                          <a:spcPts val="0"/>
                        </a:spcAft>
                      </a:pPr>
                      <a:r>
                        <a:rPr lang="en-US" sz="1200" kern="0">
                          <a:effectLst/>
                        </a:rPr>
                        <a:t>3</a:t>
                      </a:r>
                      <a:endParaRPr lang="zh-TW" sz="1200" kern="100">
                        <a:effectLst/>
                        <a:latin typeface="+mn-ea"/>
                        <a:ea typeface="+mn-ea"/>
                        <a:cs typeface="Times New Roman" panose="02020603050405020304" pitchFamily="18" charset="0"/>
                      </a:endParaRPr>
                    </a:p>
                  </a:txBody>
                  <a:tcPr marL="36830" marR="36830" marT="0" marB="0" anchor="ctr"/>
                </a:tc>
                <a:tc>
                  <a:txBody>
                    <a:bodyPr/>
                    <a:lstStyle/>
                    <a:p>
                      <a:pPr algn="ctr">
                        <a:spcAft>
                          <a:spcPts val="0"/>
                        </a:spcAft>
                      </a:pPr>
                      <a:r>
                        <a:rPr lang="zh-TW" sz="1200" kern="0" dirty="0">
                          <a:effectLst/>
                        </a:rPr>
                        <a:t>大三上</a:t>
                      </a:r>
                      <a:endParaRPr lang="zh-TW" sz="1200" kern="100" dirty="0">
                        <a:effectLst/>
                        <a:latin typeface="+mn-ea"/>
                        <a:ea typeface="+mn-ea"/>
                        <a:cs typeface="Times New Roman" panose="02020603050405020304" pitchFamily="18" charset="0"/>
                      </a:endParaRPr>
                    </a:p>
                  </a:txBody>
                  <a:tcPr marL="36830" marR="36830" marT="0" marB="0" anchor="ctr"/>
                </a:tc>
                <a:tc>
                  <a:txBody>
                    <a:bodyPr/>
                    <a:lstStyle/>
                    <a:p>
                      <a:pPr algn="ctr">
                        <a:spcAft>
                          <a:spcPts val="0"/>
                        </a:spcAft>
                      </a:pPr>
                      <a:r>
                        <a:rPr lang="en-US" sz="1200" kern="0" dirty="0">
                          <a:effectLst/>
                        </a:rPr>
                        <a:t> </a:t>
                      </a:r>
                      <a:endParaRPr lang="zh-TW" sz="1200" kern="100" dirty="0">
                        <a:effectLst/>
                        <a:latin typeface="+mn-ea"/>
                        <a:ea typeface="+mn-ea"/>
                        <a:cs typeface="Times New Roman" panose="02020603050405020304" pitchFamily="18" charset="0"/>
                      </a:endParaRPr>
                    </a:p>
                  </a:txBody>
                  <a:tcPr marL="36830" marR="36830" marT="0" marB="0" anchor="ctr"/>
                </a:tc>
                <a:tc>
                  <a:txBody>
                    <a:bodyPr/>
                    <a:lstStyle/>
                    <a:p>
                      <a:pPr algn="ctr"/>
                      <a:endParaRPr lang="zh-TW" sz="1200" kern="100" dirty="0">
                        <a:effectLst/>
                        <a:latin typeface="+mn-ea"/>
                        <a:ea typeface="+mn-ea"/>
                        <a:cs typeface="Cordia New" panose="020B0304020202020204" pitchFamily="34" charset="-34"/>
                      </a:endParaRPr>
                    </a:p>
                  </a:txBody>
                  <a:tcPr marL="36830" marR="36830" marT="0" marB="0" anchor="ctr"/>
                </a:tc>
                <a:extLst>
                  <a:ext uri="{0D108BD9-81ED-4DB2-BD59-A6C34878D82A}">
                    <a16:rowId xmlns:a16="http://schemas.microsoft.com/office/drawing/2014/main" xmlns="" val="10016"/>
                  </a:ext>
                </a:extLst>
              </a:tr>
              <a:tr h="235953">
                <a:tc>
                  <a:txBody>
                    <a:bodyPr/>
                    <a:lstStyle/>
                    <a:p>
                      <a:pPr algn="ctr">
                        <a:spcAft>
                          <a:spcPts val="0"/>
                        </a:spcAft>
                      </a:pPr>
                      <a:r>
                        <a:rPr lang="zh-TW" sz="1200" b="0" kern="0">
                          <a:effectLst/>
                        </a:rPr>
                        <a:t>實用英文</a:t>
                      </a:r>
                      <a:r>
                        <a:rPr lang="en-US" sz="1200" b="0" kern="0">
                          <a:effectLst/>
                        </a:rPr>
                        <a:t>(</a:t>
                      </a:r>
                      <a:r>
                        <a:rPr lang="zh-TW" sz="1200" b="0" kern="0">
                          <a:effectLst/>
                        </a:rPr>
                        <a:t>三</a:t>
                      </a:r>
                      <a:r>
                        <a:rPr lang="en-US" sz="1200" b="0" kern="0">
                          <a:effectLst/>
                        </a:rPr>
                        <a:t>)</a:t>
                      </a:r>
                      <a:endParaRPr lang="zh-TW" sz="1200" b="0" kern="100">
                        <a:effectLst/>
                        <a:latin typeface="+mn-ea"/>
                        <a:ea typeface="+mn-ea"/>
                        <a:cs typeface="Times New Roman" panose="02020603050405020304" pitchFamily="18" charset="0"/>
                      </a:endParaRPr>
                    </a:p>
                  </a:txBody>
                  <a:tcPr marL="36830" marR="36830" marT="0" marB="0" anchor="ctr"/>
                </a:tc>
                <a:tc>
                  <a:txBody>
                    <a:bodyPr/>
                    <a:lstStyle/>
                    <a:p>
                      <a:pPr algn="ctr">
                        <a:spcAft>
                          <a:spcPts val="0"/>
                        </a:spcAft>
                      </a:pPr>
                      <a:r>
                        <a:rPr lang="zh-TW" sz="1200" kern="0">
                          <a:effectLst/>
                        </a:rPr>
                        <a:t>半</a:t>
                      </a:r>
                      <a:endParaRPr lang="zh-TW" sz="1200" kern="100">
                        <a:effectLst/>
                        <a:latin typeface="+mn-ea"/>
                        <a:ea typeface="+mn-ea"/>
                        <a:cs typeface="Times New Roman" panose="02020603050405020304" pitchFamily="18" charset="0"/>
                      </a:endParaRPr>
                    </a:p>
                  </a:txBody>
                  <a:tcPr marL="36830" marR="36830" marT="0" marB="0" anchor="ctr"/>
                </a:tc>
                <a:tc>
                  <a:txBody>
                    <a:bodyPr/>
                    <a:lstStyle/>
                    <a:p>
                      <a:pPr algn="ctr">
                        <a:spcAft>
                          <a:spcPts val="0"/>
                        </a:spcAft>
                      </a:pPr>
                      <a:r>
                        <a:rPr lang="en-US" sz="1200" kern="0">
                          <a:effectLst/>
                        </a:rPr>
                        <a:t>1</a:t>
                      </a:r>
                      <a:endParaRPr lang="zh-TW" sz="1200" kern="100">
                        <a:effectLst/>
                        <a:latin typeface="+mn-ea"/>
                        <a:ea typeface="+mn-ea"/>
                        <a:cs typeface="Times New Roman" panose="02020603050405020304" pitchFamily="18" charset="0"/>
                      </a:endParaRPr>
                    </a:p>
                  </a:txBody>
                  <a:tcPr marL="36830" marR="36830" marT="0" marB="0" anchor="ctr"/>
                </a:tc>
                <a:tc>
                  <a:txBody>
                    <a:bodyPr/>
                    <a:lstStyle/>
                    <a:p>
                      <a:pPr algn="ctr">
                        <a:spcAft>
                          <a:spcPts val="0"/>
                        </a:spcAft>
                      </a:pPr>
                      <a:r>
                        <a:rPr lang="zh-TW" sz="1200" kern="0" dirty="0">
                          <a:effectLst/>
                        </a:rPr>
                        <a:t>大三上</a:t>
                      </a:r>
                      <a:endParaRPr lang="zh-TW" sz="1200" kern="100" dirty="0">
                        <a:effectLst/>
                        <a:latin typeface="+mn-ea"/>
                        <a:ea typeface="+mn-ea"/>
                        <a:cs typeface="Times New Roman" panose="02020603050405020304" pitchFamily="18" charset="0"/>
                      </a:endParaRPr>
                    </a:p>
                  </a:txBody>
                  <a:tcPr marL="36830" marR="36830" marT="0" marB="0" anchor="ctr"/>
                </a:tc>
                <a:tc gridSpan="2">
                  <a:txBody>
                    <a:bodyPr/>
                    <a:lstStyle/>
                    <a:p>
                      <a:pPr algn="ctr">
                        <a:spcAft>
                          <a:spcPts val="0"/>
                        </a:spcAft>
                      </a:pPr>
                      <a:r>
                        <a:rPr lang="zh-TW" sz="1200" kern="0" dirty="0">
                          <a:effectLst/>
                        </a:rPr>
                        <a:t>由商學院統一進行能力分班</a:t>
                      </a:r>
                      <a:endParaRPr lang="zh-TW" sz="1200" kern="100" dirty="0">
                        <a:effectLst/>
                        <a:latin typeface="+mn-ea"/>
                        <a:ea typeface="+mn-ea"/>
                        <a:cs typeface="Times New Roman" panose="02020603050405020304" pitchFamily="18" charset="0"/>
                      </a:endParaRPr>
                    </a:p>
                  </a:txBody>
                  <a:tcPr marL="36830" marR="36830" marT="0" marB="0" anchor="ctr"/>
                </a:tc>
                <a:tc hMerge="1">
                  <a:txBody>
                    <a:bodyPr/>
                    <a:lstStyle/>
                    <a:p>
                      <a:endParaRPr lang="zh-TW" altLang="en-US"/>
                    </a:p>
                  </a:txBody>
                  <a:tcPr/>
                </a:tc>
                <a:extLst>
                  <a:ext uri="{0D108BD9-81ED-4DB2-BD59-A6C34878D82A}">
                    <a16:rowId xmlns:a16="http://schemas.microsoft.com/office/drawing/2014/main" xmlns="" val="10017"/>
                  </a:ext>
                </a:extLst>
              </a:tr>
              <a:tr h="235953">
                <a:tc>
                  <a:txBody>
                    <a:bodyPr/>
                    <a:lstStyle/>
                    <a:p>
                      <a:pPr algn="ctr">
                        <a:spcAft>
                          <a:spcPts val="0"/>
                        </a:spcAft>
                      </a:pPr>
                      <a:r>
                        <a:rPr lang="zh-TW" sz="1200" b="0" kern="0" dirty="0">
                          <a:effectLst/>
                        </a:rPr>
                        <a:t>實用英文</a:t>
                      </a:r>
                      <a:r>
                        <a:rPr lang="en-US" sz="1200" b="0" kern="0" dirty="0">
                          <a:effectLst/>
                        </a:rPr>
                        <a:t>(</a:t>
                      </a:r>
                      <a:r>
                        <a:rPr lang="zh-TW" sz="1200" b="0" kern="0" dirty="0">
                          <a:effectLst/>
                        </a:rPr>
                        <a:t>四</a:t>
                      </a:r>
                      <a:r>
                        <a:rPr lang="en-US" sz="1200" b="0" kern="0" dirty="0">
                          <a:effectLst/>
                        </a:rPr>
                        <a:t>)</a:t>
                      </a:r>
                      <a:endParaRPr lang="zh-TW" sz="1200" b="0" kern="100" dirty="0">
                        <a:effectLst/>
                        <a:latin typeface="+mn-ea"/>
                        <a:ea typeface="+mn-ea"/>
                        <a:cs typeface="Times New Roman" panose="02020603050405020304" pitchFamily="18" charset="0"/>
                      </a:endParaRPr>
                    </a:p>
                  </a:txBody>
                  <a:tcPr marL="36830" marR="36830" marT="0" marB="0" anchor="ctr"/>
                </a:tc>
                <a:tc>
                  <a:txBody>
                    <a:bodyPr/>
                    <a:lstStyle/>
                    <a:p>
                      <a:pPr algn="ctr">
                        <a:spcAft>
                          <a:spcPts val="0"/>
                        </a:spcAft>
                      </a:pPr>
                      <a:r>
                        <a:rPr lang="zh-TW" sz="1200" kern="0">
                          <a:effectLst/>
                        </a:rPr>
                        <a:t>半</a:t>
                      </a:r>
                      <a:endParaRPr lang="zh-TW" sz="1200" kern="100">
                        <a:effectLst/>
                        <a:latin typeface="+mn-ea"/>
                        <a:ea typeface="+mn-ea"/>
                        <a:cs typeface="Times New Roman" panose="02020603050405020304" pitchFamily="18" charset="0"/>
                      </a:endParaRPr>
                    </a:p>
                  </a:txBody>
                  <a:tcPr marL="36830" marR="36830" marT="0" marB="0" anchor="ctr"/>
                </a:tc>
                <a:tc>
                  <a:txBody>
                    <a:bodyPr/>
                    <a:lstStyle/>
                    <a:p>
                      <a:pPr algn="ctr">
                        <a:spcAft>
                          <a:spcPts val="0"/>
                        </a:spcAft>
                      </a:pPr>
                      <a:r>
                        <a:rPr lang="en-US" sz="1200" kern="0">
                          <a:effectLst/>
                        </a:rPr>
                        <a:t>1</a:t>
                      </a:r>
                      <a:endParaRPr lang="zh-TW" sz="1200" kern="100">
                        <a:effectLst/>
                        <a:latin typeface="+mn-ea"/>
                        <a:ea typeface="+mn-ea"/>
                        <a:cs typeface="Times New Roman" panose="02020603050405020304" pitchFamily="18" charset="0"/>
                      </a:endParaRPr>
                    </a:p>
                  </a:txBody>
                  <a:tcPr marL="36830" marR="36830" marT="0" marB="0" anchor="ctr"/>
                </a:tc>
                <a:tc>
                  <a:txBody>
                    <a:bodyPr/>
                    <a:lstStyle/>
                    <a:p>
                      <a:pPr algn="ctr">
                        <a:spcAft>
                          <a:spcPts val="0"/>
                        </a:spcAft>
                      </a:pPr>
                      <a:r>
                        <a:rPr lang="zh-TW" sz="1200" kern="0" dirty="0">
                          <a:effectLst/>
                        </a:rPr>
                        <a:t>大三下</a:t>
                      </a:r>
                      <a:endParaRPr lang="zh-TW" sz="1200" kern="100" dirty="0">
                        <a:effectLst/>
                        <a:latin typeface="+mn-ea"/>
                        <a:ea typeface="+mn-ea"/>
                        <a:cs typeface="Times New Roman" panose="02020603050405020304" pitchFamily="18" charset="0"/>
                      </a:endParaRPr>
                    </a:p>
                  </a:txBody>
                  <a:tcPr marL="36830" marR="36830" marT="0" marB="0" anchor="ctr"/>
                </a:tc>
                <a:tc gridSpan="2">
                  <a:txBody>
                    <a:bodyPr/>
                    <a:lstStyle/>
                    <a:p>
                      <a:pPr algn="ctr">
                        <a:spcAft>
                          <a:spcPts val="0"/>
                        </a:spcAft>
                      </a:pPr>
                      <a:r>
                        <a:rPr lang="zh-TW" sz="1200" kern="0" dirty="0">
                          <a:effectLst/>
                        </a:rPr>
                        <a:t>由商學院統一進行能力分班</a:t>
                      </a:r>
                      <a:endParaRPr lang="zh-TW" sz="1200" kern="100" dirty="0">
                        <a:effectLst/>
                        <a:latin typeface="+mn-ea"/>
                        <a:ea typeface="+mn-ea"/>
                        <a:cs typeface="Times New Roman" panose="02020603050405020304" pitchFamily="18" charset="0"/>
                      </a:endParaRPr>
                    </a:p>
                  </a:txBody>
                  <a:tcPr marL="36830" marR="36830" marT="0" marB="0" anchor="ctr"/>
                </a:tc>
                <a:tc hMerge="1">
                  <a:txBody>
                    <a:bodyPr/>
                    <a:lstStyle/>
                    <a:p>
                      <a:endParaRPr lang="zh-TW" altLang="en-US"/>
                    </a:p>
                  </a:txBody>
                  <a:tcPr/>
                </a:tc>
                <a:extLst>
                  <a:ext uri="{0D108BD9-81ED-4DB2-BD59-A6C34878D82A}">
                    <a16:rowId xmlns:a16="http://schemas.microsoft.com/office/drawing/2014/main" xmlns="" val="10018"/>
                  </a:ext>
                </a:extLst>
              </a:tr>
              <a:tr h="235953">
                <a:tc>
                  <a:txBody>
                    <a:bodyPr/>
                    <a:lstStyle/>
                    <a:p>
                      <a:pPr algn="ctr">
                        <a:spcAft>
                          <a:spcPts val="0"/>
                        </a:spcAft>
                      </a:pPr>
                      <a:r>
                        <a:rPr lang="zh-TW" sz="1200" b="0" kern="0" dirty="0">
                          <a:effectLst/>
                        </a:rPr>
                        <a:t>期貨與選擇權</a:t>
                      </a:r>
                      <a:endParaRPr lang="zh-TW" sz="1200" b="0" kern="100" dirty="0">
                        <a:effectLst/>
                        <a:latin typeface="+mn-ea"/>
                        <a:ea typeface="+mn-ea"/>
                        <a:cs typeface="Times New Roman" panose="02020603050405020304" pitchFamily="18" charset="0"/>
                      </a:endParaRPr>
                    </a:p>
                  </a:txBody>
                  <a:tcPr marL="36830" marR="36830" marT="0" marB="0" anchor="ctr"/>
                </a:tc>
                <a:tc>
                  <a:txBody>
                    <a:bodyPr/>
                    <a:lstStyle/>
                    <a:p>
                      <a:pPr algn="ctr">
                        <a:spcAft>
                          <a:spcPts val="0"/>
                        </a:spcAft>
                      </a:pPr>
                      <a:r>
                        <a:rPr lang="zh-TW" sz="1200" kern="0">
                          <a:effectLst/>
                        </a:rPr>
                        <a:t>半</a:t>
                      </a:r>
                      <a:endParaRPr lang="zh-TW" sz="1200" kern="100">
                        <a:effectLst/>
                        <a:latin typeface="+mn-ea"/>
                        <a:ea typeface="+mn-ea"/>
                        <a:cs typeface="Times New Roman" panose="02020603050405020304" pitchFamily="18" charset="0"/>
                      </a:endParaRPr>
                    </a:p>
                  </a:txBody>
                  <a:tcPr marL="36830" marR="36830" marT="0" marB="0" anchor="ctr"/>
                </a:tc>
                <a:tc>
                  <a:txBody>
                    <a:bodyPr/>
                    <a:lstStyle/>
                    <a:p>
                      <a:pPr algn="ctr">
                        <a:spcAft>
                          <a:spcPts val="0"/>
                        </a:spcAft>
                      </a:pPr>
                      <a:r>
                        <a:rPr lang="en-US" sz="1200" kern="0">
                          <a:effectLst/>
                        </a:rPr>
                        <a:t>3</a:t>
                      </a:r>
                      <a:endParaRPr lang="zh-TW" sz="1200" kern="100">
                        <a:effectLst/>
                        <a:latin typeface="+mn-ea"/>
                        <a:ea typeface="+mn-ea"/>
                        <a:cs typeface="Times New Roman" panose="02020603050405020304" pitchFamily="18" charset="0"/>
                      </a:endParaRPr>
                    </a:p>
                  </a:txBody>
                  <a:tcPr marL="36830" marR="36830" marT="0" marB="0" anchor="ctr"/>
                </a:tc>
                <a:tc>
                  <a:txBody>
                    <a:bodyPr/>
                    <a:lstStyle/>
                    <a:p>
                      <a:pPr algn="ctr">
                        <a:spcAft>
                          <a:spcPts val="0"/>
                        </a:spcAft>
                      </a:pPr>
                      <a:r>
                        <a:rPr lang="zh-TW" sz="1200" kern="0">
                          <a:effectLst/>
                        </a:rPr>
                        <a:t>大三下</a:t>
                      </a:r>
                      <a:endParaRPr lang="zh-TW" sz="1200" kern="100">
                        <a:effectLst/>
                        <a:latin typeface="+mn-ea"/>
                        <a:ea typeface="+mn-ea"/>
                        <a:cs typeface="Times New Roman" panose="02020603050405020304" pitchFamily="18" charset="0"/>
                      </a:endParaRPr>
                    </a:p>
                  </a:txBody>
                  <a:tcPr marL="36830" marR="36830" marT="0" marB="0" anchor="ctr"/>
                </a:tc>
                <a:tc>
                  <a:txBody>
                    <a:bodyPr/>
                    <a:lstStyle/>
                    <a:p>
                      <a:pPr algn="ctr">
                        <a:spcAft>
                          <a:spcPts val="0"/>
                        </a:spcAft>
                      </a:pPr>
                      <a:r>
                        <a:rPr lang="en-US" sz="1200" kern="0" dirty="0">
                          <a:effectLst/>
                        </a:rPr>
                        <a:t> </a:t>
                      </a:r>
                      <a:endParaRPr lang="zh-TW" sz="1200" kern="100" dirty="0">
                        <a:effectLst/>
                        <a:latin typeface="+mn-ea"/>
                        <a:ea typeface="+mn-ea"/>
                        <a:cs typeface="Times New Roman" panose="02020603050405020304" pitchFamily="18" charset="0"/>
                      </a:endParaRPr>
                    </a:p>
                  </a:txBody>
                  <a:tcPr marL="36830" marR="36830" marT="0" marB="0" anchor="ctr"/>
                </a:tc>
                <a:tc>
                  <a:txBody>
                    <a:bodyPr/>
                    <a:lstStyle/>
                    <a:p>
                      <a:pPr algn="ctr"/>
                      <a:endParaRPr lang="zh-TW" sz="1200" kern="100" dirty="0">
                        <a:effectLst/>
                        <a:latin typeface="+mn-ea"/>
                        <a:ea typeface="+mn-ea"/>
                        <a:cs typeface="Cordia New" panose="020B0304020202020204" pitchFamily="34" charset="-34"/>
                      </a:endParaRPr>
                    </a:p>
                  </a:txBody>
                  <a:tcPr marL="36830" marR="36830" marT="0" marB="0" anchor="ctr"/>
                </a:tc>
                <a:extLst>
                  <a:ext uri="{0D108BD9-81ED-4DB2-BD59-A6C34878D82A}">
                    <a16:rowId xmlns:a16="http://schemas.microsoft.com/office/drawing/2014/main" xmlns="" val="10019"/>
                  </a:ext>
                </a:extLst>
              </a:tr>
              <a:tr h="235953">
                <a:tc>
                  <a:txBody>
                    <a:bodyPr/>
                    <a:lstStyle/>
                    <a:p>
                      <a:pPr algn="ctr">
                        <a:spcAft>
                          <a:spcPts val="0"/>
                        </a:spcAft>
                      </a:pPr>
                      <a:r>
                        <a:rPr lang="zh-TW" sz="1200" b="0" kern="0" dirty="0">
                          <a:effectLst/>
                        </a:rPr>
                        <a:t>財務報表分析</a:t>
                      </a:r>
                      <a:endParaRPr lang="zh-TW" sz="1200" b="0" kern="100" dirty="0">
                        <a:effectLst/>
                        <a:latin typeface="+mn-ea"/>
                        <a:ea typeface="+mn-ea"/>
                        <a:cs typeface="Times New Roman" panose="02020603050405020304" pitchFamily="18" charset="0"/>
                      </a:endParaRPr>
                    </a:p>
                  </a:txBody>
                  <a:tcPr marL="36830" marR="36830" marT="0" marB="0" anchor="ctr"/>
                </a:tc>
                <a:tc>
                  <a:txBody>
                    <a:bodyPr/>
                    <a:lstStyle/>
                    <a:p>
                      <a:pPr algn="ctr">
                        <a:spcAft>
                          <a:spcPts val="0"/>
                        </a:spcAft>
                      </a:pPr>
                      <a:r>
                        <a:rPr lang="zh-TW" sz="1200" kern="0">
                          <a:effectLst/>
                        </a:rPr>
                        <a:t>半</a:t>
                      </a:r>
                      <a:endParaRPr lang="zh-TW" sz="1200" kern="100">
                        <a:effectLst/>
                        <a:latin typeface="+mn-ea"/>
                        <a:ea typeface="+mn-ea"/>
                        <a:cs typeface="Times New Roman" panose="02020603050405020304" pitchFamily="18" charset="0"/>
                      </a:endParaRPr>
                    </a:p>
                  </a:txBody>
                  <a:tcPr marL="36830" marR="36830" marT="0" marB="0" anchor="ctr"/>
                </a:tc>
                <a:tc>
                  <a:txBody>
                    <a:bodyPr/>
                    <a:lstStyle/>
                    <a:p>
                      <a:pPr algn="ctr">
                        <a:spcAft>
                          <a:spcPts val="0"/>
                        </a:spcAft>
                      </a:pPr>
                      <a:r>
                        <a:rPr lang="en-US" sz="1200" kern="0">
                          <a:effectLst/>
                        </a:rPr>
                        <a:t>3</a:t>
                      </a:r>
                      <a:endParaRPr lang="zh-TW" sz="1200" kern="100">
                        <a:effectLst/>
                        <a:latin typeface="+mn-ea"/>
                        <a:ea typeface="+mn-ea"/>
                        <a:cs typeface="Times New Roman" panose="02020603050405020304" pitchFamily="18" charset="0"/>
                      </a:endParaRPr>
                    </a:p>
                  </a:txBody>
                  <a:tcPr marL="36830" marR="36830" marT="0" marB="0" anchor="ctr"/>
                </a:tc>
                <a:tc>
                  <a:txBody>
                    <a:bodyPr/>
                    <a:lstStyle/>
                    <a:p>
                      <a:pPr algn="ctr">
                        <a:spcAft>
                          <a:spcPts val="0"/>
                        </a:spcAft>
                      </a:pPr>
                      <a:r>
                        <a:rPr lang="zh-TW" sz="1200" kern="0">
                          <a:effectLst/>
                        </a:rPr>
                        <a:t>大三上</a:t>
                      </a:r>
                      <a:endParaRPr lang="zh-TW" sz="1200" kern="100">
                        <a:effectLst/>
                        <a:latin typeface="+mn-ea"/>
                        <a:ea typeface="+mn-ea"/>
                        <a:cs typeface="Times New Roman" panose="02020603050405020304" pitchFamily="18" charset="0"/>
                      </a:endParaRPr>
                    </a:p>
                  </a:txBody>
                  <a:tcPr marL="36830" marR="36830" marT="0" marB="0" anchor="ctr"/>
                </a:tc>
                <a:tc>
                  <a:txBody>
                    <a:bodyPr/>
                    <a:lstStyle/>
                    <a:p>
                      <a:pPr algn="ctr">
                        <a:spcAft>
                          <a:spcPts val="0"/>
                        </a:spcAft>
                      </a:pPr>
                      <a:r>
                        <a:rPr lang="en-US" sz="1200" kern="0" dirty="0">
                          <a:effectLst/>
                        </a:rPr>
                        <a:t> </a:t>
                      </a:r>
                      <a:endParaRPr lang="zh-TW" sz="1200" kern="100" dirty="0">
                        <a:effectLst/>
                        <a:latin typeface="+mn-ea"/>
                        <a:ea typeface="+mn-ea"/>
                        <a:cs typeface="Times New Roman" panose="02020603050405020304" pitchFamily="18" charset="0"/>
                      </a:endParaRPr>
                    </a:p>
                  </a:txBody>
                  <a:tcPr marL="36830" marR="36830" marT="0" marB="0" anchor="ctr"/>
                </a:tc>
                <a:tc>
                  <a:txBody>
                    <a:bodyPr/>
                    <a:lstStyle/>
                    <a:p>
                      <a:pPr algn="ctr"/>
                      <a:endParaRPr lang="zh-TW" sz="1200" kern="100" dirty="0">
                        <a:effectLst/>
                        <a:latin typeface="+mn-ea"/>
                        <a:ea typeface="+mn-ea"/>
                        <a:cs typeface="Cordia New" panose="020B0304020202020204" pitchFamily="34" charset="-34"/>
                      </a:endParaRPr>
                    </a:p>
                  </a:txBody>
                  <a:tcPr marL="36830" marR="36830" marT="0" marB="0" anchor="ctr"/>
                </a:tc>
                <a:extLst>
                  <a:ext uri="{0D108BD9-81ED-4DB2-BD59-A6C34878D82A}">
                    <a16:rowId xmlns:a16="http://schemas.microsoft.com/office/drawing/2014/main" xmlns="" val="10020"/>
                  </a:ext>
                </a:extLst>
              </a:tr>
              <a:tr h="235953">
                <a:tc>
                  <a:txBody>
                    <a:bodyPr/>
                    <a:lstStyle/>
                    <a:p>
                      <a:pPr algn="ctr">
                        <a:spcAft>
                          <a:spcPts val="0"/>
                        </a:spcAft>
                      </a:pPr>
                      <a:r>
                        <a:rPr lang="zh-TW" sz="1200" b="0" kern="0">
                          <a:effectLst/>
                        </a:rPr>
                        <a:t>財務軟體應用</a:t>
                      </a:r>
                      <a:endParaRPr lang="zh-TW" sz="1200" b="0" kern="100">
                        <a:effectLst/>
                        <a:latin typeface="+mn-ea"/>
                        <a:ea typeface="+mn-ea"/>
                        <a:cs typeface="Times New Roman" panose="02020603050405020304" pitchFamily="18" charset="0"/>
                      </a:endParaRPr>
                    </a:p>
                  </a:txBody>
                  <a:tcPr marL="36830" marR="36830" marT="0" marB="0" anchor="ctr"/>
                </a:tc>
                <a:tc>
                  <a:txBody>
                    <a:bodyPr/>
                    <a:lstStyle/>
                    <a:p>
                      <a:pPr algn="ctr">
                        <a:spcAft>
                          <a:spcPts val="0"/>
                        </a:spcAft>
                      </a:pPr>
                      <a:r>
                        <a:rPr lang="zh-TW" sz="1200" kern="0">
                          <a:effectLst/>
                        </a:rPr>
                        <a:t>半</a:t>
                      </a:r>
                      <a:endParaRPr lang="zh-TW" sz="1200" kern="100">
                        <a:effectLst/>
                        <a:latin typeface="+mn-ea"/>
                        <a:ea typeface="+mn-ea"/>
                        <a:cs typeface="Times New Roman" panose="02020603050405020304" pitchFamily="18" charset="0"/>
                      </a:endParaRPr>
                    </a:p>
                  </a:txBody>
                  <a:tcPr marL="36830" marR="36830" marT="0" marB="0" anchor="ctr"/>
                </a:tc>
                <a:tc>
                  <a:txBody>
                    <a:bodyPr/>
                    <a:lstStyle/>
                    <a:p>
                      <a:pPr algn="ctr">
                        <a:spcAft>
                          <a:spcPts val="0"/>
                        </a:spcAft>
                      </a:pPr>
                      <a:r>
                        <a:rPr lang="en-US" sz="1200" kern="0">
                          <a:effectLst/>
                        </a:rPr>
                        <a:t>3</a:t>
                      </a:r>
                      <a:endParaRPr lang="zh-TW" sz="1200" kern="100">
                        <a:effectLst/>
                        <a:latin typeface="+mn-ea"/>
                        <a:ea typeface="+mn-ea"/>
                        <a:cs typeface="Times New Roman" panose="02020603050405020304" pitchFamily="18" charset="0"/>
                      </a:endParaRPr>
                    </a:p>
                  </a:txBody>
                  <a:tcPr marL="36830" marR="36830" marT="0" marB="0" anchor="ctr"/>
                </a:tc>
                <a:tc>
                  <a:txBody>
                    <a:bodyPr/>
                    <a:lstStyle/>
                    <a:p>
                      <a:pPr algn="ctr">
                        <a:spcAft>
                          <a:spcPts val="0"/>
                        </a:spcAft>
                      </a:pPr>
                      <a:r>
                        <a:rPr lang="zh-TW" sz="1200" kern="0">
                          <a:effectLst/>
                        </a:rPr>
                        <a:t>大三下</a:t>
                      </a:r>
                      <a:endParaRPr lang="zh-TW" sz="1200" kern="100">
                        <a:effectLst/>
                        <a:latin typeface="+mn-ea"/>
                        <a:ea typeface="+mn-ea"/>
                        <a:cs typeface="Times New Roman" panose="02020603050405020304" pitchFamily="18" charset="0"/>
                      </a:endParaRPr>
                    </a:p>
                  </a:txBody>
                  <a:tcPr marL="36830" marR="36830" marT="0" marB="0" anchor="ctr"/>
                </a:tc>
                <a:tc>
                  <a:txBody>
                    <a:bodyPr/>
                    <a:lstStyle/>
                    <a:p>
                      <a:pPr algn="ctr">
                        <a:spcAft>
                          <a:spcPts val="0"/>
                        </a:spcAft>
                      </a:pPr>
                      <a:r>
                        <a:rPr lang="en-US" sz="1200" kern="0" dirty="0">
                          <a:effectLst/>
                        </a:rPr>
                        <a:t> </a:t>
                      </a:r>
                      <a:endParaRPr lang="zh-TW" sz="1200" kern="100" dirty="0">
                        <a:effectLst/>
                        <a:latin typeface="+mn-ea"/>
                        <a:ea typeface="+mn-ea"/>
                        <a:cs typeface="Times New Roman" panose="02020603050405020304" pitchFamily="18" charset="0"/>
                      </a:endParaRPr>
                    </a:p>
                  </a:txBody>
                  <a:tcPr marL="36830" marR="36830" marT="0" marB="0" anchor="ctr"/>
                </a:tc>
                <a:tc>
                  <a:txBody>
                    <a:bodyPr/>
                    <a:lstStyle/>
                    <a:p>
                      <a:pPr algn="ctr"/>
                      <a:endParaRPr lang="zh-TW" sz="1200" kern="100" dirty="0">
                        <a:effectLst/>
                        <a:latin typeface="+mn-ea"/>
                        <a:ea typeface="+mn-ea"/>
                        <a:cs typeface="Cordia New" panose="020B0304020202020204" pitchFamily="34" charset="-34"/>
                      </a:endParaRPr>
                    </a:p>
                  </a:txBody>
                  <a:tcPr marL="36830" marR="36830" marT="0" marB="0" anchor="ctr"/>
                </a:tc>
                <a:extLst>
                  <a:ext uri="{0D108BD9-81ED-4DB2-BD59-A6C34878D82A}">
                    <a16:rowId xmlns:a16="http://schemas.microsoft.com/office/drawing/2014/main" xmlns="" val="10021"/>
                  </a:ext>
                </a:extLst>
              </a:tr>
              <a:tr h="235953">
                <a:tc>
                  <a:txBody>
                    <a:bodyPr/>
                    <a:lstStyle/>
                    <a:p>
                      <a:pPr algn="ctr">
                        <a:spcAft>
                          <a:spcPts val="0"/>
                        </a:spcAft>
                      </a:pPr>
                      <a:r>
                        <a:rPr lang="zh-TW" sz="1200" b="0" kern="0" dirty="0">
                          <a:effectLst/>
                        </a:rPr>
                        <a:t>財務計量分析</a:t>
                      </a:r>
                      <a:endParaRPr lang="zh-TW" sz="1200" b="0" kern="100" dirty="0">
                        <a:effectLst/>
                        <a:latin typeface="+mn-ea"/>
                        <a:ea typeface="+mn-ea"/>
                        <a:cs typeface="Times New Roman" panose="02020603050405020304" pitchFamily="18" charset="0"/>
                      </a:endParaRPr>
                    </a:p>
                  </a:txBody>
                  <a:tcPr marL="36830" marR="36830" marT="0" marB="0" anchor="ctr"/>
                </a:tc>
                <a:tc>
                  <a:txBody>
                    <a:bodyPr/>
                    <a:lstStyle/>
                    <a:p>
                      <a:pPr algn="ctr">
                        <a:spcAft>
                          <a:spcPts val="0"/>
                        </a:spcAft>
                      </a:pPr>
                      <a:r>
                        <a:rPr lang="zh-TW" sz="1200" kern="0">
                          <a:effectLst/>
                        </a:rPr>
                        <a:t>半</a:t>
                      </a:r>
                      <a:endParaRPr lang="zh-TW" sz="1200" kern="100">
                        <a:effectLst/>
                        <a:latin typeface="+mn-ea"/>
                        <a:ea typeface="+mn-ea"/>
                        <a:cs typeface="Times New Roman" panose="02020603050405020304" pitchFamily="18" charset="0"/>
                      </a:endParaRPr>
                    </a:p>
                  </a:txBody>
                  <a:tcPr marL="36830" marR="36830" marT="0" marB="0" anchor="ctr"/>
                </a:tc>
                <a:tc>
                  <a:txBody>
                    <a:bodyPr/>
                    <a:lstStyle/>
                    <a:p>
                      <a:pPr algn="ctr">
                        <a:spcAft>
                          <a:spcPts val="0"/>
                        </a:spcAft>
                      </a:pPr>
                      <a:r>
                        <a:rPr lang="en-US" sz="1200" kern="0" dirty="0">
                          <a:effectLst/>
                        </a:rPr>
                        <a:t>3</a:t>
                      </a:r>
                      <a:endParaRPr lang="zh-TW" sz="1200" kern="100" dirty="0">
                        <a:effectLst/>
                        <a:latin typeface="+mn-ea"/>
                        <a:ea typeface="+mn-ea"/>
                        <a:cs typeface="Times New Roman" panose="02020603050405020304" pitchFamily="18" charset="0"/>
                      </a:endParaRPr>
                    </a:p>
                  </a:txBody>
                  <a:tcPr marL="36830" marR="36830" marT="0" marB="0" anchor="ctr"/>
                </a:tc>
                <a:tc>
                  <a:txBody>
                    <a:bodyPr/>
                    <a:lstStyle/>
                    <a:p>
                      <a:pPr algn="ctr">
                        <a:spcAft>
                          <a:spcPts val="0"/>
                        </a:spcAft>
                      </a:pPr>
                      <a:r>
                        <a:rPr lang="zh-TW" sz="1200" kern="0">
                          <a:effectLst/>
                        </a:rPr>
                        <a:t>大三上</a:t>
                      </a:r>
                      <a:endParaRPr lang="zh-TW" sz="1200" kern="100">
                        <a:effectLst/>
                        <a:latin typeface="+mn-ea"/>
                        <a:ea typeface="+mn-ea"/>
                        <a:cs typeface="Times New Roman" panose="02020603050405020304" pitchFamily="18" charset="0"/>
                      </a:endParaRPr>
                    </a:p>
                  </a:txBody>
                  <a:tcPr marL="36830" marR="36830" marT="0" marB="0" anchor="ctr"/>
                </a:tc>
                <a:tc>
                  <a:txBody>
                    <a:bodyPr/>
                    <a:lstStyle/>
                    <a:p>
                      <a:pPr algn="ctr">
                        <a:spcAft>
                          <a:spcPts val="0"/>
                        </a:spcAft>
                      </a:pPr>
                      <a:r>
                        <a:rPr lang="en-US" sz="1200" kern="0" dirty="0">
                          <a:effectLst/>
                        </a:rPr>
                        <a:t> </a:t>
                      </a:r>
                      <a:endParaRPr lang="zh-TW" sz="1200" kern="100" dirty="0">
                        <a:effectLst/>
                        <a:latin typeface="+mn-ea"/>
                        <a:ea typeface="+mn-ea"/>
                        <a:cs typeface="Times New Roman" panose="02020603050405020304" pitchFamily="18" charset="0"/>
                      </a:endParaRPr>
                    </a:p>
                  </a:txBody>
                  <a:tcPr marL="36830" marR="36830" marT="0" marB="0" anchor="ctr"/>
                </a:tc>
                <a:tc>
                  <a:txBody>
                    <a:bodyPr/>
                    <a:lstStyle/>
                    <a:p>
                      <a:pPr algn="ctr"/>
                      <a:endParaRPr lang="zh-TW" sz="1200" kern="100" dirty="0">
                        <a:effectLst/>
                        <a:latin typeface="+mn-ea"/>
                        <a:ea typeface="+mn-ea"/>
                        <a:cs typeface="Cordia New" panose="020B0304020202020204" pitchFamily="34" charset="-34"/>
                      </a:endParaRPr>
                    </a:p>
                  </a:txBody>
                  <a:tcPr marL="36830" marR="36830" marT="0" marB="0" anchor="ctr"/>
                </a:tc>
                <a:extLst>
                  <a:ext uri="{0D108BD9-81ED-4DB2-BD59-A6C34878D82A}">
                    <a16:rowId xmlns:a16="http://schemas.microsoft.com/office/drawing/2014/main" xmlns="" val="10022"/>
                  </a:ext>
                </a:extLst>
              </a:tr>
              <a:tr h="235953">
                <a:tc>
                  <a:txBody>
                    <a:bodyPr/>
                    <a:lstStyle/>
                    <a:p>
                      <a:pPr algn="ctr">
                        <a:spcAft>
                          <a:spcPts val="0"/>
                        </a:spcAft>
                      </a:pPr>
                      <a:r>
                        <a:rPr lang="zh-TW" sz="1200" b="0" kern="0" dirty="0">
                          <a:effectLst/>
                        </a:rPr>
                        <a:t>國際財務管理</a:t>
                      </a:r>
                      <a:endParaRPr lang="zh-TW" sz="1200" b="0" kern="100" dirty="0">
                        <a:effectLst/>
                        <a:latin typeface="+mn-ea"/>
                        <a:ea typeface="+mn-ea"/>
                        <a:cs typeface="Times New Roman" panose="02020603050405020304" pitchFamily="18" charset="0"/>
                      </a:endParaRPr>
                    </a:p>
                  </a:txBody>
                  <a:tcPr marL="36830" marR="36830" marT="0" marB="0" anchor="ctr"/>
                </a:tc>
                <a:tc>
                  <a:txBody>
                    <a:bodyPr/>
                    <a:lstStyle/>
                    <a:p>
                      <a:pPr algn="ctr">
                        <a:spcAft>
                          <a:spcPts val="0"/>
                        </a:spcAft>
                      </a:pPr>
                      <a:r>
                        <a:rPr lang="zh-TW" sz="1200" kern="0">
                          <a:effectLst/>
                        </a:rPr>
                        <a:t>半</a:t>
                      </a:r>
                      <a:endParaRPr lang="zh-TW" sz="1200" kern="100">
                        <a:effectLst/>
                        <a:latin typeface="+mn-ea"/>
                        <a:ea typeface="+mn-ea"/>
                        <a:cs typeface="Times New Roman" panose="02020603050405020304" pitchFamily="18" charset="0"/>
                      </a:endParaRPr>
                    </a:p>
                  </a:txBody>
                  <a:tcPr marL="36830" marR="36830" marT="0" marB="0" anchor="ctr"/>
                </a:tc>
                <a:tc>
                  <a:txBody>
                    <a:bodyPr/>
                    <a:lstStyle/>
                    <a:p>
                      <a:pPr algn="ctr">
                        <a:spcAft>
                          <a:spcPts val="0"/>
                        </a:spcAft>
                      </a:pPr>
                      <a:r>
                        <a:rPr lang="en-US" sz="1200" kern="0">
                          <a:effectLst/>
                        </a:rPr>
                        <a:t>3</a:t>
                      </a:r>
                      <a:endParaRPr lang="zh-TW" sz="1200" kern="100">
                        <a:effectLst/>
                        <a:latin typeface="+mn-ea"/>
                        <a:ea typeface="+mn-ea"/>
                        <a:cs typeface="Times New Roman" panose="02020603050405020304" pitchFamily="18" charset="0"/>
                      </a:endParaRPr>
                    </a:p>
                  </a:txBody>
                  <a:tcPr marL="36830" marR="36830" marT="0" marB="0" anchor="ctr"/>
                </a:tc>
                <a:tc>
                  <a:txBody>
                    <a:bodyPr/>
                    <a:lstStyle/>
                    <a:p>
                      <a:pPr algn="ctr">
                        <a:spcAft>
                          <a:spcPts val="0"/>
                        </a:spcAft>
                      </a:pPr>
                      <a:r>
                        <a:rPr lang="zh-TW" sz="1200" kern="0">
                          <a:effectLst/>
                        </a:rPr>
                        <a:t>大三下</a:t>
                      </a:r>
                      <a:endParaRPr lang="zh-TW" sz="1200" kern="100">
                        <a:effectLst/>
                        <a:latin typeface="+mn-ea"/>
                        <a:ea typeface="+mn-ea"/>
                        <a:cs typeface="Times New Roman" panose="02020603050405020304" pitchFamily="18" charset="0"/>
                      </a:endParaRPr>
                    </a:p>
                  </a:txBody>
                  <a:tcPr marL="36830" marR="36830" marT="0" marB="0" anchor="ctr"/>
                </a:tc>
                <a:tc>
                  <a:txBody>
                    <a:bodyPr/>
                    <a:lstStyle/>
                    <a:p>
                      <a:pPr algn="ctr">
                        <a:spcAft>
                          <a:spcPts val="0"/>
                        </a:spcAft>
                      </a:pPr>
                      <a:r>
                        <a:rPr lang="en-US" sz="1200" kern="0" dirty="0">
                          <a:effectLst/>
                        </a:rPr>
                        <a:t> </a:t>
                      </a:r>
                      <a:endParaRPr lang="zh-TW" sz="1200" kern="100" dirty="0">
                        <a:effectLst/>
                        <a:latin typeface="+mn-ea"/>
                        <a:ea typeface="+mn-ea"/>
                        <a:cs typeface="Times New Roman" panose="02020603050405020304" pitchFamily="18" charset="0"/>
                      </a:endParaRPr>
                    </a:p>
                  </a:txBody>
                  <a:tcPr marL="36830" marR="36830" marT="0" marB="0" anchor="ctr"/>
                </a:tc>
                <a:tc>
                  <a:txBody>
                    <a:bodyPr/>
                    <a:lstStyle/>
                    <a:p>
                      <a:pPr algn="ctr"/>
                      <a:endParaRPr lang="zh-TW" sz="1200" kern="100" dirty="0">
                        <a:effectLst/>
                        <a:latin typeface="+mn-ea"/>
                        <a:ea typeface="+mn-ea"/>
                        <a:cs typeface="Cordia New" panose="020B0304020202020204" pitchFamily="34" charset="-34"/>
                      </a:endParaRPr>
                    </a:p>
                  </a:txBody>
                  <a:tcPr marL="36830" marR="36830" marT="0" marB="0" anchor="ctr"/>
                </a:tc>
                <a:extLst>
                  <a:ext uri="{0D108BD9-81ED-4DB2-BD59-A6C34878D82A}">
                    <a16:rowId xmlns:a16="http://schemas.microsoft.com/office/drawing/2014/main" xmlns="" val="10023"/>
                  </a:ext>
                </a:extLst>
              </a:tr>
              <a:tr h="235953">
                <a:tc>
                  <a:txBody>
                    <a:bodyPr/>
                    <a:lstStyle/>
                    <a:p>
                      <a:pPr algn="ctr">
                        <a:spcAft>
                          <a:spcPts val="0"/>
                        </a:spcAft>
                      </a:pPr>
                      <a:r>
                        <a:rPr lang="zh-TW" sz="1200" b="0" kern="0" dirty="0">
                          <a:effectLst/>
                        </a:rPr>
                        <a:t>財務風險管理</a:t>
                      </a:r>
                      <a:endParaRPr lang="zh-TW" sz="1200" b="0" kern="100" dirty="0">
                        <a:effectLst/>
                        <a:latin typeface="+mn-ea"/>
                        <a:ea typeface="+mn-ea"/>
                        <a:cs typeface="Times New Roman" panose="02020603050405020304" pitchFamily="18" charset="0"/>
                      </a:endParaRPr>
                    </a:p>
                  </a:txBody>
                  <a:tcPr marL="36830" marR="36830" marT="0" marB="0" anchor="ctr"/>
                </a:tc>
                <a:tc>
                  <a:txBody>
                    <a:bodyPr/>
                    <a:lstStyle/>
                    <a:p>
                      <a:pPr algn="ctr">
                        <a:spcAft>
                          <a:spcPts val="0"/>
                        </a:spcAft>
                      </a:pPr>
                      <a:r>
                        <a:rPr lang="zh-TW" sz="1200" kern="0">
                          <a:effectLst/>
                        </a:rPr>
                        <a:t>半</a:t>
                      </a:r>
                      <a:endParaRPr lang="zh-TW" sz="1200" kern="100">
                        <a:effectLst/>
                        <a:latin typeface="+mn-ea"/>
                        <a:ea typeface="+mn-ea"/>
                        <a:cs typeface="Times New Roman" panose="02020603050405020304" pitchFamily="18" charset="0"/>
                      </a:endParaRPr>
                    </a:p>
                  </a:txBody>
                  <a:tcPr marL="36830" marR="36830" marT="0" marB="0" anchor="ctr"/>
                </a:tc>
                <a:tc>
                  <a:txBody>
                    <a:bodyPr/>
                    <a:lstStyle/>
                    <a:p>
                      <a:pPr algn="ctr">
                        <a:spcAft>
                          <a:spcPts val="0"/>
                        </a:spcAft>
                      </a:pPr>
                      <a:r>
                        <a:rPr lang="en-US" sz="1200" kern="0">
                          <a:effectLst/>
                        </a:rPr>
                        <a:t>3</a:t>
                      </a:r>
                      <a:endParaRPr lang="zh-TW" sz="1200" kern="100">
                        <a:effectLst/>
                        <a:latin typeface="+mn-ea"/>
                        <a:ea typeface="+mn-ea"/>
                        <a:cs typeface="Times New Roman" panose="02020603050405020304" pitchFamily="18" charset="0"/>
                      </a:endParaRPr>
                    </a:p>
                  </a:txBody>
                  <a:tcPr marL="36830" marR="36830" marT="0" marB="0" anchor="ctr"/>
                </a:tc>
                <a:tc>
                  <a:txBody>
                    <a:bodyPr/>
                    <a:lstStyle/>
                    <a:p>
                      <a:pPr algn="ctr">
                        <a:spcAft>
                          <a:spcPts val="0"/>
                        </a:spcAft>
                      </a:pPr>
                      <a:r>
                        <a:rPr lang="zh-TW" sz="1200" kern="0">
                          <a:effectLst/>
                        </a:rPr>
                        <a:t>大四上</a:t>
                      </a:r>
                      <a:endParaRPr lang="zh-TW" sz="1200" kern="100">
                        <a:effectLst/>
                        <a:latin typeface="+mn-ea"/>
                        <a:ea typeface="+mn-ea"/>
                        <a:cs typeface="Times New Roman" panose="02020603050405020304" pitchFamily="18" charset="0"/>
                      </a:endParaRPr>
                    </a:p>
                  </a:txBody>
                  <a:tcPr marL="36830" marR="36830" marT="0" marB="0" anchor="ctr"/>
                </a:tc>
                <a:tc>
                  <a:txBody>
                    <a:bodyPr/>
                    <a:lstStyle/>
                    <a:p>
                      <a:pPr algn="ctr">
                        <a:spcAft>
                          <a:spcPts val="0"/>
                        </a:spcAft>
                      </a:pPr>
                      <a:r>
                        <a:rPr lang="en-US" sz="1200" kern="0" dirty="0">
                          <a:effectLst/>
                        </a:rPr>
                        <a:t> </a:t>
                      </a:r>
                      <a:endParaRPr lang="zh-TW" sz="1200" kern="100" dirty="0">
                        <a:effectLst/>
                        <a:latin typeface="+mn-ea"/>
                        <a:ea typeface="+mn-ea"/>
                        <a:cs typeface="Times New Roman" panose="02020603050405020304" pitchFamily="18" charset="0"/>
                      </a:endParaRPr>
                    </a:p>
                  </a:txBody>
                  <a:tcPr marL="36830" marR="36830" marT="0" marB="0" anchor="ctr"/>
                </a:tc>
                <a:tc>
                  <a:txBody>
                    <a:bodyPr/>
                    <a:lstStyle/>
                    <a:p>
                      <a:pPr algn="ctr"/>
                      <a:endParaRPr lang="zh-TW" sz="1200" kern="100" dirty="0">
                        <a:effectLst/>
                        <a:latin typeface="+mn-ea"/>
                        <a:ea typeface="+mn-ea"/>
                        <a:cs typeface="Cordia New" panose="020B0304020202020204" pitchFamily="34" charset="-34"/>
                      </a:endParaRPr>
                    </a:p>
                  </a:txBody>
                  <a:tcPr marL="36830" marR="36830" marT="0" marB="0" anchor="ctr"/>
                </a:tc>
                <a:extLst>
                  <a:ext uri="{0D108BD9-81ED-4DB2-BD59-A6C34878D82A}">
                    <a16:rowId xmlns:a16="http://schemas.microsoft.com/office/drawing/2014/main" xmlns="" val="10024"/>
                  </a:ext>
                </a:extLst>
              </a:tr>
              <a:tr h="235953">
                <a:tc>
                  <a:txBody>
                    <a:bodyPr/>
                    <a:lstStyle/>
                    <a:p>
                      <a:pPr algn="ctr">
                        <a:spcAft>
                          <a:spcPts val="0"/>
                        </a:spcAft>
                      </a:pPr>
                      <a:r>
                        <a:rPr lang="zh-TW" sz="1200" b="0" kern="0" dirty="0">
                          <a:effectLst/>
                        </a:rPr>
                        <a:t>財務金融專題</a:t>
                      </a:r>
                      <a:endParaRPr lang="zh-TW" sz="1200" b="0" kern="100" dirty="0">
                        <a:effectLst/>
                        <a:latin typeface="+mn-ea"/>
                        <a:ea typeface="+mn-ea"/>
                        <a:cs typeface="Times New Roman" panose="02020603050405020304" pitchFamily="18" charset="0"/>
                      </a:endParaRPr>
                    </a:p>
                  </a:txBody>
                  <a:tcPr marL="36830" marR="36830" marT="0" marB="0" anchor="ctr"/>
                </a:tc>
                <a:tc>
                  <a:txBody>
                    <a:bodyPr/>
                    <a:lstStyle/>
                    <a:p>
                      <a:pPr algn="ctr">
                        <a:spcAft>
                          <a:spcPts val="0"/>
                        </a:spcAft>
                      </a:pPr>
                      <a:r>
                        <a:rPr lang="zh-TW" sz="1200" kern="0">
                          <a:effectLst/>
                        </a:rPr>
                        <a:t>半</a:t>
                      </a:r>
                      <a:endParaRPr lang="zh-TW" sz="1200" kern="100">
                        <a:effectLst/>
                        <a:latin typeface="+mn-ea"/>
                        <a:ea typeface="+mn-ea"/>
                        <a:cs typeface="Times New Roman" panose="02020603050405020304" pitchFamily="18" charset="0"/>
                      </a:endParaRPr>
                    </a:p>
                  </a:txBody>
                  <a:tcPr marL="36830" marR="36830" marT="0" marB="0" anchor="ctr"/>
                </a:tc>
                <a:tc>
                  <a:txBody>
                    <a:bodyPr/>
                    <a:lstStyle/>
                    <a:p>
                      <a:pPr algn="ctr">
                        <a:spcAft>
                          <a:spcPts val="0"/>
                        </a:spcAft>
                      </a:pPr>
                      <a:r>
                        <a:rPr lang="en-US" sz="1200" kern="0">
                          <a:effectLst/>
                        </a:rPr>
                        <a:t>3</a:t>
                      </a:r>
                      <a:endParaRPr lang="zh-TW" sz="1200" kern="100">
                        <a:effectLst/>
                        <a:latin typeface="+mn-ea"/>
                        <a:ea typeface="+mn-ea"/>
                        <a:cs typeface="Times New Roman" panose="02020603050405020304" pitchFamily="18" charset="0"/>
                      </a:endParaRPr>
                    </a:p>
                  </a:txBody>
                  <a:tcPr marL="36830" marR="36830" marT="0" marB="0" anchor="ctr"/>
                </a:tc>
                <a:tc>
                  <a:txBody>
                    <a:bodyPr/>
                    <a:lstStyle/>
                    <a:p>
                      <a:pPr algn="ctr">
                        <a:spcAft>
                          <a:spcPts val="0"/>
                        </a:spcAft>
                      </a:pPr>
                      <a:r>
                        <a:rPr lang="zh-TW" sz="1200" kern="0">
                          <a:effectLst/>
                        </a:rPr>
                        <a:t>大四上</a:t>
                      </a:r>
                      <a:endParaRPr lang="zh-TW" sz="1200" kern="100">
                        <a:effectLst/>
                        <a:latin typeface="+mn-ea"/>
                        <a:ea typeface="+mn-ea"/>
                        <a:cs typeface="Times New Roman" panose="02020603050405020304" pitchFamily="18" charset="0"/>
                      </a:endParaRPr>
                    </a:p>
                  </a:txBody>
                  <a:tcPr marL="36830" marR="36830" marT="0" marB="0" anchor="ctr"/>
                </a:tc>
                <a:tc>
                  <a:txBody>
                    <a:bodyPr/>
                    <a:lstStyle/>
                    <a:p>
                      <a:pPr algn="ctr">
                        <a:spcAft>
                          <a:spcPts val="0"/>
                        </a:spcAft>
                      </a:pPr>
                      <a:r>
                        <a:rPr lang="en-US" sz="1200" kern="0">
                          <a:effectLst/>
                        </a:rPr>
                        <a:t> </a:t>
                      </a:r>
                      <a:endParaRPr lang="zh-TW" sz="1200" kern="100">
                        <a:effectLst/>
                        <a:latin typeface="+mn-ea"/>
                        <a:ea typeface="+mn-ea"/>
                        <a:cs typeface="Times New Roman" panose="02020603050405020304" pitchFamily="18" charset="0"/>
                      </a:endParaRPr>
                    </a:p>
                  </a:txBody>
                  <a:tcPr marL="36830" marR="36830" marT="0" marB="0" anchor="ctr"/>
                </a:tc>
                <a:tc>
                  <a:txBody>
                    <a:bodyPr/>
                    <a:lstStyle/>
                    <a:p>
                      <a:pPr algn="ctr"/>
                      <a:endParaRPr lang="zh-TW" sz="1200" kern="100" dirty="0">
                        <a:effectLst/>
                        <a:latin typeface="+mn-ea"/>
                        <a:ea typeface="+mn-ea"/>
                        <a:cs typeface="Cordia New" panose="020B0304020202020204" pitchFamily="34" charset="-34"/>
                      </a:endParaRPr>
                    </a:p>
                  </a:txBody>
                  <a:tcPr marL="36830" marR="36830" marT="0" marB="0" anchor="ctr"/>
                </a:tc>
                <a:extLst>
                  <a:ext uri="{0D108BD9-81ED-4DB2-BD59-A6C34878D82A}">
                    <a16:rowId xmlns:a16="http://schemas.microsoft.com/office/drawing/2014/main" xmlns="" val="10025"/>
                  </a:ext>
                </a:extLst>
              </a:tr>
              <a:tr h="235953">
                <a:tc gridSpan="2">
                  <a:txBody>
                    <a:bodyPr/>
                    <a:lstStyle/>
                    <a:p>
                      <a:pPr marL="164465" algn="ctr">
                        <a:spcAft>
                          <a:spcPts val="0"/>
                        </a:spcAft>
                      </a:pPr>
                      <a:r>
                        <a:rPr lang="zh-TW" sz="1200" kern="0" dirty="0">
                          <a:effectLst/>
                        </a:rPr>
                        <a:t>合計</a:t>
                      </a:r>
                      <a:endParaRPr lang="zh-TW" sz="1200" kern="100" dirty="0">
                        <a:effectLst/>
                        <a:latin typeface="+mn-ea"/>
                        <a:ea typeface="+mn-ea"/>
                        <a:cs typeface="Times New Roman" panose="02020603050405020304" pitchFamily="18" charset="0"/>
                      </a:endParaRPr>
                    </a:p>
                  </a:txBody>
                  <a:tcPr marL="36830" marR="36830" marT="0" marB="0" anchor="ctr"/>
                </a:tc>
                <a:tc hMerge="1">
                  <a:txBody>
                    <a:bodyPr/>
                    <a:lstStyle/>
                    <a:p>
                      <a:endParaRPr lang="zh-TW" altLang="en-US"/>
                    </a:p>
                  </a:txBody>
                  <a:tcPr/>
                </a:tc>
                <a:tc>
                  <a:txBody>
                    <a:bodyPr/>
                    <a:lstStyle/>
                    <a:p>
                      <a:pPr algn="ctr">
                        <a:spcAft>
                          <a:spcPts val="0"/>
                        </a:spcAft>
                      </a:pPr>
                      <a:r>
                        <a:rPr lang="en-US" sz="1200" kern="0" dirty="0">
                          <a:effectLst/>
                        </a:rPr>
                        <a:t>67</a:t>
                      </a:r>
                      <a:endParaRPr lang="zh-TW" sz="1200" kern="100" dirty="0">
                        <a:effectLst/>
                        <a:latin typeface="+mn-ea"/>
                        <a:ea typeface="+mn-ea"/>
                        <a:cs typeface="Times New Roman" panose="02020603050405020304" pitchFamily="18" charset="0"/>
                      </a:endParaRPr>
                    </a:p>
                  </a:txBody>
                  <a:tcPr marL="36830" marR="36830" marT="0" marB="0" anchor="ctr"/>
                </a:tc>
                <a:tc>
                  <a:txBody>
                    <a:bodyPr/>
                    <a:lstStyle/>
                    <a:p>
                      <a:pPr algn="ctr">
                        <a:spcAft>
                          <a:spcPts val="0"/>
                        </a:spcAft>
                      </a:pPr>
                      <a:r>
                        <a:rPr lang="en-US" sz="1200" kern="0">
                          <a:effectLst/>
                        </a:rPr>
                        <a:t> </a:t>
                      </a:r>
                      <a:endParaRPr lang="zh-TW" sz="1200" kern="100">
                        <a:effectLst/>
                        <a:latin typeface="+mn-ea"/>
                        <a:ea typeface="+mn-ea"/>
                        <a:cs typeface="Times New Roman" panose="02020603050405020304" pitchFamily="18" charset="0"/>
                      </a:endParaRPr>
                    </a:p>
                  </a:txBody>
                  <a:tcPr marL="36830" marR="36830" marT="0" marB="0" anchor="ctr"/>
                </a:tc>
                <a:tc>
                  <a:txBody>
                    <a:bodyPr/>
                    <a:lstStyle/>
                    <a:p>
                      <a:pPr algn="ctr">
                        <a:spcAft>
                          <a:spcPts val="0"/>
                        </a:spcAft>
                      </a:pPr>
                      <a:r>
                        <a:rPr lang="en-US" sz="1200" kern="0">
                          <a:effectLst/>
                        </a:rPr>
                        <a:t> </a:t>
                      </a:r>
                      <a:endParaRPr lang="zh-TW" sz="1200" kern="100">
                        <a:effectLst/>
                        <a:latin typeface="+mn-ea"/>
                        <a:ea typeface="+mn-ea"/>
                        <a:cs typeface="Times New Roman" panose="02020603050405020304" pitchFamily="18" charset="0"/>
                      </a:endParaRPr>
                    </a:p>
                  </a:txBody>
                  <a:tcPr marL="36830" marR="36830" marT="0" marB="0" anchor="ctr"/>
                </a:tc>
                <a:tc>
                  <a:txBody>
                    <a:bodyPr/>
                    <a:lstStyle/>
                    <a:p>
                      <a:pPr algn="ctr"/>
                      <a:endParaRPr lang="zh-TW" sz="1200" kern="100" dirty="0">
                        <a:effectLst/>
                        <a:latin typeface="+mn-ea"/>
                        <a:ea typeface="+mn-ea"/>
                        <a:cs typeface="Cordia New" panose="020B0304020202020204" pitchFamily="34" charset="-34"/>
                      </a:endParaRPr>
                    </a:p>
                  </a:txBody>
                  <a:tcPr marL="36830" marR="36830" marT="0" marB="0" anchor="ctr"/>
                </a:tc>
                <a:extLst>
                  <a:ext uri="{0D108BD9-81ED-4DB2-BD59-A6C34878D82A}">
                    <a16:rowId xmlns:a16="http://schemas.microsoft.com/office/drawing/2014/main" xmlns="" val="10026"/>
                  </a:ext>
                </a:extLst>
              </a:tr>
            </a:tbl>
          </a:graphicData>
        </a:graphic>
      </p:graphicFrame>
    </p:spTree>
    <p:extLst>
      <p:ext uri="{BB962C8B-B14F-4D97-AF65-F5344CB8AC3E}">
        <p14:creationId xmlns:p14="http://schemas.microsoft.com/office/powerpoint/2010/main" val="23736638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36887" y="0"/>
            <a:ext cx="7886700" cy="905774"/>
          </a:xfrm>
        </p:spPr>
        <p:txBody>
          <a:bodyPr>
            <a:normAutofit/>
          </a:bodyPr>
          <a:lstStyle/>
          <a:p>
            <a:pPr algn="ctr"/>
            <a:r>
              <a:rPr lang="zh-TW" altLang="zh-TW" sz="4200" b="1" dirty="0"/>
              <a:t>財務金融學系模組</a:t>
            </a:r>
            <a:r>
              <a:rPr lang="zh-TW" altLang="zh-TW" sz="4200" b="1" dirty="0" smtClean="0"/>
              <a:t>課程</a:t>
            </a:r>
            <a:endParaRPr lang="zh-TW" altLang="en-US" sz="4200" dirty="0"/>
          </a:p>
        </p:txBody>
      </p:sp>
      <p:sp>
        <p:nvSpPr>
          <p:cNvPr id="3" name="內容版面配置區 2"/>
          <p:cNvSpPr>
            <a:spLocks noGrp="1"/>
          </p:cNvSpPr>
          <p:nvPr>
            <p:ph idx="1"/>
          </p:nvPr>
        </p:nvSpPr>
        <p:spPr>
          <a:xfrm>
            <a:off x="266797" y="905774"/>
            <a:ext cx="8877203" cy="4983891"/>
          </a:xfrm>
        </p:spPr>
        <p:txBody>
          <a:bodyPr/>
          <a:lstStyle/>
          <a:p>
            <a:pPr>
              <a:lnSpc>
                <a:spcPts val="3400"/>
              </a:lnSpc>
            </a:pPr>
            <a:r>
              <a:rPr lang="zh-TW" altLang="zh-TW" dirty="0" smtClean="0"/>
              <a:t>模組課程</a:t>
            </a:r>
            <a:r>
              <a:rPr lang="en-US" altLang="zh-TW" dirty="0" smtClean="0"/>
              <a:t> - </a:t>
            </a:r>
            <a:r>
              <a:rPr lang="zh-TW" altLang="zh-TW" dirty="0" smtClean="0"/>
              <a:t>【</a:t>
            </a:r>
            <a:r>
              <a:rPr lang="en-US" altLang="zh-TW" dirty="0" smtClean="0"/>
              <a:t>104</a:t>
            </a:r>
            <a:r>
              <a:rPr lang="zh-TW" altLang="zh-TW" dirty="0" smtClean="0"/>
              <a:t>學年度（含）起入學適用】</a:t>
            </a:r>
            <a:endParaRPr lang="en-US" altLang="zh-TW" dirty="0" smtClean="0"/>
          </a:p>
          <a:p>
            <a:pPr>
              <a:lnSpc>
                <a:spcPts val="3400"/>
              </a:lnSpc>
            </a:pPr>
            <a:r>
              <a:rPr lang="zh-TW" altLang="zh-TW" sz="2200" b="1" dirty="0" smtClean="0">
                <a:solidFill>
                  <a:srgbClr val="FF0000"/>
                </a:solidFill>
              </a:rPr>
              <a:t>模組採取「自由申請」制</a:t>
            </a:r>
            <a:endParaRPr lang="en-US" altLang="zh-TW" sz="2200" b="1" dirty="0" smtClean="0">
              <a:solidFill>
                <a:srgbClr val="FF0000"/>
              </a:solidFill>
            </a:endParaRPr>
          </a:p>
          <a:p>
            <a:pPr lvl="1">
              <a:lnSpc>
                <a:spcPts val="3400"/>
              </a:lnSpc>
            </a:pPr>
            <a:r>
              <a:rPr lang="zh-TW" altLang="zh-TW" sz="2000" dirty="0"/>
              <a:t>為配合教務處積極鼓勵學生多方修習輔系、雙主修、跨領域及就業學程等課程，故自</a:t>
            </a:r>
            <a:r>
              <a:rPr lang="en-US" altLang="zh-TW" sz="2000" dirty="0"/>
              <a:t>104</a:t>
            </a:r>
            <a:r>
              <a:rPr lang="zh-TW" altLang="zh-TW" sz="2000" dirty="0"/>
              <a:t>學年度（含）入學學生，取消每人規定之模組制度。</a:t>
            </a:r>
          </a:p>
          <a:p>
            <a:pPr lvl="1">
              <a:lnSpc>
                <a:spcPts val="3400"/>
              </a:lnSpc>
            </a:pPr>
            <a:r>
              <a:rPr lang="zh-TW" altLang="zh-TW" sz="2000" dirty="0"/>
              <a:t>自</a:t>
            </a:r>
            <a:r>
              <a:rPr lang="en-US" altLang="zh-TW" sz="2000" dirty="0"/>
              <a:t>104</a:t>
            </a:r>
            <a:r>
              <a:rPr lang="zh-TW" altLang="zh-TW" sz="2000" dirty="0"/>
              <a:t>學年度入學（含）起，模組證書採取</a:t>
            </a:r>
            <a:r>
              <a:rPr lang="zh-TW" altLang="zh-TW" sz="2000" dirty="0">
                <a:solidFill>
                  <a:srgbClr val="FF0000"/>
                </a:solidFill>
              </a:rPr>
              <a:t>自由申請</a:t>
            </a:r>
            <a:r>
              <a:rPr lang="zh-TW" altLang="zh-TW" sz="2000" dirty="0"/>
              <a:t>制，</a:t>
            </a:r>
            <a:r>
              <a:rPr lang="zh-TW" altLang="zh-TW" sz="2000" dirty="0">
                <a:solidFill>
                  <a:srgbClr val="FF0000"/>
                </a:solidFill>
              </a:rPr>
              <a:t>不限定</a:t>
            </a:r>
            <a:r>
              <a:rPr lang="zh-TW" altLang="zh-TW" sz="2000" dirty="0"/>
              <a:t>每位學生皆要綁定</a:t>
            </a:r>
            <a:r>
              <a:rPr lang="en-US" altLang="zh-TW" sz="2000" dirty="0"/>
              <a:t>1</a:t>
            </a:r>
            <a:r>
              <a:rPr lang="zh-TW" altLang="zh-TW" sz="2000" dirty="0"/>
              <a:t>個模組</a:t>
            </a:r>
            <a:r>
              <a:rPr lang="zh-TW" altLang="zh-TW" sz="2000" dirty="0" smtClean="0"/>
              <a:t>。</a:t>
            </a:r>
            <a:endParaRPr lang="en-US" altLang="zh-TW" sz="2000" dirty="0" smtClean="0"/>
          </a:p>
          <a:p>
            <a:pPr lvl="1">
              <a:lnSpc>
                <a:spcPts val="3400"/>
              </a:lnSpc>
            </a:pPr>
            <a:r>
              <a:rPr lang="zh-TW" altLang="zh-TW" sz="2000" dirty="0"/>
              <a:t>同學若對任何一個模組有興趣，可自行修課，並於大四下學期填寫「模組申請書」並繳交給系辦即可於畢業離校時，同時領取由系上頒發之「模組證書」。</a:t>
            </a:r>
          </a:p>
          <a:p>
            <a:pPr lvl="1">
              <a:lnSpc>
                <a:spcPts val="3400"/>
              </a:lnSpc>
            </a:pPr>
            <a:r>
              <a:rPr lang="zh-TW" altLang="zh-TW" sz="2000" dirty="0"/>
              <a:t>模組證書需完成同一模組內</a:t>
            </a:r>
            <a:r>
              <a:rPr lang="zh-TW" altLang="zh-TW" sz="2000" dirty="0">
                <a:solidFill>
                  <a:srgbClr val="FF0000"/>
                </a:solidFill>
              </a:rPr>
              <a:t>任</a:t>
            </a:r>
            <a:r>
              <a:rPr lang="en-US" altLang="zh-TW" sz="2000" dirty="0">
                <a:solidFill>
                  <a:srgbClr val="FF0000"/>
                </a:solidFill>
              </a:rPr>
              <a:t>6</a:t>
            </a:r>
            <a:r>
              <a:rPr lang="zh-TW" altLang="zh-TW" sz="2000" dirty="0">
                <a:solidFill>
                  <a:srgbClr val="FF0000"/>
                </a:solidFill>
              </a:rPr>
              <a:t>門課程</a:t>
            </a:r>
            <a:r>
              <a:rPr lang="zh-TW" altLang="zh-TW" sz="2000" dirty="0"/>
              <a:t>方可領取</a:t>
            </a:r>
            <a:r>
              <a:rPr lang="zh-TW" altLang="zh-TW" sz="2000" dirty="0" smtClean="0"/>
              <a:t>。</a:t>
            </a:r>
            <a:endParaRPr lang="zh-TW" altLang="zh-TW" sz="2000" dirty="0"/>
          </a:p>
          <a:p>
            <a:endParaRPr lang="zh-TW" altLang="zh-TW" dirty="0" smtClean="0"/>
          </a:p>
          <a:p>
            <a:endParaRPr lang="zh-TW" altLang="en-US" dirty="0"/>
          </a:p>
        </p:txBody>
      </p:sp>
    </p:spTree>
    <p:extLst>
      <p:ext uri="{BB962C8B-B14F-4D97-AF65-F5344CB8AC3E}">
        <p14:creationId xmlns:p14="http://schemas.microsoft.com/office/powerpoint/2010/main" val="28124641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28650" y="-143831"/>
            <a:ext cx="7886700" cy="1325563"/>
          </a:xfrm>
        </p:spPr>
        <p:txBody>
          <a:bodyPr>
            <a:normAutofit/>
          </a:bodyPr>
          <a:lstStyle/>
          <a:p>
            <a:r>
              <a:rPr lang="zh-TW" altLang="en-US" sz="4200" b="1" dirty="0"/>
              <a:t>目錄</a:t>
            </a:r>
          </a:p>
        </p:txBody>
      </p:sp>
      <p:sp>
        <p:nvSpPr>
          <p:cNvPr id="3" name="內容版面配置區 2"/>
          <p:cNvSpPr>
            <a:spLocks noGrp="1"/>
          </p:cNvSpPr>
          <p:nvPr>
            <p:ph idx="1"/>
          </p:nvPr>
        </p:nvSpPr>
        <p:spPr>
          <a:xfrm>
            <a:off x="533760" y="937104"/>
            <a:ext cx="7886700" cy="4351338"/>
          </a:xfrm>
        </p:spPr>
        <p:txBody>
          <a:bodyPr>
            <a:normAutofit/>
          </a:bodyPr>
          <a:lstStyle/>
          <a:p>
            <a:r>
              <a:rPr lang="zh-TW" altLang="en-US" sz="2400" dirty="0" smtClean="0"/>
              <a:t>說明</a:t>
            </a:r>
            <a:r>
              <a:rPr lang="zh-TW" altLang="en-US" sz="2400" dirty="0" smtClean="0"/>
              <a:t>事項</a:t>
            </a:r>
            <a:endParaRPr lang="en-US" altLang="zh-TW" sz="2400" dirty="0" smtClean="0"/>
          </a:p>
          <a:p>
            <a:r>
              <a:rPr lang="zh-TW" altLang="en-US" sz="2400" dirty="0" smtClean="0"/>
              <a:t>財金系</a:t>
            </a:r>
            <a:r>
              <a:rPr lang="zh-TW" altLang="en-US" sz="2400" dirty="0"/>
              <a:t>學生修課</a:t>
            </a:r>
            <a:r>
              <a:rPr lang="zh-TW" altLang="en-US" sz="2400" dirty="0" smtClean="0"/>
              <a:t>須知</a:t>
            </a:r>
            <a:endParaRPr lang="en-US" altLang="zh-TW" sz="2400" dirty="0" smtClean="0"/>
          </a:p>
          <a:p>
            <a:r>
              <a:rPr lang="zh-TW" altLang="en-US" sz="2400" dirty="0"/>
              <a:t>財金系畢業</a:t>
            </a:r>
            <a:r>
              <a:rPr lang="zh-TW" altLang="en-US" sz="2400" dirty="0"/>
              <a:t>學分</a:t>
            </a:r>
            <a:r>
              <a:rPr lang="zh-TW" altLang="en-US" sz="2400" dirty="0" smtClean="0"/>
              <a:t>結構</a:t>
            </a:r>
            <a:endParaRPr lang="en-US" altLang="zh-TW" sz="2400" dirty="0" smtClean="0"/>
          </a:p>
          <a:p>
            <a:r>
              <a:rPr lang="zh-TW" altLang="en-US" sz="2400" dirty="0"/>
              <a:t>財金系必修科目</a:t>
            </a:r>
            <a:r>
              <a:rPr lang="zh-TW" altLang="en-US" sz="2400" dirty="0" smtClean="0"/>
              <a:t>表</a:t>
            </a:r>
            <a:endParaRPr lang="en-US" altLang="zh-TW" sz="2400" dirty="0" smtClean="0"/>
          </a:p>
          <a:p>
            <a:r>
              <a:rPr lang="zh-TW" altLang="en-US" sz="2400" dirty="0"/>
              <a:t>財金系模組</a:t>
            </a:r>
            <a:r>
              <a:rPr lang="zh-TW" altLang="en-US" sz="2400" dirty="0" smtClean="0"/>
              <a:t>課程</a:t>
            </a:r>
            <a:endParaRPr lang="en-US" altLang="zh-TW" sz="2400" dirty="0" smtClean="0"/>
          </a:p>
          <a:p>
            <a:r>
              <a:rPr lang="zh-TW" altLang="en-US" sz="2400" dirty="0"/>
              <a:t>財金系就業</a:t>
            </a:r>
            <a:r>
              <a:rPr lang="zh-TW" altLang="en-US" sz="2400" dirty="0"/>
              <a:t>學</a:t>
            </a:r>
            <a:r>
              <a:rPr lang="zh-TW" altLang="en-US" sz="2400" dirty="0" smtClean="0"/>
              <a:t>程</a:t>
            </a:r>
            <a:endParaRPr lang="en-US" altLang="zh-TW" sz="2400" dirty="0" smtClean="0"/>
          </a:p>
          <a:p>
            <a:r>
              <a:rPr lang="zh-TW" altLang="en-US" sz="2400" dirty="0" smtClean="0"/>
              <a:t>一</a:t>
            </a:r>
            <a:r>
              <a:rPr lang="zh-TW" altLang="en-US" sz="2400" dirty="0"/>
              <a:t>甲／一乙課表</a:t>
            </a:r>
          </a:p>
        </p:txBody>
      </p:sp>
      <p:pic>
        <p:nvPicPr>
          <p:cNvPr id="4" name="圖片 3" descr="D:\網頁＆粉絲頁\MAP-財金系辦.jpg"/>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441940" y="2027208"/>
            <a:ext cx="5393326" cy="4266669"/>
          </a:xfrm>
          <a:prstGeom prst="rect">
            <a:avLst/>
          </a:prstGeom>
          <a:noFill/>
          <a:ln>
            <a:noFill/>
          </a:ln>
        </p:spPr>
      </p:pic>
      <p:sp>
        <p:nvSpPr>
          <p:cNvPr id="5" name="橢圓 4"/>
          <p:cNvSpPr/>
          <p:nvPr/>
        </p:nvSpPr>
        <p:spPr>
          <a:xfrm>
            <a:off x="6904814" y="2734996"/>
            <a:ext cx="824454" cy="74145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19672080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內容版面配置區 3"/>
          <p:cNvGraphicFramePr>
            <a:graphicFrameLocks noGrp="1"/>
          </p:cNvGraphicFramePr>
          <p:nvPr>
            <p:ph idx="1"/>
            <p:extLst>
              <p:ext uri="{D42A27DB-BD31-4B8C-83A1-F6EECF244321}">
                <p14:modId xmlns:p14="http://schemas.microsoft.com/office/powerpoint/2010/main" val="712707927"/>
              </p:ext>
            </p:extLst>
          </p:nvPr>
        </p:nvGraphicFramePr>
        <p:xfrm>
          <a:off x="120380" y="1604838"/>
          <a:ext cx="8919714" cy="4600181"/>
        </p:xfrm>
        <a:graphic>
          <a:graphicData uri="http://schemas.openxmlformats.org/drawingml/2006/table">
            <a:tbl>
              <a:tblPr firstRow="1" firstCol="1" bandRow="1">
                <a:tableStyleId>{BC89EF96-8CEA-46FF-86C4-4CE0E7609802}</a:tableStyleId>
              </a:tblPr>
              <a:tblGrid>
                <a:gridCol w="1863305">
                  <a:extLst>
                    <a:ext uri="{9D8B030D-6E8A-4147-A177-3AD203B41FA5}">
                      <a16:colId xmlns:a16="http://schemas.microsoft.com/office/drawing/2014/main" xmlns="" val="20000"/>
                    </a:ext>
                  </a:extLst>
                </a:gridCol>
                <a:gridCol w="2077971">
                  <a:extLst>
                    <a:ext uri="{9D8B030D-6E8A-4147-A177-3AD203B41FA5}">
                      <a16:colId xmlns:a16="http://schemas.microsoft.com/office/drawing/2014/main" xmlns="" val="20001"/>
                    </a:ext>
                  </a:extLst>
                </a:gridCol>
                <a:gridCol w="2433645">
                  <a:extLst>
                    <a:ext uri="{9D8B030D-6E8A-4147-A177-3AD203B41FA5}">
                      <a16:colId xmlns:a16="http://schemas.microsoft.com/office/drawing/2014/main" xmlns="" val="20002"/>
                    </a:ext>
                  </a:extLst>
                </a:gridCol>
                <a:gridCol w="2544793">
                  <a:extLst>
                    <a:ext uri="{9D8B030D-6E8A-4147-A177-3AD203B41FA5}">
                      <a16:colId xmlns:a16="http://schemas.microsoft.com/office/drawing/2014/main" xmlns="" val="20003"/>
                    </a:ext>
                  </a:extLst>
                </a:gridCol>
              </a:tblGrid>
              <a:tr h="443398">
                <a:tc>
                  <a:txBody>
                    <a:bodyPr/>
                    <a:lstStyle/>
                    <a:p>
                      <a:pPr algn="ctr">
                        <a:spcAft>
                          <a:spcPts val="0"/>
                        </a:spcAft>
                      </a:pPr>
                      <a:r>
                        <a:rPr lang="zh-TW" sz="2000" kern="0" dirty="0">
                          <a:effectLst/>
                        </a:rPr>
                        <a:t>模組類別</a:t>
                      </a:r>
                      <a:endParaRPr lang="zh-TW" sz="2000" b="1" kern="100" dirty="0">
                        <a:solidFill>
                          <a:schemeClr val="tx1"/>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tc>
                <a:tc>
                  <a:txBody>
                    <a:bodyPr/>
                    <a:lstStyle/>
                    <a:p>
                      <a:pPr algn="ctr">
                        <a:spcAft>
                          <a:spcPts val="0"/>
                        </a:spcAft>
                      </a:pPr>
                      <a:r>
                        <a:rPr lang="zh-TW" sz="2000" kern="0" dirty="0">
                          <a:effectLst/>
                        </a:rPr>
                        <a:t>初階課程</a:t>
                      </a:r>
                      <a:endParaRPr lang="zh-TW" sz="2000" b="1" kern="100" dirty="0">
                        <a:solidFill>
                          <a:schemeClr val="tx1"/>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tc>
                <a:tc>
                  <a:txBody>
                    <a:bodyPr/>
                    <a:lstStyle/>
                    <a:p>
                      <a:pPr algn="ctr">
                        <a:spcAft>
                          <a:spcPts val="0"/>
                        </a:spcAft>
                      </a:pPr>
                      <a:r>
                        <a:rPr lang="zh-TW" sz="2000" kern="0" dirty="0">
                          <a:effectLst/>
                        </a:rPr>
                        <a:t>進階課程 </a:t>
                      </a:r>
                      <a:endParaRPr lang="zh-TW" sz="2000" b="1" kern="100" dirty="0">
                        <a:solidFill>
                          <a:schemeClr val="tx1"/>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tc>
                <a:tc>
                  <a:txBody>
                    <a:bodyPr/>
                    <a:lstStyle/>
                    <a:p>
                      <a:pPr algn="ctr">
                        <a:spcAft>
                          <a:spcPts val="0"/>
                        </a:spcAft>
                      </a:pPr>
                      <a:r>
                        <a:rPr lang="zh-TW" sz="2000" kern="0" dirty="0">
                          <a:effectLst/>
                        </a:rPr>
                        <a:t>整合課程 </a:t>
                      </a:r>
                      <a:endParaRPr lang="zh-TW" sz="2000" b="1" kern="100" dirty="0">
                        <a:solidFill>
                          <a:schemeClr val="tx1"/>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tc>
                <a:extLst>
                  <a:ext uri="{0D108BD9-81ED-4DB2-BD59-A6C34878D82A}">
                    <a16:rowId xmlns:a16="http://schemas.microsoft.com/office/drawing/2014/main" xmlns="" val="10000"/>
                  </a:ext>
                </a:extLst>
              </a:tr>
              <a:tr h="443398">
                <a:tc rowSpan="4">
                  <a:txBody>
                    <a:bodyPr/>
                    <a:lstStyle/>
                    <a:p>
                      <a:pPr algn="ctr">
                        <a:spcAft>
                          <a:spcPts val="0"/>
                        </a:spcAft>
                      </a:pPr>
                      <a:r>
                        <a:rPr lang="zh-TW" sz="2000" kern="0" dirty="0">
                          <a:effectLst/>
                        </a:rPr>
                        <a:t>公司理財與金控管理</a:t>
                      </a:r>
                      <a:endParaRPr lang="zh-TW" sz="2000" kern="100" dirty="0">
                        <a:effectLst/>
                      </a:endParaRPr>
                    </a:p>
                    <a:p>
                      <a:pPr algn="ctr">
                        <a:spcAft>
                          <a:spcPts val="0"/>
                        </a:spcAft>
                      </a:pPr>
                      <a:r>
                        <a:rPr lang="zh-TW" sz="2000" kern="0" dirty="0">
                          <a:effectLst/>
                        </a:rPr>
                        <a:t>(1模)</a:t>
                      </a:r>
                      <a:endParaRPr lang="zh-TW" sz="2000" b="0" kern="100" dirty="0">
                        <a:solidFill>
                          <a:schemeClr val="tx1"/>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tc>
                <a:tc rowSpan="4">
                  <a:txBody>
                    <a:bodyPr/>
                    <a:lstStyle/>
                    <a:p>
                      <a:pPr algn="ctr">
                        <a:spcAft>
                          <a:spcPts val="0"/>
                        </a:spcAft>
                      </a:pPr>
                      <a:r>
                        <a:rPr lang="zh-TW" sz="2000" kern="0" dirty="0">
                          <a:effectLst/>
                        </a:rPr>
                        <a:t>產業分析</a:t>
                      </a:r>
                      <a:endParaRPr lang="zh-TW" sz="2000" kern="100" dirty="0">
                        <a:effectLst/>
                      </a:endParaRPr>
                    </a:p>
                    <a:p>
                      <a:pPr algn="ctr">
                        <a:spcAft>
                          <a:spcPts val="0"/>
                        </a:spcAft>
                      </a:pPr>
                      <a:r>
                        <a:rPr lang="zh-TW" sz="2000" kern="0" dirty="0">
                          <a:effectLst/>
                        </a:rPr>
                        <a:t>(2下)</a:t>
                      </a:r>
                      <a:endParaRPr lang="zh-TW" sz="2000" b="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tc>
                <a:tc>
                  <a:txBody>
                    <a:bodyPr/>
                    <a:lstStyle/>
                    <a:p>
                      <a:pPr>
                        <a:spcAft>
                          <a:spcPts val="0"/>
                        </a:spcAft>
                      </a:pPr>
                      <a:r>
                        <a:rPr lang="zh-TW" sz="2000" kern="0" dirty="0">
                          <a:effectLst/>
                        </a:rPr>
                        <a:t>不動產經濟(3上)</a:t>
                      </a:r>
                      <a:endParaRPr lang="zh-TW" sz="2000" b="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tc>
                <a:tc>
                  <a:txBody>
                    <a:bodyPr/>
                    <a:lstStyle/>
                    <a:p>
                      <a:pPr>
                        <a:spcAft>
                          <a:spcPts val="0"/>
                        </a:spcAft>
                      </a:pPr>
                      <a:r>
                        <a:rPr lang="zh-TW" sz="2000" kern="0" dirty="0">
                          <a:effectLst/>
                        </a:rPr>
                        <a:t>銀行管理實務(3下)</a:t>
                      </a:r>
                      <a:endParaRPr lang="zh-TW" sz="2000" b="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tc>
                <a:extLst>
                  <a:ext uri="{0D108BD9-81ED-4DB2-BD59-A6C34878D82A}">
                    <a16:rowId xmlns:a16="http://schemas.microsoft.com/office/drawing/2014/main" xmlns="" val="10001"/>
                  </a:ext>
                </a:extLst>
              </a:tr>
              <a:tr h="443398">
                <a:tc vMerge="1">
                  <a:txBody>
                    <a:bodyPr/>
                    <a:lstStyle/>
                    <a:p>
                      <a:endParaRPr lang="zh-TW" altLang="en-US"/>
                    </a:p>
                  </a:txBody>
                  <a:tcPr/>
                </a:tc>
                <a:tc vMerge="1">
                  <a:txBody>
                    <a:bodyPr/>
                    <a:lstStyle/>
                    <a:p>
                      <a:endParaRPr lang="zh-TW" altLang="en-US"/>
                    </a:p>
                  </a:txBody>
                  <a:tcPr/>
                </a:tc>
                <a:tc>
                  <a:txBody>
                    <a:bodyPr/>
                    <a:lstStyle/>
                    <a:p>
                      <a:pPr>
                        <a:spcAft>
                          <a:spcPts val="0"/>
                        </a:spcAft>
                      </a:pPr>
                      <a:r>
                        <a:rPr lang="zh-TW" sz="2000" kern="0" dirty="0">
                          <a:effectLst/>
                        </a:rPr>
                        <a:t>投資銀行管理(3上)</a:t>
                      </a:r>
                      <a:endParaRPr lang="zh-TW" sz="2000" b="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tc>
                <a:tc>
                  <a:txBody>
                    <a:bodyPr/>
                    <a:lstStyle/>
                    <a:p>
                      <a:pPr>
                        <a:spcAft>
                          <a:spcPts val="0"/>
                        </a:spcAft>
                      </a:pPr>
                      <a:r>
                        <a:rPr lang="zh-TW" sz="2000" kern="0" dirty="0">
                          <a:effectLst/>
                        </a:rPr>
                        <a:t>公共財務(4上)</a:t>
                      </a:r>
                      <a:endParaRPr lang="zh-TW" sz="2000" b="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tc>
                <a:extLst>
                  <a:ext uri="{0D108BD9-81ED-4DB2-BD59-A6C34878D82A}">
                    <a16:rowId xmlns:a16="http://schemas.microsoft.com/office/drawing/2014/main" xmlns="" val="10002"/>
                  </a:ext>
                </a:extLst>
              </a:tr>
              <a:tr h="443398">
                <a:tc vMerge="1">
                  <a:txBody>
                    <a:bodyPr/>
                    <a:lstStyle/>
                    <a:p>
                      <a:endParaRPr lang="zh-TW" altLang="en-US"/>
                    </a:p>
                  </a:txBody>
                  <a:tcPr/>
                </a:tc>
                <a:tc vMerge="1">
                  <a:txBody>
                    <a:bodyPr/>
                    <a:lstStyle/>
                    <a:p>
                      <a:endParaRPr lang="zh-TW" altLang="en-US"/>
                    </a:p>
                  </a:txBody>
                  <a:tcPr/>
                </a:tc>
                <a:tc>
                  <a:txBody>
                    <a:bodyPr/>
                    <a:lstStyle/>
                    <a:p>
                      <a:pPr>
                        <a:spcAft>
                          <a:spcPts val="0"/>
                        </a:spcAft>
                      </a:pPr>
                      <a:r>
                        <a:rPr lang="zh-TW" sz="2000" kern="0" dirty="0">
                          <a:effectLst/>
                        </a:rPr>
                        <a:t>金融機構管理 (3上)</a:t>
                      </a:r>
                      <a:endParaRPr lang="zh-TW" sz="2000" b="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tc>
                <a:tc>
                  <a:txBody>
                    <a:bodyPr/>
                    <a:lstStyle/>
                    <a:p>
                      <a:pPr>
                        <a:spcAft>
                          <a:spcPts val="0"/>
                        </a:spcAft>
                      </a:pPr>
                      <a:r>
                        <a:rPr lang="zh-TW" sz="2000" kern="0">
                          <a:effectLst/>
                        </a:rPr>
                        <a:t>金融控股專題(4下)</a:t>
                      </a:r>
                      <a:endParaRPr lang="zh-TW" sz="2000" b="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tc>
                <a:extLst>
                  <a:ext uri="{0D108BD9-81ED-4DB2-BD59-A6C34878D82A}">
                    <a16:rowId xmlns:a16="http://schemas.microsoft.com/office/drawing/2014/main" xmlns="" val="10003"/>
                  </a:ext>
                </a:extLst>
              </a:tr>
              <a:tr h="443398">
                <a:tc vMerge="1">
                  <a:txBody>
                    <a:bodyPr/>
                    <a:lstStyle/>
                    <a:p>
                      <a:endParaRPr lang="zh-TW" altLang="en-US"/>
                    </a:p>
                  </a:txBody>
                  <a:tcPr/>
                </a:tc>
                <a:tc vMerge="1">
                  <a:txBody>
                    <a:bodyPr/>
                    <a:lstStyle/>
                    <a:p>
                      <a:endParaRPr lang="zh-TW" altLang="en-US"/>
                    </a:p>
                  </a:txBody>
                  <a:tcPr/>
                </a:tc>
                <a:tc>
                  <a:txBody>
                    <a:bodyPr/>
                    <a:lstStyle/>
                    <a:p>
                      <a:pPr>
                        <a:spcAft>
                          <a:spcPts val="0"/>
                        </a:spcAft>
                      </a:pPr>
                      <a:r>
                        <a:rPr lang="zh-TW" sz="2000" kern="0" dirty="0">
                          <a:effectLst/>
                        </a:rPr>
                        <a:t>企業購併(3下)</a:t>
                      </a:r>
                      <a:endParaRPr lang="zh-TW" sz="2000" b="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tc>
                <a:tc>
                  <a:txBody>
                    <a:bodyPr/>
                    <a:lstStyle/>
                    <a:p>
                      <a:pPr>
                        <a:spcAft>
                          <a:spcPts val="0"/>
                        </a:spcAft>
                      </a:pPr>
                      <a:r>
                        <a:rPr lang="zh-TW" sz="2000" kern="0">
                          <a:effectLst/>
                        </a:rPr>
                        <a:t>國際投資專題(4下)</a:t>
                      </a:r>
                      <a:endParaRPr lang="zh-TW" sz="2000" b="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tc>
                <a:extLst>
                  <a:ext uri="{0D108BD9-81ED-4DB2-BD59-A6C34878D82A}">
                    <a16:rowId xmlns:a16="http://schemas.microsoft.com/office/drawing/2014/main" xmlns="" val="10004"/>
                  </a:ext>
                </a:extLst>
              </a:tr>
              <a:tr h="443398">
                <a:tc rowSpan="4">
                  <a:txBody>
                    <a:bodyPr/>
                    <a:lstStyle/>
                    <a:p>
                      <a:pPr algn="ctr">
                        <a:spcAft>
                          <a:spcPts val="0"/>
                        </a:spcAft>
                      </a:pPr>
                      <a:r>
                        <a:rPr lang="zh-TW" sz="2000" kern="0" dirty="0">
                          <a:effectLst/>
                        </a:rPr>
                        <a:t>金融商品與金融市場</a:t>
                      </a:r>
                      <a:endParaRPr lang="zh-TW" sz="2000" kern="100" dirty="0">
                        <a:effectLst/>
                      </a:endParaRPr>
                    </a:p>
                    <a:p>
                      <a:pPr algn="ctr">
                        <a:spcAft>
                          <a:spcPts val="0"/>
                        </a:spcAft>
                      </a:pPr>
                      <a:r>
                        <a:rPr lang="zh-TW" sz="2000" kern="0" dirty="0">
                          <a:effectLst/>
                        </a:rPr>
                        <a:t>(2模)</a:t>
                      </a:r>
                      <a:endParaRPr lang="zh-TW" sz="2000" b="0" kern="100" dirty="0">
                        <a:solidFill>
                          <a:schemeClr val="tx1"/>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tc>
                <a:tc rowSpan="4">
                  <a:txBody>
                    <a:bodyPr/>
                    <a:lstStyle/>
                    <a:p>
                      <a:pPr algn="ctr">
                        <a:spcAft>
                          <a:spcPts val="0"/>
                        </a:spcAft>
                      </a:pPr>
                      <a:r>
                        <a:rPr lang="zh-TW" sz="2000" kern="0">
                          <a:effectLst/>
                        </a:rPr>
                        <a:t>證券與金融法規</a:t>
                      </a:r>
                      <a:endParaRPr lang="zh-TW" sz="2000" kern="100">
                        <a:effectLst/>
                      </a:endParaRPr>
                    </a:p>
                    <a:p>
                      <a:pPr algn="ctr">
                        <a:spcAft>
                          <a:spcPts val="0"/>
                        </a:spcAft>
                      </a:pPr>
                      <a:r>
                        <a:rPr lang="zh-TW" sz="2000" kern="0">
                          <a:effectLst/>
                        </a:rPr>
                        <a:t>(2下)</a:t>
                      </a:r>
                      <a:endParaRPr lang="zh-TW" sz="2000" b="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tc>
                <a:tc>
                  <a:txBody>
                    <a:bodyPr/>
                    <a:lstStyle/>
                    <a:p>
                      <a:pPr>
                        <a:spcAft>
                          <a:spcPts val="0"/>
                        </a:spcAft>
                      </a:pPr>
                      <a:r>
                        <a:rPr lang="zh-TW" sz="2000" kern="0" dirty="0">
                          <a:effectLst/>
                        </a:rPr>
                        <a:t>不動產投資管理(3上)</a:t>
                      </a:r>
                      <a:endParaRPr lang="zh-TW" sz="2000" b="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tc>
                <a:tc>
                  <a:txBody>
                    <a:bodyPr/>
                    <a:lstStyle/>
                    <a:p>
                      <a:pPr>
                        <a:spcAft>
                          <a:spcPts val="0"/>
                        </a:spcAft>
                      </a:pPr>
                      <a:r>
                        <a:rPr lang="zh-TW" sz="2000" kern="0" dirty="0">
                          <a:effectLst/>
                        </a:rPr>
                        <a:t>國際金融(3下)</a:t>
                      </a:r>
                      <a:endParaRPr lang="zh-TW" sz="2000" b="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tc>
                <a:extLst>
                  <a:ext uri="{0D108BD9-81ED-4DB2-BD59-A6C34878D82A}">
                    <a16:rowId xmlns:a16="http://schemas.microsoft.com/office/drawing/2014/main" xmlns="" val="10005"/>
                  </a:ext>
                </a:extLst>
              </a:tr>
              <a:tr h="886795">
                <a:tc vMerge="1">
                  <a:txBody>
                    <a:bodyPr/>
                    <a:lstStyle/>
                    <a:p>
                      <a:endParaRPr lang="zh-TW" altLang="en-US"/>
                    </a:p>
                  </a:txBody>
                  <a:tcPr/>
                </a:tc>
                <a:tc vMerge="1">
                  <a:txBody>
                    <a:bodyPr/>
                    <a:lstStyle/>
                    <a:p>
                      <a:endParaRPr lang="zh-TW" altLang="en-US"/>
                    </a:p>
                  </a:txBody>
                  <a:tcPr/>
                </a:tc>
                <a:tc>
                  <a:txBody>
                    <a:bodyPr/>
                    <a:lstStyle/>
                    <a:p>
                      <a:pPr>
                        <a:spcAft>
                          <a:spcPts val="0"/>
                        </a:spcAft>
                      </a:pPr>
                      <a:r>
                        <a:rPr lang="zh-TW" sz="2000" kern="0" dirty="0">
                          <a:effectLst/>
                        </a:rPr>
                        <a:t>理財規劃與策略(3上)</a:t>
                      </a:r>
                      <a:endParaRPr lang="zh-TW" sz="2000" b="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tc>
                <a:tc>
                  <a:txBody>
                    <a:bodyPr/>
                    <a:lstStyle/>
                    <a:p>
                      <a:pPr>
                        <a:spcAft>
                          <a:spcPts val="0"/>
                        </a:spcAft>
                      </a:pPr>
                      <a:r>
                        <a:rPr lang="zh-TW" sz="2000" kern="0" dirty="0">
                          <a:effectLst/>
                        </a:rPr>
                        <a:t>財務金融實務研討(4上)</a:t>
                      </a:r>
                      <a:endParaRPr lang="zh-TW" sz="2000" b="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tc>
                <a:extLst>
                  <a:ext uri="{0D108BD9-81ED-4DB2-BD59-A6C34878D82A}">
                    <a16:rowId xmlns:a16="http://schemas.microsoft.com/office/drawing/2014/main" xmlns="" val="10006"/>
                  </a:ext>
                </a:extLst>
              </a:tr>
              <a:tr h="443398">
                <a:tc vMerge="1">
                  <a:txBody>
                    <a:bodyPr/>
                    <a:lstStyle/>
                    <a:p>
                      <a:endParaRPr lang="zh-TW" altLang="en-US"/>
                    </a:p>
                  </a:txBody>
                  <a:tcPr/>
                </a:tc>
                <a:tc vMerge="1">
                  <a:txBody>
                    <a:bodyPr/>
                    <a:lstStyle/>
                    <a:p>
                      <a:endParaRPr lang="zh-TW" altLang="en-US"/>
                    </a:p>
                  </a:txBody>
                  <a:tcPr/>
                </a:tc>
                <a:tc>
                  <a:txBody>
                    <a:bodyPr/>
                    <a:lstStyle/>
                    <a:p>
                      <a:pPr>
                        <a:spcAft>
                          <a:spcPts val="0"/>
                        </a:spcAft>
                      </a:pPr>
                      <a:r>
                        <a:rPr lang="zh-TW" sz="2000" kern="0" dirty="0">
                          <a:solidFill>
                            <a:schemeClr val="bg1">
                              <a:lumMod val="75000"/>
                            </a:schemeClr>
                          </a:solidFill>
                          <a:effectLst/>
                        </a:rPr>
                        <a:t>固定收益商品(停開)</a:t>
                      </a:r>
                      <a:endParaRPr lang="zh-TW" sz="2000" b="0" kern="100" dirty="0">
                        <a:solidFill>
                          <a:schemeClr val="bg1">
                            <a:lumMod val="75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tc>
                <a:tc>
                  <a:txBody>
                    <a:bodyPr/>
                    <a:lstStyle/>
                    <a:p>
                      <a:pPr>
                        <a:spcAft>
                          <a:spcPts val="0"/>
                        </a:spcAft>
                      </a:pPr>
                      <a:r>
                        <a:rPr lang="zh-TW" sz="2000" kern="0" dirty="0">
                          <a:effectLst/>
                        </a:rPr>
                        <a:t>衍生性金融商品(4下)</a:t>
                      </a:r>
                      <a:endParaRPr lang="zh-TW" sz="2000" b="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tc>
                <a:extLst>
                  <a:ext uri="{0D108BD9-81ED-4DB2-BD59-A6C34878D82A}">
                    <a16:rowId xmlns:a16="http://schemas.microsoft.com/office/drawing/2014/main" xmlns="" val="10007"/>
                  </a:ext>
                </a:extLst>
              </a:tr>
              <a:tr h="443398">
                <a:tc vMerge="1">
                  <a:txBody>
                    <a:bodyPr/>
                    <a:lstStyle/>
                    <a:p>
                      <a:endParaRPr lang="zh-TW" altLang="en-US"/>
                    </a:p>
                  </a:txBody>
                  <a:tcPr/>
                </a:tc>
                <a:tc vMerge="1">
                  <a:txBody>
                    <a:bodyPr/>
                    <a:lstStyle/>
                    <a:p>
                      <a:endParaRPr lang="zh-TW" altLang="en-US"/>
                    </a:p>
                  </a:txBody>
                  <a:tcPr/>
                </a:tc>
                <a:tc>
                  <a:txBody>
                    <a:bodyPr/>
                    <a:lstStyle/>
                    <a:p>
                      <a:pPr>
                        <a:spcAft>
                          <a:spcPts val="0"/>
                        </a:spcAft>
                      </a:pPr>
                      <a:r>
                        <a:rPr lang="zh-TW" sz="2000" kern="0">
                          <a:effectLst/>
                        </a:rPr>
                        <a:t>證券分析與投資管理(3下)</a:t>
                      </a:r>
                      <a:endParaRPr lang="zh-TW" sz="2000" b="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tc>
                <a:tc>
                  <a:txBody>
                    <a:bodyPr/>
                    <a:lstStyle/>
                    <a:p>
                      <a:pPr>
                        <a:spcAft>
                          <a:spcPts val="0"/>
                        </a:spcAft>
                      </a:pPr>
                      <a:r>
                        <a:rPr lang="zh-TW" sz="2000" kern="0" dirty="0">
                          <a:effectLst/>
                        </a:rPr>
                        <a:t>財務工程專題(4下)</a:t>
                      </a:r>
                      <a:endParaRPr lang="zh-TW" sz="2000" b="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tc>
                <a:extLst>
                  <a:ext uri="{0D108BD9-81ED-4DB2-BD59-A6C34878D82A}">
                    <a16:rowId xmlns:a16="http://schemas.microsoft.com/office/drawing/2014/main" xmlns="" val="10008"/>
                  </a:ext>
                </a:extLst>
              </a:tr>
            </a:tbl>
          </a:graphicData>
        </a:graphic>
      </p:graphicFrame>
      <p:sp>
        <p:nvSpPr>
          <p:cNvPr id="5" name="標題 1"/>
          <p:cNvSpPr>
            <a:spLocks noGrp="1"/>
          </p:cNvSpPr>
          <p:nvPr>
            <p:ph type="title"/>
          </p:nvPr>
        </p:nvSpPr>
        <p:spPr>
          <a:xfrm>
            <a:off x="636887" y="0"/>
            <a:ext cx="7886700" cy="905774"/>
          </a:xfrm>
        </p:spPr>
        <p:txBody>
          <a:bodyPr>
            <a:normAutofit/>
          </a:bodyPr>
          <a:lstStyle/>
          <a:p>
            <a:pPr algn="ctr"/>
            <a:r>
              <a:rPr lang="zh-TW" altLang="zh-TW" sz="4200" b="1" dirty="0"/>
              <a:t>財務金融學系模組</a:t>
            </a:r>
            <a:r>
              <a:rPr lang="zh-TW" altLang="zh-TW" sz="4200" b="1" dirty="0" smtClean="0"/>
              <a:t>課程</a:t>
            </a:r>
            <a:endParaRPr lang="zh-TW" altLang="en-US" sz="4200" dirty="0"/>
          </a:p>
        </p:txBody>
      </p:sp>
      <p:sp>
        <p:nvSpPr>
          <p:cNvPr id="2" name="矩形 1"/>
          <p:cNvSpPr/>
          <p:nvPr/>
        </p:nvSpPr>
        <p:spPr>
          <a:xfrm>
            <a:off x="217484" y="1070640"/>
            <a:ext cx="6702061" cy="369332"/>
          </a:xfrm>
          <a:prstGeom prst="rect">
            <a:avLst/>
          </a:prstGeom>
        </p:spPr>
        <p:txBody>
          <a:bodyPr wrap="square">
            <a:spAutoFit/>
          </a:bodyPr>
          <a:lstStyle/>
          <a:p>
            <a:r>
              <a:rPr lang="zh-TW" altLang="en-US" dirty="0" smtClean="0">
                <a:latin typeface="新細明體" panose="02020500000000000000" pitchFamily="18" charset="-120"/>
                <a:ea typeface="新細明體" panose="02020500000000000000" pitchFamily="18" charset="-120"/>
              </a:rPr>
              <a:t>◎</a:t>
            </a:r>
            <a:r>
              <a:rPr lang="zh-TW" altLang="en-US" dirty="0" smtClean="0"/>
              <a:t>模組</a:t>
            </a:r>
            <a:r>
              <a:rPr lang="zh-TW" altLang="en-US" dirty="0"/>
              <a:t>證書需完成同一模組內</a:t>
            </a:r>
            <a:r>
              <a:rPr lang="zh-TW" altLang="en-US" b="1" u="sng" dirty="0">
                <a:solidFill>
                  <a:srgbClr val="FF0000"/>
                </a:solidFill>
              </a:rPr>
              <a:t>任</a:t>
            </a:r>
            <a:r>
              <a:rPr lang="en-US" altLang="zh-TW" b="1" u="sng" dirty="0">
                <a:solidFill>
                  <a:srgbClr val="FF0000"/>
                </a:solidFill>
              </a:rPr>
              <a:t>6</a:t>
            </a:r>
            <a:r>
              <a:rPr lang="zh-TW" altLang="en-US" b="1" u="sng" dirty="0">
                <a:solidFill>
                  <a:srgbClr val="FF0000"/>
                </a:solidFill>
              </a:rPr>
              <a:t>門課程</a:t>
            </a:r>
            <a:r>
              <a:rPr lang="zh-TW" altLang="en-US" dirty="0"/>
              <a:t>方可領取。</a:t>
            </a:r>
          </a:p>
        </p:txBody>
      </p:sp>
    </p:spTree>
    <p:extLst>
      <p:ext uri="{BB962C8B-B14F-4D97-AF65-F5344CB8AC3E}">
        <p14:creationId xmlns:p14="http://schemas.microsoft.com/office/powerpoint/2010/main" val="21829960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7636" y="129397"/>
            <a:ext cx="2858995" cy="4240380"/>
          </a:xfrm>
        </p:spPr>
        <p:txBody>
          <a:bodyPr>
            <a:noAutofit/>
          </a:bodyPr>
          <a:lstStyle/>
          <a:p>
            <a:pPr algn="ctr"/>
            <a:r>
              <a:rPr lang="zh-TW" altLang="zh-TW" sz="4200" b="1" dirty="0"/>
              <a:t>財務</a:t>
            </a:r>
            <a:r>
              <a:rPr lang="zh-TW" altLang="zh-TW" sz="4200" b="1" dirty="0" smtClean="0"/>
              <a:t>金融系就業</a:t>
            </a:r>
            <a:r>
              <a:rPr lang="zh-TW" altLang="zh-TW" sz="4200" b="1" dirty="0"/>
              <a:t>學</a:t>
            </a:r>
            <a:r>
              <a:rPr lang="zh-TW" altLang="zh-TW" sz="4200" b="1" dirty="0" smtClean="0"/>
              <a:t>程</a:t>
            </a:r>
            <a:endParaRPr lang="zh-TW" altLang="en-US" sz="4200" dirty="0"/>
          </a:p>
        </p:txBody>
      </p:sp>
      <p:graphicFrame>
        <p:nvGraphicFramePr>
          <p:cNvPr id="8" name="表格 7"/>
          <p:cNvGraphicFramePr>
            <a:graphicFrameLocks noGrp="1"/>
          </p:cNvGraphicFramePr>
          <p:nvPr>
            <p:extLst>
              <p:ext uri="{D42A27DB-BD31-4B8C-83A1-F6EECF244321}">
                <p14:modId xmlns:p14="http://schemas.microsoft.com/office/powerpoint/2010/main" val="1535383408"/>
              </p:ext>
            </p:extLst>
          </p:nvPr>
        </p:nvGraphicFramePr>
        <p:xfrm>
          <a:off x="4028534" y="231655"/>
          <a:ext cx="4856672" cy="2055600"/>
        </p:xfrm>
        <a:graphic>
          <a:graphicData uri="http://schemas.openxmlformats.org/drawingml/2006/table">
            <a:tbl>
              <a:tblPr firstRow="1" firstCol="1" bandRow="1">
                <a:tableStyleId>{E8B1032C-EA38-4F05-BA0D-38AFFFC7BED3}</a:tableStyleId>
              </a:tblPr>
              <a:tblGrid>
                <a:gridCol w="1120128">
                  <a:extLst>
                    <a:ext uri="{9D8B030D-6E8A-4147-A177-3AD203B41FA5}">
                      <a16:colId xmlns:a16="http://schemas.microsoft.com/office/drawing/2014/main" xmlns="" val="20000"/>
                    </a:ext>
                  </a:extLst>
                </a:gridCol>
                <a:gridCol w="652015">
                  <a:extLst>
                    <a:ext uri="{9D8B030D-6E8A-4147-A177-3AD203B41FA5}">
                      <a16:colId xmlns:a16="http://schemas.microsoft.com/office/drawing/2014/main" xmlns="" val="20001"/>
                    </a:ext>
                  </a:extLst>
                </a:gridCol>
                <a:gridCol w="760684">
                  <a:extLst>
                    <a:ext uri="{9D8B030D-6E8A-4147-A177-3AD203B41FA5}">
                      <a16:colId xmlns:a16="http://schemas.microsoft.com/office/drawing/2014/main" xmlns="" val="20002"/>
                    </a:ext>
                  </a:extLst>
                </a:gridCol>
                <a:gridCol w="877557">
                  <a:extLst>
                    <a:ext uri="{9D8B030D-6E8A-4147-A177-3AD203B41FA5}">
                      <a16:colId xmlns:a16="http://schemas.microsoft.com/office/drawing/2014/main" xmlns="" val="20003"/>
                    </a:ext>
                  </a:extLst>
                </a:gridCol>
                <a:gridCol w="1446288">
                  <a:extLst>
                    <a:ext uri="{9D8B030D-6E8A-4147-A177-3AD203B41FA5}">
                      <a16:colId xmlns:a16="http://schemas.microsoft.com/office/drawing/2014/main" xmlns="" val="20004"/>
                    </a:ext>
                  </a:extLst>
                </a:gridCol>
              </a:tblGrid>
              <a:tr h="327600">
                <a:tc gridSpan="5">
                  <a:txBody>
                    <a:bodyPr/>
                    <a:lstStyle/>
                    <a:p>
                      <a:pPr algn="ctr">
                        <a:spcAft>
                          <a:spcPts val="0"/>
                        </a:spcAft>
                      </a:pPr>
                      <a:r>
                        <a:rPr lang="zh-TW" sz="1300" kern="100" dirty="0">
                          <a:effectLst/>
                        </a:rPr>
                        <a:t>臺灣證交所就業學程（修畢</a:t>
                      </a:r>
                      <a:r>
                        <a:rPr lang="en-US" sz="1300" kern="100" dirty="0">
                          <a:effectLst/>
                        </a:rPr>
                        <a:t>12</a:t>
                      </a:r>
                      <a:r>
                        <a:rPr lang="zh-TW" sz="1300" kern="100" dirty="0">
                          <a:effectLst/>
                        </a:rPr>
                        <a:t>學分）</a:t>
                      </a:r>
                      <a:endParaRPr lang="zh-TW" sz="1200" b="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xmlns="" val="10000"/>
                  </a:ext>
                </a:extLst>
              </a:tr>
              <a:tr h="288000">
                <a:tc>
                  <a:txBody>
                    <a:bodyPr/>
                    <a:lstStyle/>
                    <a:p>
                      <a:pPr algn="ctr">
                        <a:spcAft>
                          <a:spcPts val="0"/>
                        </a:spcAft>
                      </a:pPr>
                      <a:r>
                        <a:rPr lang="zh-TW" sz="1200" kern="100" dirty="0">
                          <a:effectLst/>
                        </a:rPr>
                        <a:t>課程名稱</a:t>
                      </a:r>
                      <a:endParaRPr lang="zh-TW" sz="1200" b="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zh-TW" sz="1200" kern="100" dirty="0">
                          <a:effectLst/>
                        </a:rPr>
                        <a:t>學分數</a:t>
                      </a:r>
                      <a:endParaRPr lang="zh-TW" sz="1200" b="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zh-TW" sz="1200" kern="100" dirty="0">
                          <a:effectLst/>
                        </a:rPr>
                        <a:t>開課單位</a:t>
                      </a:r>
                      <a:endParaRPr lang="zh-TW" sz="1200" b="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zh-TW" sz="1200" kern="100" dirty="0">
                          <a:effectLst/>
                        </a:rPr>
                        <a:t>年級</a:t>
                      </a:r>
                      <a:endParaRPr lang="zh-TW" sz="1200" b="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zh-TW" sz="1200" kern="100" dirty="0">
                          <a:effectLst/>
                        </a:rPr>
                        <a:t>備註</a:t>
                      </a:r>
                      <a:endParaRPr lang="zh-TW" sz="1200" b="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xmlns="" val="10001"/>
                  </a:ext>
                </a:extLst>
              </a:tr>
              <a:tr h="288000">
                <a:tc>
                  <a:txBody>
                    <a:bodyPr/>
                    <a:lstStyle/>
                    <a:p>
                      <a:pPr algn="ctr">
                        <a:spcAft>
                          <a:spcPts val="0"/>
                        </a:spcAft>
                      </a:pPr>
                      <a:r>
                        <a:rPr lang="zh-TW" sz="1200" kern="100" dirty="0">
                          <a:effectLst/>
                        </a:rPr>
                        <a:t>金融市場概論</a:t>
                      </a:r>
                      <a:endParaRPr lang="zh-TW" sz="1200" b="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en-US" sz="1200" kern="100" dirty="0">
                          <a:effectLst/>
                        </a:rPr>
                        <a:t>3</a:t>
                      </a:r>
                      <a:endParaRPr lang="zh-TW" sz="1200" b="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zh-TW" sz="1200" kern="100" dirty="0">
                          <a:effectLst/>
                        </a:rPr>
                        <a:t>財金系</a:t>
                      </a:r>
                      <a:endParaRPr lang="zh-TW" sz="1200" b="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en-US" sz="1200" kern="100">
                          <a:effectLst/>
                        </a:rPr>
                        <a:t>2</a:t>
                      </a:r>
                      <a:r>
                        <a:rPr lang="zh-TW" sz="1200" kern="100">
                          <a:effectLst/>
                        </a:rPr>
                        <a:t>年級</a:t>
                      </a:r>
                      <a:r>
                        <a:rPr lang="en-US" sz="1200" kern="100">
                          <a:effectLst/>
                        </a:rPr>
                        <a:t>(</a:t>
                      </a:r>
                      <a:r>
                        <a:rPr lang="zh-TW" sz="1200" kern="100">
                          <a:effectLst/>
                        </a:rPr>
                        <a:t>下</a:t>
                      </a:r>
                      <a:r>
                        <a:rPr lang="en-US" sz="1200" kern="100">
                          <a:effectLst/>
                        </a:rPr>
                        <a:t>)</a:t>
                      </a:r>
                      <a:endParaRPr lang="zh-TW" sz="1200" b="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en-US" sz="1200" kern="100" dirty="0">
                          <a:effectLst/>
                        </a:rPr>
                        <a:t> </a:t>
                      </a:r>
                      <a:endParaRPr lang="zh-TW" sz="1200" b="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xmlns="" val="10002"/>
                  </a:ext>
                </a:extLst>
              </a:tr>
              <a:tr h="288000">
                <a:tc>
                  <a:txBody>
                    <a:bodyPr/>
                    <a:lstStyle/>
                    <a:p>
                      <a:pPr algn="ctr">
                        <a:spcAft>
                          <a:spcPts val="0"/>
                        </a:spcAft>
                      </a:pPr>
                      <a:r>
                        <a:rPr lang="zh-TW" sz="1200" kern="100">
                          <a:effectLst/>
                        </a:rPr>
                        <a:t>投資學</a:t>
                      </a:r>
                      <a:endParaRPr lang="zh-TW" sz="1200" b="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en-US" sz="1200" kern="100" dirty="0">
                          <a:effectLst/>
                        </a:rPr>
                        <a:t>3</a:t>
                      </a:r>
                      <a:endParaRPr lang="zh-TW" sz="1200" b="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zh-TW" sz="1200" kern="100" dirty="0">
                          <a:effectLst/>
                        </a:rPr>
                        <a:t>財金系</a:t>
                      </a:r>
                      <a:endParaRPr lang="zh-TW" sz="1200" b="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en-US" sz="1200" kern="100" dirty="0">
                          <a:effectLst/>
                        </a:rPr>
                        <a:t>3</a:t>
                      </a:r>
                      <a:r>
                        <a:rPr lang="zh-TW" sz="1200" kern="100" dirty="0">
                          <a:effectLst/>
                        </a:rPr>
                        <a:t>年級</a:t>
                      </a:r>
                      <a:r>
                        <a:rPr lang="en-US" sz="1200" kern="100" dirty="0">
                          <a:effectLst/>
                        </a:rPr>
                        <a:t>(</a:t>
                      </a:r>
                      <a:r>
                        <a:rPr lang="zh-TW" sz="1200" kern="100" dirty="0">
                          <a:effectLst/>
                        </a:rPr>
                        <a:t>上</a:t>
                      </a:r>
                      <a:r>
                        <a:rPr lang="en-US" sz="1200" kern="100" dirty="0">
                          <a:effectLst/>
                        </a:rPr>
                        <a:t>)</a:t>
                      </a:r>
                      <a:endParaRPr lang="zh-TW" sz="1200" b="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en-US" sz="1200" kern="100" dirty="0">
                          <a:effectLst/>
                        </a:rPr>
                        <a:t> </a:t>
                      </a:r>
                      <a:endParaRPr lang="zh-TW" sz="1200" b="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xmlns="" val="10003"/>
                  </a:ext>
                </a:extLst>
              </a:tr>
              <a:tr h="288000">
                <a:tc>
                  <a:txBody>
                    <a:bodyPr/>
                    <a:lstStyle/>
                    <a:p>
                      <a:pPr algn="ctr">
                        <a:spcAft>
                          <a:spcPts val="0"/>
                        </a:spcAft>
                      </a:pPr>
                      <a:r>
                        <a:rPr lang="zh-TW" sz="1200" kern="100">
                          <a:effectLst/>
                        </a:rPr>
                        <a:t>財務金融專題</a:t>
                      </a:r>
                      <a:endParaRPr lang="zh-TW" sz="1200" b="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en-US" sz="1200" kern="100">
                          <a:effectLst/>
                        </a:rPr>
                        <a:t>3</a:t>
                      </a:r>
                      <a:endParaRPr lang="zh-TW" sz="1200" b="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zh-TW" sz="1200" kern="100" dirty="0">
                          <a:effectLst/>
                        </a:rPr>
                        <a:t>財金系</a:t>
                      </a:r>
                      <a:endParaRPr lang="zh-TW" sz="1200" b="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en-US" sz="1200" kern="100" dirty="0">
                          <a:effectLst/>
                        </a:rPr>
                        <a:t>4</a:t>
                      </a:r>
                      <a:r>
                        <a:rPr lang="zh-TW" sz="1200" kern="100" dirty="0">
                          <a:effectLst/>
                        </a:rPr>
                        <a:t>年級</a:t>
                      </a:r>
                      <a:r>
                        <a:rPr lang="en-US" sz="1200" kern="100" dirty="0">
                          <a:effectLst/>
                        </a:rPr>
                        <a:t>(</a:t>
                      </a:r>
                      <a:r>
                        <a:rPr lang="zh-TW" sz="1200" kern="100" dirty="0">
                          <a:effectLst/>
                        </a:rPr>
                        <a:t>下</a:t>
                      </a:r>
                      <a:r>
                        <a:rPr lang="en-US" sz="1200" kern="100" dirty="0">
                          <a:effectLst/>
                        </a:rPr>
                        <a:t>)</a:t>
                      </a:r>
                      <a:endParaRPr lang="zh-TW" sz="1200" b="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en-US" sz="1200" kern="100" dirty="0">
                          <a:effectLst/>
                        </a:rPr>
                        <a:t> </a:t>
                      </a:r>
                      <a:endParaRPr lang="zh-TW" sz="1200" b="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xmlns="" val="10004"/>
                  </a:ext>
                </a:extLst>
              </a:tr>
              <a:tr h="288000">
                <a:tc>
                  <a:txBody>
                    <a:bodyPr/>
                    <a:lstStyle/>
                    <a:p>
                      <a:pPr algn="ctr">
                        <a:spcAft>
                          <a:spcPts val="0"/>
                        </a:spcAft>
                      </a:pPr>
                      <a:r>
                        <a:rPr lang="zh-TW" sz="1200" kern="100">
                          <a:effectLst/>
                        </a:rPr>
                        <a:t>不動產經濟</a:t>
                      </a:r>
                      <a:endParaRPr lang="zh-TW" sz="1200" b="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en-US" sz="1200" kern="100">
                          <a:effectLst/>
                        </a:rPr>
                        <a:t>3</a:t>
                      </a:r>
                      <a:endParaRPr lang="zh-TW" sz="1200" b="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zh-TW" sz="1200" kern="100">
                          <a:effectLst/>
                        </a:rPr>
                        <a:t>財金系</a:t>
                      </a:r>
                      <a:endParaRPr lang="zh-TW" sz="1200" b="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en-US" sz="1200" kern="100">
                          <a:effectLst/>
                        </a:rPr>
                        <a:t>3</a:t>
                      </a:r>
                      <a:r>
                        <a:rPr lang="zh-TW" sz="1200" kern="100">
                          <a:effectLst/>
                        </a:rPr>
                        <a:t>年級</a:t>
                      </a:r>
                      <a:r>
                        <a:rPr lang="en-US" sz="1200" kern="100">
                          <a:effectLst/>
                        </a:rPr>
                        <a:t>(</a:t>
                      </a:r>
                      <a:r>
                        <a:rPr lang="zh-TW" sz="1200" kern="100">
                          <a:effectLst/>
                        </a:rPr>
                        <a:t>上</a:t>
                      </a:r>
                      <a:r>
                        <a:rPr lang="en-US" sz="1200" kern="100">
                          <a:effectLst/>
                        </a:rPr>
                        <a:t>)</a:t>
                      </a:r>
                      <a:endParaRPr lang="zh-TW" sz="1200" b="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rowSpan="2">
                  <a:txBody>
                    <a:bodyPr/>
                    <a:lstStyle/>
                    <a:p>
                      <a:pPr algn="ctr">
                        <a:spcAft>
                          <a:spcPts val="0"/>
                        </a:spcAft>
                      </a:pPr>
                      <a:r>
                        <a:rPr lang="zh-TW" sz="1200" kern="100" dirty="0">
                          <a:effectLst/>
                        </a:rPr>
                        <a:t>實務課程為業師授課，二擇一修習。</a:t>
                      </a:r>
                      <a:endParaRPr lang="zh-TW" sz="1200" b="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xmlns="" val="10005"/>
                  </a:ext>
                </a:extLst>
              </a:tr>
              <a:tr h="288000">
                <a:tc>
                  <a:txBody>
                    <a:bodyPr/>
                    <a:lstStyle/>
                    <a:p>
                      <a:pPr algn="ctr">
                        <a:spcAft>
                          <a:spcPts val="0"/>
                        </a:spcAft>
                      </a:pPr>
                      <a:r>
                        <a:rPr lang="zh-TW" sz="1200" kern="100">
                          <a:effectLst/>
                        </a:rPr>
                        <a:t>銀行管理實務</a:t>
                      </a:r>
                      <a:endParaRPr lang="zh-TW" sz="1200" b="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en-US" sz="1200" kern="100">
                          <a:effectLst/>
                        </a:rPr>
                        <a:t>3</a:t>
                      </a:r>
                      <a:endParaRPr lang="zh-TW" sz="1200" b="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zh-TW" sz="1200" kern="100">
                          <a:effectLst/>
                        </a:rPr>
                        <a:t>財金系</a:t>
                      </a:r>
                      <a:endParaRPr lang="zh-TW" sz="1200" b="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en-US" sz="1200" kern="100" dirty="0">
                          <a:effectLst/>
                        </a:rPr>
                        <a:t>3</a:t>
                      </a:r>
                      <a:r>
                        <a:rPr lang="zh-TW" sz="1200" kern="100" dirty="0">
                          <a:effectLst/>
                        </a:rPr>
                        <a:t>年級</a:t>
                      </a:r>
                      <a:r>
                        <a:rPr lang="en-US" sz="1200" kern="100" dirty="0">
                          <a:effectLst/>
                        </a:rPr>
                        <a:t>(</a:t>
                      </a:r>
                      <a:r>
                        <a:rPr lang="zh-TW" sz="1200" kern="100" dirty="0">
                          <a:effectLst/>
                        </a:rPr>
                        <a:t>下</a:t>
                      </a:r>
                      <a:r>
                        <a:rPr lang="en-US" sz="1200" kern="100" dirty="0">
                          <a:effectLst/>
                        </a:rPr>
                        <a:t>)</a:t>
                      </a:r>
                      <a:endParaRPr lang="zh-TW" sz="1200" b="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vMerge="1">
                  <a:txBody>
                    <a:bodyPr/>
                    <a:lstStyle/>
                    <a:p>
                      <a:endParaRPr lang="zh-TW" altLang="en-US"/>
                    </a:p>
                  </a:txBody>
                  <a:tcPr/>
                </a:tc>
                <a:extLst>
                  <a:ext uri="{0D108BD9-81ED-4DB2-BD59-A6C34878D82A}">
                    <a16:rowId xmlns:a16="http://schemas.microsoft.com/office/drawing/2014/main" xmlns="" val="10006"/>
                  </a:ext>
                </a:extLst>
              </a:tr>
            </a:tbl>
          </a:graphicData>
        </a:graphic>
      </p:graphicFrame>
      <p:graphicFrame>
        <p:nvGraphicFramePr>
          <p:cNvPr id="9" name="表格 8"/>
          <p:cNvGraphicFramePr>
            <a:graphicFrameLocks noGrp="1"/>
          </p:cNvGraphicFramePr>
          <p:nvPr>
            <p:extLst>
              <p:ext uri="{D42A27DB-BD31-4B8C-83A1-F6EECF244321}">
                <p14:modId xmlns:p14="http://schemas.microsoft.com/office/powerpoint/2010/main" val="448386997"/>
              </p:ext>
            </p:extLst>
          </p:nvPr>
        </p:nvGraphicFramePr>
        <p:xfrm>
          <a:off x="3660897" y="2527540"/>
          <a:ext cx="5224310" cy="1768587"/>
        </p:xfrm>
        <a:graphic>
          <a:graphicData uri="http://schemas.openxmlformats.org/drawingml/2006/table">
            <a:tbl>
              <a:tblPr firstRow="1" firstCol="1" bandRow="1">
                <a:tableStyleId>{BDBED569-4797-4DF1-A0F4-6AAB3CD982D8}</a:tableStyleId>
              </a:tblPr>
              <a:tblGrid>
                <a:gridCol w="1539540">
                  <a:extLst>
                    <a:ext uri="{9D8B030D-6E8A-4147-A177-3AD203B41FA5}">
                      <a16:colId xmlns:a16="http://schemas.microsoft.com/office/drawing/2014/main" xmlns="" val="20000"/>
                    </a:ext>
                  </a:extLst>
                </a:gridCol>
                <a:gridCol w="665526">
                  <a:extLst>
                    <a:ext uri="{9D8B030D-6E8A-4147-A177-3AD203B41FA5}">
                      <a16:colId xmlns:a16="http://schemas.microsoft.com/office/drawing/2014/main" xmlns="" val="20001"/>
                    </a:ext>
                  </a:extLst>
                </a:gridCol>
                <a:gridCol w="774715">
                  <a:extLst>
                    <a:ext uri="{9D8B030D-6E8A-4147-A177-3AD203B41FA5}">
                      <a16:colId xmlns:a16="http://schemas.microsoft.com/office/drawing/2014/main" xmlns="" val="20002"/>
                    </a:ext>
                  </a:extLst>
                </a:gridCol>
                <a:gridCol w="860403">
                  <a:extLst>
                    <a:ext uri="{9D8B030D-6E8A-4147-A177-3AD203B41FA5}">
                      <a16:colId xmlns:a16="http://schemas.microsoft.com/office/drawing/2014/main" xmlns="" val="20003"/>
                    </a:ext>
                  </a:extLst>
                </a:gridCol>
                <a:gridCol w="1384126">
                  <a:extLst>
                    <a:ext uri="{9D8B030D-6E8A-4147-A177-3AD203B41FA5}">
                      <a16:colId xmlns:a16="http://schemas.microsoft.com/office/drawing/2014/main" xmlns="" val="20004"/>
                    </a:ext>
                  </a:extLst>
                </a:gridCol>
              </a:tblGrid>
              <a:tr h="328587">
                <a:tc gridSpan="5">
                  <a:txBody>
                    <a:bodyPr/>
                    <a:lstStyle/>
                    <a:p>
                      <a:pPr algn="ctr">
                        <a:spcAft>
                          <a:spcPts val="0"/>
                        </a:spcAft>
                      </a:pPr>
                      <a:r>
                        <a:rPr lang="zh-TW" sz="1300" kern="100" dirty="0">
                          <a:effectLst/>
                        </a:rPr>
                        <a:t>臺灣證交所就業學程（修畢</a:t>
                      </a:r>
                      <a:r>
                        <a:rPr lang="en-US" sz="1300" kern="100" dirty="0">
                          <a:effectLst/>
                        </a:rPr>
                        <a:t>12</a:t>
                      </a:r>
                      <a:r>
                        <a:rPr lang="zh-TW" sz="1300" kern="100" dirty="0">
                          <a:effectLst/>
                        </a:rPr>
                        <a:t>學分）</a:t>
                      </a:r>
                      <a:endParaRPr lang="zh-TW" sz="1200" b="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xmlns="" val="10000"/>
                  </a:ext>
                </a:extLst>
              </a:tr>
              <a:tr h="288000">
                <a:tc>
                  <a:txBody>
                    <a:bodyPr/>
                    <a:lstStyle/>
                    <a:p>
                      <a:pPr algn="ctr">
                        <a:spcAft>
                          <a:spcPts val="0"/>
                        </a:spcAft>
                      </a:pPr>
                      <a:r>
                        <a:rPr lang="zh-TW" sz="1200" kern="100" dirty="0">
                          <a:effectLst/>
                        </a:rPr>
                        <a:t>課程名稱</a:t>
                      </a:r>
                      <a:endParaRPr lang="zh-TW" sz="1200" b="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zh-TW" sz="1200" kern="100" dirty="0">
                          <a:effectLst/>
                        </a:rPr>
                        <a:t>學分數</a:t>
                      </a:r>
                      <a:endParaRPr lang="zh-TW" sz="1200" b="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zh-TW" sz="1200" kern="100">
                          <a:effectLst/>
                        </a:rPr>
                        <a:t>開課單位</a:t>
                      </a:r>
                      <a:endParaRPr lang="zh-TW" sz="1200" b="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zh-TW" sz="1200" kern="100" dirty="0">
                          <a:effectLst/>
                        </a:rPr>
                        <a:t>年級</a:t>
                      </a:r>
                      <a:endParaRPr lang="zh-TW" sz="1200" b="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zh-TW" sz="1200" kern="100">
                          <a:effectLst/>
                        </a:rPr>
                        <a:t>備註</a:t>
                      </a:r>
                      <a:endParaRPr lang="zh-TW" sz="1200" b="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xmlns="" val="10001"/>
                  </a:ext>
                </a:extLst>
              </a:tr>
              <a:tr h="288000">
                <a:tc>
                  <a:txBody>
                    <a:bodyPr/>
                    <a:lstStyle/>
                    <a:p>
                      <a:pPr algn="ctr">
                        <a:spcAft>
                          <a:spcPts val="0"/>
                        </a:spcAft>
                      </a:pPr>
                      <a:r>
                        <a:rPr lang="zh-TW" sz="1200" kern="100" dirty="0">
                          <a:effectLst/>
                        </a:rPr>
                        <a:t>投資學</a:t>
                      </a:r>
                      <a:endParaRPr lang="zh-TW" sz="1200" b="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en-US" sz="1200" kern="100" dirty="0">
                          <a:effectLst/>
                        </a:rPr>
                        <a:t>3</a:t>
                      </a:r>
                      <a:endParaRPr lang="zh-TW" sz="1200" b="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zh-TW" sz="1200" kern="100" dirty="0">
                          <a:effectLst/>
                        </a:rPr>
                        <a:t>財金系</a:t>
                      </a:r>
                      <a:endParaRPr lang="zh-TW" sz="1200" b="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en-US" sz="1200" kern="100" dirty="0">
                          <a:effectLst/>
                        </a:rPr>
                        <a:t>3</a:t>
                      </a:r>
                      <a:r>
                        <a:rPr lang="zh-TW" sz="1200" kern="100" dirty="0">
                          <a:effectLst/>
                        </a:rPr>
                        <a:t>年級</a:t>
                      </a:r>
                      <a:r>
                        <a:rPr lang="en-US" sz="1200" kern="100" dirty="0">
                          <a:effectLst/>
                        </a:rPr>
                        <a:t>(</a:t>
                      </a:r>
                      <a:r>
                        <a:rPr lang="zh-TW" sz="1200" kern="100" dirty="0">
                          <a:effectLst/>
                        </a:rPr>
                        <a:t>上</a:t>
                      </a:r>
                      <a:r>
                        <a:rPr lang="en-US" sz="1200" kern="100" dirty="0">
                          <a:effectLst/>
                        </a:rPr>
                        <a:t>)</a:t>
                      </a:r>
                      <a:endParaRPr lang="zh-TW" sz="1200" b="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en-US" sz="1200" kern="100">
                          <a:effectLst/>
                        </a:rPr>
                        <a:t> </a:t>
                      </a:r>
                      <a:endParaRPr lang="zh-TW" sz="1200" b="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xmlns="" val="10002"/>
                  </a:ext>
                </a:extLst>
              </a:tr>
              <a:tr h="288000">
                <a:tc>
                  <a:txBody>
                    <a:bodyPr/>
                    <a:lstStyle/>
                    <a:p>
                      <a:pPr algn="ctr">
                        <a:spcAft>
                          <a:spcPts val="0"/>
                        </a:spcAft>
                      </a:pPr>
                      <a:r>
                        <a:rPr lang="zh-TW" sz="1200" kern="100" dirty="0">
                          <a:effectLst/>
                        </a:rPr>
                        <a:t>財務金融專題</a:t>
                      </a:r>
                      <a:endParaRPr lang="zh-TW" sz="1200" b="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en-US" sz="1200" kern="100" dirty="0">
                          <a:effectLst/>
                        </a:rPr>
                        <a:t>3</a:t>
                      </a:r>
                      <a:endParaRPr lang="zh-TW" sz="1200" b="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zh-TW" sz="1200" kern="100" dirty="0">
                          <a:effectLst/>
                        </a:rPr>
                        <a:t>財金系</a:t>
                      </a:r>
                      <a:endParaRPr lang="zh-TW" sz="1200" b="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en-US" sz="1200" kern="100" dirty="0">
                          <a:effectLst/>
                        </a:rPr>
                        <a:t>4</a:t>
                      </a:r>
                      <a:r>
                        <a:rPr lang="zh-TW" sz="1200" kern="100" dirty="0">
                          <a:effectLst/>
                        </a:rPr>
                        <a:t>年級</a:t>
                      </a:r>
                      <a:r>
                        <a:rPr lang="en-US" sz="1200" kern="100" dirty="0">
                          <a:effectLst/>
                        </a:rPr>
                        <a:t>(</a:t>
                      </a:r>
                      <a:r>
                        <a:rPr lang="zh-TW" sz="1200" kern="100" dirty="0">
                          <a:effectLst/>
                        </a:rPr>
                        <a:t>下</a:t>
                      </a:r>
                      <a:r>
                        <a:rPr lang="en-US" sz="1200" kern="100" dirty="0">
                          <a:effectLst/>
                        </a:rPr>
                        <a:t>)</a:t>
                      </a:r>
                      <a:endParaRPr lang="zh-TW" sz="1200" b="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en-US" sz="1200" kern="100">
                          <a:effectLst/>
                        </a:rPr>
                        <a:t> </a:t>
                      </a:r>
                      <a:endParaRPr lang="zh-TW" sz="1200" b="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xmlns="" val="10003"/>
                  </a:ext>
                </a:extLst>
              </a:tr>
              <a:tr h="288000">
                <a:tc>
                  <a:txBody>
                    <a:bodyPr/>
                    <a:lstStyle/>
                    <a:p>
                      <a:pPr algn="ctr">
                        <a:spcAft>
                          <a:spcPts val="0"/>
                        </a:spcAft>
                      </a:pPr>
                      <a:r>
                        <a:rPr lang="zh-TW" sz="1200" kern="100">
                          <a:effectLst/>
                        </a:rPr>
                        <a:t>金融科技</a:t>
                      </a:r>
                      <a:endParaRPr lang="zh-TW" sz="1200" b="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en-US" sz="1200" kern="100" dirty="0">
                          <a:effectLst/>
                        </a:rPr>
                        <a:t>3</a:t>
                      </a:r>
                      <a:endParaRPr lang="zh-TW" sz="1200" b="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zh-TW" sz="1200" kern="100" dirty="0">
                          <a:effectLst/>
                        </a:rPr>
                        <a:t>財金系</a:t>
                      </a:r>
                      <a:endParaRPr lang="zh-TW" sz="1200" b="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en-US" sz="1200" kern="100" dirty="0">
                          <a:effectLst/>
                        </a:rPr>
                        <a:t>2</a:t>
                      </a:r>
                      <a:r>
                        <a:rPr lang="zh-TW" sz="1200" kern="100" dirty="0">
                          <a:effectLst/>
                        </a:rPr>
                        <a:t>年級</a:t>
                      </a:r>
                      <a:r>
                        <a:rPr lang="en-US" sz="1200" kern="100" dirty="0">
                          <a:effectLst/>
                        </a:rPr>
                        <a:t>(</a:t>
                      </a:r>
                      <a:r>
                        <a:rPr lang="zh-TW" sz="1200" kern="100" dirty="0">
                          <a:effectLst/>
                        </a:rPr>
                        <a:t>下</a:t>
                      </a:r>
                      <a:r>
                        <a:rPr lang="en-US" sz="1200" kern="100" dirty="0">
                          <a:effectLst/>
                        </a:rPr>
                        <a:t>)</a:t>
                      </a:r>
                      <a:endParaRPr lang="zh-TW" sz="1200" b="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zh-TW" sz="1200" kern="100" dirty="0">
                          <a:effectLst/>
                        </a:rPr>
                        <a:t>業師授課</a:t>
                      </a:r>
                      <a:endParaRPr lang="zh-TW" sz="1200" b="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xmlns="" val="10004"/>
                  </a:ext>
                </a:extLst>
              </a:tr>
              <a:tr h="288000">
                <a:tc>
                  <a:txBody>
                    <a:bodyPr/>
                    <a:lstStyle/>
                    <a:p>
                      <a:pPr algn="ctr">
                        <a:spcAft>
                          <a:spcPts val="0"/>
                        </a:spcAft>
                      </a:pPr>
                      <a:r>
                        <a:rPr lang="zh-TW" sz="1200" kern="100" dirty="0">
                          <a:effectLst/>
                        </a:rPr>
                        <a:t>證券分析與投資管理</a:t>
                      </a:r>
                      <a:endParaRPr lang="zh-TW" sz="1200" b="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en-US" sz="1200" kern="100">
                          <a:effectLst/>
                        </a:rPr>
                        <a:t>3</a:t>
                      </a:r>
                      <a:endParaRPr lang="zh-TW" sz="1200" b="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zh-TW" sz="1200" kern="100">
                          <a:effectLst/>
                        </a:rPr>
                        <a:t>財金系</a:t>
                      </a:r>
                      <a:endParaRPr lang="zh-TW" sz="1200" b="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en-US" sz="1200" kern="100" dirty="0">
                          <a:effectLst/>
                        </a:rPr>
                        <a:t>3</a:t>
                      </a:r>
                      <a:r>
                        <a:rPr lang="zh-TW" sz="1200" kern="100" dirty="0">
                          <a:effectLst/>
                        </a:rPr>
                        <a:t>年級</a:t>
                      </a:r>
                      <a:r>
                        <a:rPr lang="en-US" sz="1200" kern="100" dirty="0">
                          <a:effectLst/>
                        </a:rPr>
                        <a:t>(</a:t>
                      </a:r>
                      <a:r>
                        <a:rPr lang="zh-TW" sz="1200" kern="100" dirty="0">
                          <a:effectLst/>
                        </a:rPr>
                        <a:t>下</a:t>
                      </a:r>
                      <a:r>
                        <a:rPr lang="en-US" sz="1200" kern="100" dirty="0">
                          <a:effectLst/>
                        </a:rPr>
                        <a:t>)</a:t>
                      </a:r>
                      <a:endParaRPr lang="zh-TW" sz="1200" b="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zh-TW" sz="1200" kern="100" dirty="0">
                          <a:effectLst/>
                        </a:rPr>
                        <a:t>業師授課</a:t>
                      </a:r>
                      <a:endParaRPr lang="zh-TW" sz="1200" b="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xmlns="" val="10005"/>
                  </a:ext>
                </a:extLst>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2401811468"/>
              </p:ext>
            </p:extLst>
          </p:nvPr>
        </p:nvGraphicFramePr>
        <p:xfrm>
          <a:off x="2567354" y="4537495"/>
          <a:ext cx="6314557" cy="2206205"/>
        </p:xfrm>
        <a:graphic>
          <a:graphicData uri="http://schemas.openxmlformats.org/drawingml/2006/table">
            <a:tbl>
              <a:tblPr firstRow="1" firstCol="1" bandRow="1">
                <a:tableStyleId>{ED083AE6-46FA-4A59-8FB0-9F97EB10719F}</a:tableStyleId>
              </a:tblPr>
              <a:tblGrid>
                <a:gridCol w="1257300">
                  <a:extLst>
                    <a:ext uri="{9D8B030D-6E8A-4147-A177-3AD203B41FA5}">
                      <a16:colId xmlns:a16="http://schemas.microsoft.com/office/drawing/2014/main" xmlns="" val="20000"/>
                    </a:ext>
                  </a:extLst>
                </a:gridCol>
                <a:gridCol w="712177">
                  <a:extLst>
                    <a:ext uri="{9D8B030D-6E8A-4147-A177-3AD203B41FA5}">
                      <a16:colId xmlns:a16="http://schemas.microsoft.com/office/drawing/2014/main" xmlns="" val="20001"/>
                    </a:ext>
                  </a:extLst>
                </a:gridCol>
                <a:gridCol w="1019907">
                  <a:extLst>
                    <a:ext uri="{9D8B030D-6E8A-4147-A177-3AD203B41FA5}">
                      <a16:colId xmlns:a16="http://schemas.microsoft.com/office/drawing/2014/main" xmlns="" val="20002"/>
                    </a:ext>
                  </a:extLst>
                </a:gridCol>
                <a:gridCol w="1397977">
                  <a:extLst>
                    <a:ext uri="{9D8B030D-6E8A-4147-A177-3AD203B41FA5}">
                      <a16:colId xmlns:a16="http://schemas.microsoft.com/office/drawing/2014/main" xmlns="" val="20003"/>
                    </a:ext>
                  </a:extLst>
                </a:gridCol>
                <a:gridCol w="1927196">
                  <a:extLst>
                    <a:ext uri="{9D8B030D-6E8A-4147-A177-3AD203B41FA5}">
                      <a16:colId xmlns:a16="http://schemas.microsoft.com/office/drawing/2014/main" xmlns="" val="20004"/>
                    </a:ext>
                  </a:extLst>
                </a:gridCol>
              </a:tblGrid>
              <a:tr h="269737">
                <a:tc gridSpan="5">
                  <a:txBody>
                    <a:bodyPr/>
                    <a:lstStyle/>
                    <a:p>
                      <a:pPr algn="ctr">
                        <a:spcAft>
                          <a:spcPts val="0"/>
                        </a:spcAft>
                      </a:pPr>
                      <a:r>
                        <a:rPr lang="zh-TW" sz="1300" kern="100" dirty="0">
                          <a:effectLst/>
                        </a:rPr>
                        <a:t>兆豐商銀就業學程（修畢</a:t>
                      </a:r>
                      <a:r>
                        <a:rPr lang="en-US" sz="1300" kern="100" dirty="0">
                          <a:effectLst/>
                        </a:rPr>
                        <a:t>19</a:t>
                      </a:r>
                      <a:r>
                        <a:rPr lang="zh-TW" sz="1300" kern="100" dirty="0">
                          <a:effectLst/>
                        </a:rPr>
                        <a:t>學分）</a:t>
                      </a:r>
                      <a:endParaRPr lang="zh-TW" sz="1200" b="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xmlns="" val="10000"/>
                  </a:ext>
                </a:extLst>
              </a:tr>
              <a:tr h="232872">
                <a:tc>
                  <a:txBody>
                    <a:bodyPr/>
                    <a:lstStyle/>
                    <a:p>
                      <a:pPr algn="ctr">
                        <a:spcAft>
                          <a:spcPts val="0"/>
                        </a:spcAft>
                      </a:pPr>
                      <a:r>
                        <a:rPr lang="zh-TW" sz="1200" kern="100" dirty="0">
                          <a:effectLst/>
                        </a:rPr>
                        <a:t>課程名稱</a:t>
                      </a:r>
                      <a:endParaRPr lang="zh-TW" sz="1200" b="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zh-TW" sz="1200" kern="100" dirty="0">
                          <a:effectLst/>
                        </a:rPr>
                        <a:t>學分數</a:t>
                      </a:r>
                      <a:endParaRPr lang="zh-TW" sz="1200" b="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zh-TW" sz="1200" kern="100" dirty="0">
                          <a:effectLst/>
                        </a:rPr>
                        <a:t>開課單位</a:t>
                      </a:r>
                      <a:endParaRPr lang="zh-TW" sz="1200" b="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zh-TW" sz="1200" kern="100">
                          <a:effectLst/>
                        </a:rPr>
                        <a:t>年級</a:t>
                      </a:r>
                      <a:endParaRPr lang="zh-TW" sz="1200" b="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zh-TW" sz="1200" kern="100">
                          <a:effectLst/>
                        </a:rPr>
                        <a:t>備註</a:t>
                      </a:r>
                      <a:endParaRPr lang="zh-TW" sz="1200" b="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xmlns="" val="10001"/>
                  </a:ext>
                </a:extLst>
              </a:tr>
              <a:tr h="358216">
                <a:tc>
                  <a:txBody>
                    <a:bodyPr/>
                    <a:lstStyle/>
                    <a:p>
                      <a:pPr algn="ctr">
                        <a:spcAft>
                          <a:spcPts val="0"/>
                        </a:spcAft>
                      </a:pPr>
                      <a:r>
                        <a:rPr lang="zh-TW" sz="1200" kern="100" dirty="0">
                          <a:effectLst/>
                        </a:rPr>
                        <a:t>經濟學</a:t>
                      </a:r>
                      <a:r>
                        <a:rPr lang="en-US" sz="1200" kern="100" dirty="0">
                          <a:effectLst/>
                        </a:rPr>
                        <a:t>(</a:t>
                      </a:r>
                      <a:r>
                        <a:rPr lang="zh-TW" sz="1200" kern="100" dirty="0">
                          <a:effectLst/>
                        </a:rPr>
                        <a:t>一</a:t>
                      </a:r>
                      <a:r>
                        <a:rPr lang="en-US" sz="1200" kern="100" dirty="0">
                          <a:effectLst/>
                        </a:rPr>
                        <a:t>)</a:t>
                      </a:r>
                      <a:r>
                        <a:rPr lang="zh-TW" sz="1200" kern="100" dirty="0">
                          <a:effectLst/>
                        </a:rPr>
                        <a:t>、</a:t>
                      </a:r>
                      <a:r>
                        <a:rPr lang="en-US" sz="1200" kern="100" dirty="0">
                          <a:effectLst/>
                        </a:rPr>
                        <a:t>(</a:t>
                      </a:r>
                      <a:r>
                        <a:rPr lang="zh-TW" sz="1200" kern="100" dirty="0">
                          <a:effectLst/>
                        </a:rPr>
                        <a:t>二</a:t>
                      </a:r>
                      <a:r>
                        <a:rPr lang="en-US" sz="1200" kern="100" dirty="0">
                          <a:effectLst/>
                        </a:rPr>
                        <a:t>)</a:t>
                      </a:r>
                      <a:endParaRPr lang="zh-TW" sz="1200" b="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en-US" sz="1200" kern="100">
                          <a:effectLst/>
                        </a:rPr>
                        <a:t>3/3</a:t>
                      </a:r>
                      <a:endParaRPr lang="zh-TW" sz="1200" b="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zh-TW" sz="1200" kern="100" dirty="0">
                          <a:effectLst/>
                        </a:rPr>
                        <a:t>商學院各系</a:t>
                      </a:r>
                      <a:endParaRPr lang="zh-TW" sz="1200" b="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en-US" sz="1200" kern="100" dirty="0">
                          <a:effectLst/>
                        </a:rPr>
                        <a:t>1</a:t>
                      </a:r>
                      <a:r>
                        <a:rPr lang="zh-TW" sz="1200" kern="100" dirty="0">
                          <a:effectLst/>
                        </a:rPr>
                        <a:t>年級</a:t>
                      </a:r>
                      <a:r>
                        <a:rPr lang="en-US" sz="1200" kern="100" dirty="0">
                          <a:effectLst/>
                        </a:rPr>
                        <a:t>(</a:t>
                      </a:r>
                      <a:r>
                        <a:rPr lang="zh-TW" sz="1200" kern="100" dirty="0">
                          <a:effectLst/>
                        </a:rPr>
                        <a:t>上、下</a:t>
                      </a:r>
                      <a:r>
                        <a:rPr lang="en-US" sz="1200" kern="100" dirty="0">
                          <a:effectLst/>
                        </a:rPr>
                        <a:t>)</a:t>
                      </a:r>
                      <a:endParaRPr lang="zh-TW" sz="1200" b="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rowSpan="2">
                  <a:txBody>
                    <a:bodyPr/>
                    <a:lstStyle/>
                    <a:p>
                      <a:pPr algn="ctr">
                        <a:spcAft>
                          <a:spcPts val="0"/>
                        </a:spcAft>
                      </a:pPr>
                      <a:r>
                        <a:rPr lang="zh-TW" sz="1200" kern="100">
                          <a:effectLst/>
                        </a:rPr>
                        <a:t>兆豐銀行招考科目</a:t>
                      </a:r>
                      <a:endParaRPr lang="zh-TW" sz="1200" b="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xmlns="" val="10002"/>
                  </a:ext>
                </a:extLst>
              </a:tr>
              <a:tr h="323483">
                <a:tc>
                  <a:txBody>
                    <a:bodyPr/>
                    <a:lstStyle/>
                    <a:p>
                      <a:pPr algn="ctr">
                        <a:spcAft>
                          <a:spcPts val="0"/>
                        </a:spcAft>
                      </a:pPr>
                      <a:r>
                        <a:rPr lang="zh-TW" sz="1200" kern="100" dirty="0">
                          <a:effectLst/>
                        </a:rPr>
                        <a:t>會計學</a:t>
                      </a:r>
                      <a:r>
                        <a:rPr lang="en-US" sz="1200" kern="100" dirty="0">
                          <a:effectLst/>
                        </a:rPr>
                        <a:t>(</a:t>
                      </a:r>
                      <a:r>
                        <a:rPr lang="zh-TW" sz="1200" kern="100" dirty="0">
                          <a:effectLst/>
                        </a:rPr>
                        <a:t>一</a:t>
                      </a:r>
                      <a:r>
                        <a:rPr lang="en-US" sz="1200" kern="100" dirty="0">
                          <a:effectLst/>
                        </a:rPr>
                        <a:t>)</a:t>
                      </a:r>
                      <a:r>
                        <a:rPr lang="zh-TW" sz="1200" kern="100" dirty="0">
                          <a:effectLst/>
                        </a:rPr>
                        <a:t>、</a:t>
                      </a:r>
                      <a:r>
                        <a:rPr lang="en-US" sz="1200" kern="100" dirty="0">
                          <a:effectLst/>
                        </a:rPr>
                        <a:t>(</a:t>
                      </a:r>
                      <a:r>
                        <a:rPr lang="zh-TW" sz="1200" kern="100" dirty="0">
                          <a:effectLst/>
                        </a:rPr>
                        <a:t>二</a:t>
                      </a:r>
                      <a:r>
                        <a:rPr lang="en-US" sz="1200" kern="100" dirty="0">
                          <a:effectLst/>
                        </a:rPr>
                        <a:t>)</a:t>
                      </a:r>
                      <a:endParaRPr lang="zh-TW" sz="1200" b="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en-US" sz="1200" kern="100">
                          <a:effectLst/>
                        </a:rPr>
                        <a:t>3/3</a:t>
                      </a:r>
                      <a:endParaRPr lang="zh-TW" sz="1200" b="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zh-TW" sz="1200" kern="100">
                          <a:effectLst/>
                        </a:rPr>
                        <a:t>商學院各系</a:t>
                      </a:r>
                      <a:endParaRPr lang="zh-TW" sz="1200" b="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en-US" sz="1200" kern="100" dirty="0">
                          <a:effectLst/>
                        </a:rPr>
                        <a:t>1</a:t>
                      </a:r>
                      <a:r>
                        <a:rPr lang="zh-TW" sz="1200" kern="100" dirty="0">
                          <a:effectLst/>
                        </a:rPr>
                        <a:t>年級</a:t>
                      </a:r>
                      <a:r>
                        <a:rPr lang="en-US" sz="1200" kern="100" dirty="0">
                          <a:effectLst/>
                        </a:rPr>
                        <a:t>(</a:t>
                      </a:r>
                      <a:r>
                        <a:rPr lang="zh-TW" sz="1200" kern="100" dirty="0">
                          <a:effectLst/>
                        </a:rPr>
                        <a:t>上、下</a:t>
                      </a:r>
                      <a:r>
                        <a:rPr lang="en-US" sz="1200" kern="100" dirty="0">
                          <a:effectLst/>
                        </a:rPr>
                        <a:t>)</a:t>
                      </a:r>
                      <a:endParaRPr lang="zh-TW" sz="1200" b="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vMerge="1">
                  <a:txBody>
                    <a:bodyPr/>
                    <a:lstStyle/>
                    <a:p>
                      <a:endParaRPr lang="zh-TW" altLang="en-US"/>
                    </a:p>
                  </a:txBody>
                  <a:tcPr/>
                </a:tc>
                <a:extLst>
                  <a:ext uri="{0D108BD9-81ED-4DB2-BD59-A6C34878D82A}">
                    <a16:rowId xmlns:a16="http://schemas.microsoft.com/office/drawing/2014/main" xmlns="" val="10003"/>
                  </a:ext>
                </a:extLst>
              </a:tr>
              <a:tr h="323209">
                <a:tc>
                  <a:txBody>
                    <a:bodyPr/>
                    <a:lstStyle/>
                    <a:p>
                      <a:pPr algn="ctr">
                        <a:spcAft>
                          <a:spcPts val="0"/>
                        </a:spcAft>
                      </a:pPr>
                      <a:r>
                        <a:rPr lang="zh-TW" sz="1200" kern="100" dirty="0">
                          <a:effectLst/>
                        </a:rPr>
                        <a:t>公司治理</a:t>
                      </a:r>
                      <a:endParaRPr lang="zh-TW" sz="1200" b="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en-US" sz="1200" kern="100" dirty="0">
                          <a:effectLst/>
                        </a:rPr>
                        <a:t>3</a:t>
                      </a:r>
                      <a:endParaRPr lang="zh-TW" sz="1200" b="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zh-TW" sz="1200" kern="100">
                          <a:effectLst/>
                        </a:rPr>
                        <a:t>財金系</a:t>
                      </a:r>
                      <a:endParaRPr lang="zh-TW" sz="1200" b="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en-US" sz="1200" kern="100" dirty="0">
                          <a:effectLst/>
                        </a:rPr>
                        <a:t>3</a:t>
                      </a:r>
                      <a:r>
                        <a:rPr lang="zh-TW" sz="1200" kern="100" dirty="0">
                          <a:effectLst/>
                        </a:rPr>
                        <a:t>年級</a:t>
                      </a:r>
                      <a:r>
                        <a:rPr lang="en-US" sz="1200" kern="100" dirty="0">
                          <a:effectLst/>
                        </a:rPr>
                        <a:t>(</a:t>
                      </a:r>
                      <a:r>
                        <a:rPr lang="zh-TW" sz="1200" kern="100" dirty="0">
                          <a:effectLst/>
                        </a:rPr>
                        <a:t>下</a:t>
                      </a:r>
                      <a:r>
                        <a:rPr lang="en-US" sz="1200" kern="100" dirty="0">
                          <a:effectLst/>
                        </a:rPr>
                        <a:t>)</a:t>
                      </a:r>
                      <a:endParaRPr lang="zh-TW" sz="1200" b="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en-US" sz="1200" kern="100" dirty="0">
                          <a:effectLst/>
                        </a:rPr>
                        <a:t> </a:t>
                      </a:r>
                      <a:endParaRPr lang="zh-TW" sz="1200" b="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xmlns="" val="10004"/>
                  </a:ext>
                </a:extLst>
              </a:tr>
              <a:tr h="340164">
                <a:tc>
                  <a:txBody>
                    <a:bodyPr/>
                    <a:lstStyle/>
                    <a:p>
                      <a:pPr algn="ctr">
                        <a:spcAft>
                          <a:spcPts val="0"/>
                        </a:spcAft>
                      </a:pPr>
                      <a:r>
                        <a:rPr lang="zh-TW" sz="1200" kern="100" dirty="0">
                          <a:effectLst/>
                        </a:rPr>
                        <a:t>銀行實務專題</a:t>
                      </a:r>
                      <a:endParaRPr lang="zh-TW" sz="1200" b="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en-US" sz="1200" kern="100" dirty="0">
                          <a:effectLst/>
                        </a:rPr>
                        <a:t>3</a:t>
                      </a:r>
                      <a:endParaRPr lang="zh-TW" sz="1200" b="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zh-TW" sz="1200" kern="100" dirty="0">
                          <a:effectLst/>
                        </a:rPr>
                        <a:t>財金系</a:t>
                      </a:r>
                      <a:endParaRPr lang="zh-TW" sz="1200" b="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en-US" sz="1200" kern="100">
                          <a:effectLst/>
                        </a:rPr>
                        <a:t>4</a:t>
                      </a:r>
                      <a:r>
                        <a:rPr lang="zh-TW" sz="1200" kern="100">
                          <a:effectLst/>
                        </a:rPr>
                        <a:t>年級</a:t>
                      </a:r>
                      <a:r>
                        <a:rPr lang="en-US" sz="1200" kern="100">
                          <a:effectLst/>
                        </a:rPr>
                        <a:t>(</a:t>
                      </a:r>
                      <a:r>
                        <a:rPr lang="zh-TW" sz="1200" kern="100">
                          <a:effectLst/>
                        </a:rPr>
                        <a:t>上</a:t>
                      </a:r>
                      <a:r>
                        <a:rPr lang="en-US" sz="1200" kern="100">
                          <a:effectLst/>
                        </a:rPr>
                        <a:t>)</a:t>
                      </a:r>
                      <a:endParaRPr lang="zh-TW" sz="1200" b="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zh-TW" sz="1200" kern="100" dirty="0">
                          <a:effectLst/>
                        </a:rPr>
                        <a:t>業師授課</a:t>
                      </a:r>
                      <a:endParaRPr lang="zh-TW" sz="1200" b="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xmlns="" val="10005"/>
                  </a:ext>
                </a:extLst>
              </a:tr>
              <a:tr h="358524">
                <a:tc>
                  <a:txBody>
                    <a:bodyPr/>
                    <a:lstStyle/>
                    <a:p>
                      <a:pPr algn="ctr">
                        <a:spcAft>
                          <a:spcPts val="0"/>
                        </a:spcAft>
                      </a:pPr>
                      <a:r>
                        <a:rPr lang="zh-TW" sz="1200" kern="100" dirty="0">
                          <a:effectLst/>
                        </a:rPr>
                        <a:t>銀行體驗</a:t>
                      </a:r>
                      <a:r>
                        <a:rPr lang="en-US" sz="1200" kern="100" dirty="0">
                          <a:effectLst/>
                        </a:rPr>
                        <a:t>(</a:t>
                      </a:r>
                      <a:r>
                        <a:rPr lang="zh-TW" sz="1200" kern="100" dirty="0">
                          <a:effectLst/>
                        </a:rPr>
                        <a:t>一</a:t>
                      </a:r>
                      <a:r>
                        <a:rPr lang="en-US" sz="1200" kern="100" dirty="0">
                          <a:effectLst/>
                        </a:rPr>
                        <a:t>)</a:t>
                      </a:r>
                      <a:endParaRPr lang="zh-TW" sz="1200" b="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en-US" sz="1200" kern="100" dirty="0">
                          <a:effectLst/>
                        </a:rPr>
                        <a:t>1</a:t>
                      </a:r>
                      <a:endParaRPr lang="zh-TW" sz="1200" b="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zh-TW" sz="1200" kern="100" dirty="0">
                          <a:effectLst/>
                        </a:rPr>
                        <a:t>財金系</a:t>
                      </a:r>
                      <a:endParaRPr lang="zh-TW" sz="1200" b="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en-US" sz="1200" kern="100" dirty="0">
                          <a:effectLst/>
                        </a:rPr>
                        <a:t>4</a:t>
                      </a:r>
                      <a:r>
                        <a:rPr lang="zh-TW" sz="1200" kern="100" dirty="0">
                          <a:effectLst/>
                        </a:rPr>
                        <a:t>年級</a:t>
                      </a:r>
                      <a:r>
                        <a:rPr lang="en-US" sz="1200" kern="100" dirty="0">
                          <a:effectLst/>
                        </a:rPr>
                        <a:t>(</a:t>
                      </a:r>
                      <a:r>
                        <a:rPr lang="zh-TW" sz="1200" kern="100" dirty="0">
                          <a:effectLst/>
                        </a:rPr>
                        <a:t>上</a:t>
                      </a:r>
                      <a:r>
                        <a:rPr lang="en-US" sz="1200" kern="100" dirty="0">
                          <a:effectLst/>
                        </a:rPr>
                        <a:t>)</a:t>
                      </a:r>
                      <a:endParaRPr lang="zh-TW" sz="1200" b="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zh-TW" sz="1200" kern="100" dirty="0">
                          <a:effectLst/>
                        </a:rPr>
                        <a:t>與銀行實務專題一起選修</a:t>
                      </a:r>
                      <a:endParaRPr lang="zh-TW" sz="1200" b="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val="33779072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txBox="1">
            <a:spLocks/>
          </p:cNvSpPr>
          <p:nvPr/>
        </p:nvSpPr>
        <p:spPr>
          <a:xfrm>
            <a:off x="155272" y="284673"/>
            <a:ext cx="2415397" cy="999004"/>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TW" altLang="en-US" sz="4200" b="1" dirty="0" smtClean="0"/>
              <a:t>一甲課表</a:t>
            </a:r>
            <a:endParaRPr lang="en-US" altLang="zh-TW" sz="4200" b="1" dirty="0" smtClean="0"/>
          </a:p>
          <a:p>
            <a:r>
              <a:rPr lang="zh-TW" altLang="en-US" sz="2000" b="1" dirty="0" smtClean="0">
                <a:latin typeface="新細明體" panose="02020500000000000000" pitchFamily="18" charset="-120"/>
                <a:ea typeface="新細明體" panose="02020500000000000000" pitchFamily="18" charset="-120"/>
              </a:rPr>
              <a:t>       </a:t>
            </a:r>
            <a:r>
              <a:rPr lang="zh-TW" altLang="zh-TW" sz="2000" b="1" dirty="0" smtClean="0">
                <a:latin typeface="新細明體" panose="02020500000000000000" pitchFamily="18" charset="-120"/>
                <a:ea typeface="新細明體" panose="02020500000000000000" pitchFamily="18" charset="-120"/>
              </a:rPr>
              <a:t>【</a:t>
            </a:r>
            <a:r>
              <a:rPr lang="en-US" altLang="zh-TW" sz="2000" b="1" dirty="0" smtClean="0">
                <a:latin typeface="+mn-lt"/>
                <a:ea typeface="新細明體" panose="02020500000000000000" pitchFamily="18" charset="-120"/>
              </a:rPr>
              <a:t>20</a:t>
            </a:r>
            <a:r>
              <a:rPr lang="zh-TW" altLang="en-US" sz="2000" b="1" dirty="0" smtClean="0">
                <a:latin typeface="新細明體" panose="02020500000000000000" pitchFamily="18" charset="-120"/>
                <a:ea typeface="新細明體" panose="02020500000000000000" pitchFamily="18" charset="-120"/>
              </a:rPr>
              <a:t>學分</a:t>
            </a:r>
            <a:r>
              <a:rPr lang="en-US" altLang="zh-TW" sz="2000" b="1" dirty="0" smtClean="0">
                <a:latin typeface="新細明體" panose="02020500000000000000" pitchFamily="18" charset="-120"/>
                <a:ea typeface="新細明體" panose="02020500000000000000" pitchFamily="18" charset="-120"/>
              </a:rPr>
              <a:t>】</a:t>
            </a:r>
            <a:endParaRPr lang="zh-TW" altLang="en-US" sz="2000" dirty="0"/>
          </a:p>
        </p:txBody>
      </p:sp>
      <p:graphicFrame>
        <p:nvGraphicFramePr>
          <p:cNvPr id="4" name="表格 3"/>
          <p:cNvGraphicFramePr>
            <a:graphicFrameLocks noGrp="1"/>
          </p:cNvGraphicFramePr>
          <p:nvPr>
            <p:extLst>
              <p:ext uri="{D42A27DB-BD31-4B8C-83A1-F6EECF244321}">
                <p14:modId xmlns:p14="http://schemas.microsoft.com/office/powerpoint/2010/main" val="112426174"/>
              </p:ext>
            </p:extLst>
          </p:nvPr>
        </p:nvGraphicFramePr>
        <p:xfrm>
          <a:off x="2830128" y="103516"/>
          <a:ext cx="6210358" cy="6587973"/>
        </p:xfrm>
        <a:graphic>
          <a:graphicData uri="http://schemas.openxmlformats.org/drawingml/2006/table">
            <a:tbl>
              <a:tblPr>
                <a:tableStyleId>{5C22544A-7EE6-4342-B048-85BDC9FD1C3A}</a:tableStyleId>
              </a:tblPr>
              <a:tblGrid>
                <a:gridCol w="618414">
                  <a:extLst>
                    <a:ext uri="{9D8B030D-6E8A-4147-A177-3AD203B41FA5}">
                      <a16:colId xmlns:a16="http://schemas.microsoft.com/office/drawing/2014/main" xmlns="" val="20000"/>
                    </a:ext>
                  </a:extLst>
                </a:gridCol>
                <a:gridCol w="670833">
                  <a:extLst>
                    <a:ext uri="{9D8B030D-6E8A-4147-A177-3AD203B41FA5}">
                      <a16:colId xmlns:a16="http://schemas.microsoft.com/office/drawing/2014/main" xmlns="" val="20001"/>
                    </a:ext>
                  </a:extLst>
                </a:gridCol>
                <a:gridCol w="1002913">
                  <a:extLst>
                    <a:ext uri="{9D8B030D-6E8A-4147-A177-3AD203B41FA5}">
                      <a16:colId xmlns:a16="http://schemas.microsoft.com/office/drawing/2014/main" xmlns="" val="20002"/>
                    </a:ext>
                  </a:extLst>
                </a:gridCol>
                <a:gridCol w="951181">
                  <a:extLst>
                    <a:ext uri="{9D8B030D-6E8A-4147-A177-3AD203B41FA5}">
                      <a16:colId xmlns:a16="http://schemas.microsoft.com/office/drawing/2014/main" xmlns="" val="20003"/>
                    </a:ext>
                  </a:extLst>
                </a:gridCol>
                <a:gridCol w="1064655">
                  <a:extLst>
                    <a:ext uri="{9D8B030D-6E8A-4147-A177-3AD203B41FA5}">
                      <a16:colId xmlns:a16="http://schemas.microsoft.com/office/drawing/2014/main" xmlns="" val="20004"/>
                    </a:ext>
                  </a:extLst>
                </a:gridCol>
                <a:gridCol w="951181">
                  <a:extLst>
                    <a:ext uri="{9D8B030D-6E8A-4147-A177-3AD203B41FA5}">
                      <a16:colId xmlns:a16="http://schemas.microsoft.com/office/drawing/2014/main" xmlns="" val="20005"/>
                    </a:ext>
                  </a:extLst>
                </a:gridCol>
                <a:gridCol w="951181">
                  <a:extLst>
                    <a:ext uri="{9D8B030D-6E8A-4147-A177-3AD203B41FA5}">
                      <a16:colId xmlns:a16="http://schemas.microsoft.com/office/drawing/2014/main" xmlns="" val="20006"/>
                    </a:ext>
                  </a:extLst>
                </a:gridCol>
              </a:tblGrid>
              <a:tr h="217258">
                <a:tc gridSpan="2">
                  <a:txBody>
                    <a:bodyPr/>
                    <a:lstStyle/>
                    <a:p>
                      <a:pPr algn="ctr">
                        <a:lnSpc>
                          <a:spcPts val="1800"/>
                        </a:lnSpc>
                        <a:spcAft>
                          <a:spcPts val="0"/>
                        </a:spcAft>
                      </a:pPr>
                      <a:r>
                        <a:rPr lang="en-US" sz="1000" dirty="0">
                          <a:effectLst/>
                          <a:latin typeface="+mn-ea"/>
                          <a:ea typeface="+mn-ea"/>
                        </a:rPr>
                        <a:t> </a:t>
                      </a:r>
                      <a:endParaRPr lang="zh-TW" sz="1000" dirty="0">
                        <a:effectLst/>
                        <a:latin typeface="+mn-ea"/>
                        <a:ea typeface="+mn-ea"/>
                      </a:endParaRPr>
                    </a:p>
                  </a:txBody>
                  <a:tcPr marL="11619" marR="11619" marT="0" marB="0"/>
                </a:tc>
                <a:tc hMerge="1">
                  <a:txBody>
                    <a:bodyPr/>
                    <a:lstStyle/>
                    <a:p>
                      <a:endParaRPr lang="zh-TW" altLang="en-US"/>
                    </a:p>
                  </a:txBody>
                  <a:tcPr/>
                </a:tc>
                <a:tc>
                  <a:txBody>
                    <a:bodyPr/>
                    <a:lstStyle/>
                    <a:p>
                      <a:pPr algn="ctr">
                        <a:lnSpc>
                          <a:spcPts val="1800"/>
                        </a:lnSpc>
                        <a:spcAft>
                          <a:spcPts val="0"/>
                        </a:spcAft>
                      </a:pPr>
                      <a:r>
                        <a:rPr lang="zh-TW" sz="1000">
                          <a:effectLst/>
                          <a:latin typeface="+mn-ea"/>
                          <a:ea typeface="+mn-ea"/>
                        </a:rPr>
                        <a:t>星期一</a:t>
                      </a:r>
                    </a:p>
                  </a:txBody>
                  <a:tcPr marL="11619" marR="11619" marT="0" marB="0" anchor="ctr"/>
                </a:tc>
                <a:tc>
                  <a:txBody>
                    <a:bodyPr/>
                    <a:lstStyle/>
                    <a:p>
                      <a:pPr algn="ctr">
                        <a:lnSpc>
                          <a:spcPts val="1800"/>
                        </a:lnSpc>
                        <a:spcAft>
                          <a:spcPts val="0"/>
                        </a:spcAft>
                      </a:pPr>
                      <a:r>
                        <a:rPr lang="zh-TW" sz="1000">
                          <a:effectLst/>
                          <a:latin typeface="+mn-ea"/>
                          <a:ea typeface="+mn-ea"/>
                        </a:rPr>
                        <a:t>星期二</a:t>
                      </a:r>
                    </a:p>
                  </a:txBody>
                  <a:tcPr marL="11619" marR="11619" marT="0" marB="0" anchor="ctr"/>
                </a:tc>
                <a:tc>
                  <a:txBody>
                    <a:bodyPr/>
                    <a:lstStyle/>
                    <a:p>
                      <a:pPr algn="ctr">
                        <a:lnSpc>
                          <a:spcPts val="1800"/>
                        </a:lnSpc>
                        <a:spcAft>
                          <a:spcPts val="0"/>
                        </a:spcAft>
                      </a:pPr>
                      <a:r>
                        <a:rPr lang="zh-TW" sz="1000">
                          <a:effectLst/>
                          <a:latin typeface="+mn-ea"/>
                          <a:ea typeface="+mn-ea"/>
                        </a:rPr>
                        <a:t>星期三</a:t>
                      </a:r>
                    </a:p>
                  </a:txBody>
                  <a:tcPr marL="11619" marR="11619" marT="0" marB="0" anchor="ctr"/>
                </a:tc>
                <a:tc>
                  <a:txBody>
                    <a:bodyPr/>
                    <a:lstStyle/>
                    <a:p>
                      <a:pPr algn="ctr">
                        <a:lnSpc>
                          <a:spcPts val="1800"/>
                        </a:lnSpc>
                        <a:spcAft>
                          <a:spcPts val="0"/>
                        </a:spcAft>
                      </a:pPr>
                      <a:r>
                        <a:rPr lang="zh-TW" sz="1000">
                          <a:effectLst/>
                          <a:latin typeface="+mn-ea"/>
                          <a:ea typeface="+mn-ea"/>
                        </a:rPr>
                        <a:t>星期四</a:t>
                      </a:r>
                    </a:p>
                  </a:txBody>
                  <a:tcPr marL="11619" marR="11619" marT="0" marB="0" anchor="ctr"/>
                </a:tc>
                <a:tc>
                  <a:txBody>
                    <a:bodyPr/>
                    <a:lstStyle/>
                    <a:p>
                      <a:pPr algn="ctr">
                        <a:lnSpc>
                          <a:spcPts val="1800"/>
                        </a:lnSpc>
                        <a:spcAft>
                          <a:spcPts val="0"/>
                        </a:spcAft>
                      </a:pPr>
                      <a:r>
                        <a:rPr lang="zh-TW" sz="1000">
                          <a:effectLst/>
                          <a:latin typeface="+mn-ea"/>
                          <a:ea typeface="+mn-ea"/>
                        </a:rPr>
                        <a:t>星期五</a:t>
                      </a:r>
                    </a:p>
                  </a:txBody>
                  <a:tcPr marL="11619" marR="11619" marT="0" marB="0" anchor="ctr"/>
                </a:tc>
                <a:extLst>
                  <a:ext uri="{0D108BD9-81ED-4DB2-BD59-A6C34878D82A}">
                    <a16:rowId xmlns:a16="http://schemas.microsoft.com/office/drawing/2014/main" xmlns="" val="10000"/>
                  </a:ext>
                </a:extLst>
              </a:tr>
              <a:tr h="217258">
                <a:tc rowSpan="2">
                  <a:txBody>
                    <a:bodyPr/>
                    <a:lstStyle/>
                    <a:p>
                      <a:pPr algn="ctr">
                        <a:lnSpc>
                          <a:spcPts val="1800"/>
                        </a:lnSpc>
                        <a:spcAft>
                          <a:spcPts val="0"/>
                        </a:spcAft>
                      </a:pPr>
                      <a:r>
                        <a:rPr lang="en-US" sz="1000" dirty="0">
                          <a:effectLst/>
                          <a:latin typeface="+mn-ea"/>
                          <a:ea typeface="+mn-ea"/>
                        </a:rPr>
                        <a:t>1</a:t>
                      </a:r>
                      <a:endParaRPr lang="zh-TW" sz="1000" dirty="0">
                        <a:effectLst/>
                        <a:latin typeface="+mn-ea"/>
                        <a:ea typeface="+mn-ea"/>
                      </a:endParaRPr>
                    </a:p>
                  </a:txBody>
                  <a:tcPr marL="11619" marR="11619" marT="0" marB="0" anchor="ctr"/>
                </a:tc>
                <a:tc>
                  <a:txBody>
                    <a:bodyPr/>
                    <a:lstStyle/>
                    <a:p>
                      <a:pPr algn="ctr">
                        <a:lnSpc>
                          <a:spcPts val="1800"/>
                        </a:lnSpc>
                        <a:spcAft>
                          <a:spcPts val="0"/>
                        </a:spcAft>
                      </a:pPr>
                      <a:r>
                        <a:rPr lang="en-US" sz="1000" dirty="0">
                          <a:effectLst/>
                          <a:latin typeface="+mn-ea"/>
                          <a:ea typeface="+mn-ea"/>
                        </a:rPr>
                        <a:t>8</a:t>
                      </a:r>
                      <a:r>
                        <a:rPr lang="zh-TW" sz="1000" dirty="0">
                          <a:effectLst/>
                          <a:latin typeface="+mn-ea"/>
                          <a:ea typeface="+mn-ea"/>
                        </a:rPr>
                        <a:t>：</a:t>
                      </a:r>
                      <a:r>
                        <a:rPr lang="en-US" sz="1000" dirty="0">
                          <a:effectLst/>
                          <a:latin typeface="+mn-ea"/>
                          <a:ea typeface="+mn-ea"/>
                        </a:rPr>
                        <a:t>10</a:t>
                      </a:r>
                      <a:endParaRPr lang="zh-TW" sz="1000" dirty="0">
                        <a:effectLst/>
                        <a:latin typeface="+mn-ea"/>
                        <a:ea typeface="+mn-ea"/>
                      </a:endParaRPr>
                    </a:p>
                  </a:txBody>
                  <a:tcPr marL="11619" marR="11619" marT="0" marB="0" anchor="ctr"/>
                </a:tc>
                <a:tc rowSpan="2">
                  <a:txBody>
                    <a:bodyPr/>
                    <a:lstStyle/>
                    <a:p>
                      <a:pPr algn="ctr">
                        <a:lnSpc>
                          <a:spcPts val="1800"/>
                        </a:lnSpc>
                        <a:spcAft>
                          <a:spcPts val="0"/>
                        </a:spcAft>
                      </a:pPr>
                      <a:r>
                        <a:rPr lang="en-US" sz="1000">
                          <a:effectLst/>
                          <a:latin typeface="+mn-ea"/>
                          <a:ea typeface="+mn-ea"/>
                        </a:rPr>
                        <a:t> </a:t>
                      </a:r>
                      <a:endParaRPr lang="zh-TW" sz="1000">
                        <a:effectLst/>
                        <a:latin typeface="+mn-ea"/>
                        <a:ea typeface="+mn-ea"/>
                      </a:endParaRPr>
                    </a:p>
                  </a:txBody>
                  <a:tcPr marL="11619" marR="11619" marT="0" marB="0" anchor="ctr"/>
                </a:tc>
                <a:tc rowSpan="2">
                  <a:txBody>
                    <a:bodyPr/>
                    <a:lstStyle/>
                    <a:p>
                      <a:pPr algn="ctr">
                        <a:lnSpc>
                          <a:spcPts val="1800"/>
                        </a:lnSpc>
                        <a:spcAft>
                          <a:spcPts val="0"/>
                        </a:spcAft>
                      </a:pPr>
                      <a:r>
                        <a:rPr lang="en-US" sz="1000">
                          <a:effectLst/>
                          <a:latin typeface="+mn-ea"/>
                          <a:ea typeface="+mn-ea"/>
                        </a:rPr>
                        <a:t> </a:t>
                      </a:r>
                      <a:endParaRPr lang="zh-TW" sz="1000">
                        <a:effectLst/>
                        <a:latin typeface="+mn-ea"/>
                        <a:ea typeface="+mn-ea"/>
                      </a:endParaRPr>
                    </a:p>
                  </a:txBody>
                  <a:tcPr marL="11619" marR="11619" marT="0" marB="0" anchor="ctr"/>
                </a:tc>
                <a:tc rowSpan="4">
                  <a:txBody>
                    <a:bodyPr/>
                    <a:lstStyle/>
                    <a:p>
                      <a:pPr algn="ctr">
                        <a:lnSpc>
                          <a:spcPts val="1800"/>
                        </a:lnSpc>
                        <a:spcAft>
                          <a:spcPts val="0"/>
                        </a:spcAft>
                      </a:pPr>
                      <a:r>
                        <a:rPr lang="zh-TW" sz="1000" dirty="0" smtClean="0">
                          <a:effectLst/>
                          <a:latin typeface="+mn-ea"/>
                          <a:ea typeface="+mn-ea"/>
                        </a:rPr>
                        <a:t>一甲</a:t>
                      </a:r>
                    </a:p>
                    <a:p>
                      <a:pPr algn="ctr">
                        <a:lnSpc>
                          <a:spcPts val="1800"/>
                        </a:lnSpc>
                        <a:spcAft>
                          <a:spcPts val="0"/>
                        </a:spcAft>
                      </a:pPr>
                      <a:r>
                        <a:rPr lang="zh-TW" sz="1000" dirty="0" smtClean="0">
                          <a:effectLst/>
                          <a:latin typeface="+mn-ea"/>
                          <a:ea typeface="+mn-ea"/>
                        </a:rPr>
                        <a:t>文學</a:t>
                      </a:r>
                      <a:r>
                        <a:rPr lang="zh-TW" sz="1000" dirty="0">
                          <a:effectLst/>
                          <a:latin typeface="+mn-ea"/>
                          <a:ea typeface="+mn-ea"/>
                        </a:rPr>
                        <a:t>經典閱讀</a:t>
                      </a:r>
                    </a:p>
                    <a:p>
                      <a:pPr algn="ctr">
                        <a:lnSpc>
                          <a:spcPts val="1800"/>
                        </a:lnSpc>
                        <a:spcAft>
                          <a:spcPts val="0"/>
                        </a:spcAft>
                      </a:pPr>
                      <a:r>
                        <a:rPr lang="en-US" sz="1000" dirty="0">
                          <a:effectLst/>
                          <a:latin typeface="+mn-ea"/>
                          <a:ea typeface="+mn-ea"/>
                        </a:rPr>
                        <a:t>(</a:t>
                      </a:r>
                      <a:r>
                        <a:rPr lang="zh-TW" sz="1000" dirty="0">
                          <a:effectLst/>
                          <a:latin typeface="+mn-ea"/>
                          <a:ea typeface="+mn-ea"/>
                        </a:rPr>
                        <a:t>必</a:t>
                      </a:r>
                      <a:r>
                        <a:rPr lang="en-US" sz="1000" dirty="0">
                          <a:effectLst/>
                          <a:latin typeface="+mn-ea"/>
                          <a:ea typeface="+mn-ea"/>
                        </a:rPr>
                        <a:t>)</a:t>
                      </a:r>
                      <a:r>
                        <a:rPr lang="zh-TW" sz="1000" dirty="0">
                          <a:effectLst/>
                          <a:latin typeface="+mn-ea"/>
                          <a:ea typeface="+mn-ea"/>
                        </a:rPr>
                        <a:t>林麗裡</a:t>
                      </a:r>
                    </a:p>
                    <a:p>
                      <a:pPr algn="ctr">
                        <a:lnSpc>
                          <a:spcPts val="1800"/>
                        </a:lnSpc>
                        <a:spcAft>
                          <a:spcPts val="0"/>
                        </a:spcAft>
                      </a:pPr>
                      <a:r>
                        <a:rPr lang="zh-TW" sz="1000" dirty="0">
                          <a:effectLst/>
                          <a:latin typeface="+mn-ea"/>
                          <a:ea typeface="+mn-ea"/>
                        </a:rPr>
                        <a:t>教學</a:t>
                      </a:r>
                      <a:r>
                        <a:rPr lang="en-US" sz="1000" dirty="0">
                          <a:effectLst/>
                          <a:latin typeface="+mn-ea"/>
                          <a:ea typeface="+mn-ea"/>
                        </a:rPr>
                        <a:t>815</a:t>
                      </a:r>
                      <a:endParaRPr lang="zh-TW" sz="1000" dirty="0">
                        <a:effectLst/>
                        <a:latin typeface="+mn-ea"/>
                        <a:ea typeface="+mn-ea"/>
                      </a:endParaRPr>
                    </a:p>
                  </a:txBody>
                  <a:tcPr marL="11619" marR="11619" marT="0" marB="0" anchor="ctr"/>
                </a:tc>
                <a:tc rowSpan="6">
                  <a:txBody>
                    <a:bodyPr/>
                    <a:lstStyle/>
                    <a:p>
                      <a:pPr algn="ctr">
                        <a:lnSpc>
                          <a:spcPts val="1800"/>
                        </a:lnSpc>
                        <a:spcAft>
                          <a:spcPts val="0"/>
                        </a:spcAft>
                      </a:pPr>
                      <a:r>
                        <a:rPr lang="zh-TW" sz="1000" dirty="0" smtClean="0">
                          <a:effectLst/>
                          <a:latin typeface="+mn-ea"/>
                          <a:ea typeface="+mn-ea"/>
                        </a:rPr>
                        <a:t>一甲</a:t>
                      </a:r>
                    </a:p>
                    <a:p>
                      <a:pPr algn="ctr">
                        <a:lnSpc>
                          <a:spcPts val="1800"/>
                        </a:lnSpc>
                        <a:spcAft>
                          <a:spcPts val="0"/>
                        </a:spcAft>
                      </a:pPr>
                      <a:r>
                        <a:rPr lang="zh-TW" sz="1000" dirty="0" smtClean="0">
                          <a:effectLst/>
                          <a:latin typeface="+mn-ea"/>
                          <a:ea typeface="+mn-ea"/>
                        </a:rPr>
                        <a:t>財務</a:t>
                      </a:r>
                      <a:r>
                        <a:rPr lang="zh-TW" sz="1000" dirty="0">
                          <a:effectLst/>
                          <a:latin typeface="+mn-ea"/>
                          <a:ea typeface="+mn-ea"/>
                        </a:rPr>
                        <a:t>數學</a:t>
                      </a:r>
                    </a:p>
                    <a:p>
                      <a:pPr algn="ctr">
                        <a:lnSpc>
                          <a:spcPts val="1800"/>
                        </a:lnSpc>
                        <a:spcAft>
                          <a:spcPts val="0"/>
                        </a:spcAft>
                      </a:pPr>
                      <a:r>
                        <a:rPr lang="en-US" sz="1000" dirty="0">
                          <a:effectLst/>
                          <a:latin typeface="+mn-ea"/>
                          <a:ea typeface="+mn-ea"/>
                        </a:rPr>
                        <a:t>(</a:t>
                      </a:r>
                      <a:r>
                        <a:rPr lang="zh-TW" sz="1000" dirty="0">
                          <a:effectLst/>
                          <a:latin typeface="+mn-ea"/>
                          <a:ea typeface="+mn-ea"/>
                        </a:rPr>
                        <a:t>必</a:t>
                      </a:r>
                      <a:r>
                        <a:rPr lang="en-US" sz="1000" dirty="0">
                          <a:effectLst/>
                          <a:latin typeface="+mn-ea"/>
                          <a:ea typeface="+mn-ea"/>
                        </a:rPr>
                        <a:t>)</a:t>
                      </a:r>
                      <a:r>
                        <a:rPr lang="zh-TW" sz="1000" dirty="0">
                          <a:effectLst/>
                          <a:latin typeface="+mn-ea"/>
                          <a:ea typeface="+mn-ea"/>
                        </a:rPr>
                        <a:t>羅盛豐</a:t>
                      </a:r>
                    </a:p>
                    <a:p>
                      <a:pPr algn="ctr">
                        <a:lnSpc>
                          <a:spcPts val="1800"/>
                        </a:lnSpc>
                        <a:spcAft>
                          <a:spcPts val="0"/>
                        </a:spcAft>
                      </a:pPr>
                      <a:r>
                        <a:rPr lang="zh-TW" sz="1000" dirty="0">
                          <a:effectLst/>
                          <a:latin typeface="+mn-ea"/>
                          <a:ea typeface="+mn-ea"/>
                        </a:rPr>
                        <a:t>教學</a:t>
                      </a:r>
                      <a:r>
                        <a:rPr lang="en-US" sz="1000" dirty="0">
                          <a:effectLst/>
                          <a:latin typeface="+mn-ea"/>
                          <a:ea typeface="+mn-ea"/>
                        </a:rPr>
                        <a:t>317</a:t>
                      </a:r>
                      <a:endParaRPr lang="zh-TW" sz="1000" dirty="0">
                        <a:effectLst/>
                        <a:latin typeface="+mn-ea"/>
                        <a:ea typeface="+mn-ea"/>
                      </a:endParaRPr>
                    </a:p>
                  </a:txBody>
                  <a:tcPr marL="11619" marR="11619" marT="0" marB="0" anchor="ctr"/>
                </a:tc>
                <a:tc rowSpan="2">
                  <a:txBody>
                    <a:bodyPr/>
                    <a:lstStyle/>
                    <a:p>
                      <a:pPr algn="ctr">
                        <a:lnSpc>
                          <a:spcPts val="1800"/>
                        </a:lnSpc>
                        <a:spcAft>
                          <a:spcPts val="0"/>
                        </a:spcAft>
                      </a:pPr>
                      <a:r>
                        <a:rPr lang="en-US" sz="1000">
                          <a:effectLst/>
                          <a:latin typeface="+mn-ea"/>
                          <a:ea typeface="+mn-ea"/>
                        </a:rPr>
                        <a:t> </a:t>
                      </a:r>
                      <a:endParaRPr lang="zh-TW" sz="1000">
                        <a:effectLst/>
                        <a:latin typeface="+mn-ea"/>
                        <a:ea typeface="+mn-ea"/>
                      </a:endParaRPr>
                    </a:p>
                  </a:txBody>
                  <a:tcPr marL="11619" marR="11619" marT="0" marB="0" anchor="ctr"/>
                </a:tc>
                <a:extLst>
                  <a:ext uri="{0D108BD9-81ED-4DB2-BD59-A6C34878D82A}">
                    <a16:rowId xmlns:a16="http://schemas.microsoft.com/office/drawing/2014/main" xmlns="" val="10001"/>
                  </a:ext>
                </a:extLst>
              </a:tr>
              <a:tr h="217258">
                <a:tc vMerge="1">
                  <a:txBody>
                    <a:bodyPr/>
                    <a:lstStyle/>
                    <a:p>
                      <a:endParaRPr lang="zh-TW" altLang="en-US"/>
                    </a:p>
                  </a:txBody>
                  <a:tcPr/>
                </a:tc>
                <a:tc>
                  <a:txBody>
                    <a:bodyPr/>
                    <a:lstStyle/>
                    <a:p>
                      <a:pPr algn="ctr">
                        <a:lnSpc>
                          <a:spcPts val="1800"/>
                        </a:lnSpc>
                        <a:spcAft>
                          <a:spcPts val="0"/>
                        </a:spcAft>
                      </a:pPr>
                      <a:r>
                        <a:rPr lang="en-US" sz="1000" dirty="0">
                          <a:effectLst/>
                          <a:latin typeface="+mn-ea"/>
                          <a:ea typeface="+mn-ea"/>
                        </a:rPr>
                        <a:t>9</a:t>
                      </a:r>
                      <a:r>
                        <a:rPr lang="zh-TW" sz="1000" dirty="0">
                          <a:effectLst/>
                          <a:latin typeface="+mn-ea"/>
                          <a:ea typeface="+mn-ea"/>
                        </a:rPr>
                        <a:t>：</a:t>
                      </a:r>
                      <a:r>
                        <a:rPr lang="en-US" sz="1000" dirty="0">
                          <a:effectLst/>
                          <a:latin typeface="+mn-ea"/>
                          <a:ea typeface="+mn-ea"/>
                        </a:rPr>
                        <a:t>00</a:t>
                      </a:r>
                      <a:endParaRPr lang="zh-TW" sz="1000" dirty="0">
                        <a:effectLst/>
                        <a:latin typeface="+mn-ea"/>
                        <a:ea typeface="+mn-ea"/>
                      </a:endParaRPr>
                    </a:p>
                  </a:txBody>
                  <a:tcPr marL="11619" marR="11619" marT="0" marB="0" anchor="ct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xmlns="" val="10002"/>
                  </a:ext>
                </a:extLst>
              </a:tr>
              <a:tr h="217258">
                <a:tc rowSpan="2">
                  <a:txBody>
                    <a:bodyPr/>
                    <a:lstStyle/>
                    <a:p>
                      <a:pPr algn="ctr">
                        <a:lnSpc>
                          <a:spcPts val="1800"/>
                        </a:lnSpc>
                        <a:spcAft>
                          <a:spcPts val="0"/>
                        </a:spcAft>
                      </a:pPr>
                      <a:r>
                        <a:rPr lang="en-US" sz="1000">
                          <a:effectLst/>
                          <a:latin typeface="+mn-ea"/>
                          <a:ea typeface="+mn-ea"/>
                        </a:rPr>
                        <a:t>2</a:t>
                      </a:r>
                      <a:endParaRPr lang="zh-TW" sz="1000">
                        <a:effectLst/>
                        <a:latin typeface="+mn-ea"/>
                        <a:ea typeface="+mn-ea"/>
                      </a:endParaRPr>
                    </a:p>
                  </a:txBody>
                  <a:tcPr marL="11619" marR="11619" marT="0" marB="0" anchor="ctr"/>
                </a:tc>
                <a:tc>
                  <a:txBody>
                    <a:bodyPr/>
                    <a:lstStyle/>
                    <a:p>
                      <a:pPr algn="ctr">
                        <a:lnSpc>
                          <a:spcPts val="1800"/>
                        </a:lnSpc>
                        <a:spcAft>
                          <a:spcPts val="0"/>
                        </a:spcAft>
                      </a:pPr>
                      <a:r>
                        <a:rPr lang="en-US" sz="1000" dirty="0">
                          <a:effectLst/>
                          <a:latin typeface="+mn-ea"/>
                          <a:ea typeface="+mn-ea"/>
                        </a:rPr>
                        <a:t>9</a:t>
                      </a:r>
                      <a:r>
                        <a:rPr lang="zh-TW" sz="1000" dirty="0">
                          <a:effectLst/>
                          <a:latin typeface="+mn-ea"/>
                          <a:ea typeface="+mn-ea"/>
                        </a:rPr>
                        <a:t>：</a:t>
                      </a:r>
                      <a:r>
                        <a:rPr lang="en-US" sz="1000" dirty="0">
                          <a:effectLst/>
                          <a:latin typeface="+mn-ea"/>
                          <a:ea typeface="+mn-ea"/>
                        </a:rPr>
                        <a:t>10</a:t>
                      </a:r>
                      <a:endParaRPr lang="zh-TW" sz="1000" dirty="0">
                        <a:effectLst/>
                        <a:latin typeface="+mn-ea"/>
                        <a:ea typeface="+mn-ea"/>
                      </a:endParaRPr>
                    </a:p>
                  </a:txBody>
                  <a:tcPr marL="11619" marR="11619" marT="0" marB="0" anchor="ctr"/>
                </a:tc>
                <a:tc rowSpan="6">
                  <a:txBody>
                    <a:bodyPr/>
                    <a:lstStyle/>
                    <a:p>
                      <a:pPr algn="ctr">
                        <a:lnSpc>
                          <a:spcPts val="1800"/>
                        </a:lnSpc>
                        <a:spcAft>
                          <a:spcPts val="0"/>
                        </a:spcAft>
                      </a:pPr>
                      <a:r>
                        <a:rPr lang="zh-TW" sz="1000" dirty="0" smtClean="0">
                          <a:effectLst/>
                          <a:latin typeface="+mn-ea"/>
                          <a:ea typeface="+mn-ea"/>
                        </a:rPr>
                        <a:t>一甲</a:t>
                      </a:r>
                    </a:p>
                    <a:p>
                      <a:pPr algn="ctr">
                        <a:lnSpc>
                          <a:spcPts val="1800"/>
                        </a:lnSpc>
                        <a:spcAft>
                          <a:spcPts val="0"/>
                        </a:spcAft>
                      </a:pPr>
                      <a:r>
                        <a:rPr lang="zh-TW" sz="1000" dirty="0" smtClean="0">
                          <a:effectLst/>
                          <a:latin typeface="+mn-ea"/>
                          <a:ea typeface="+mn-ea"/>
                        </a:rPr>
                        <a:t>經濟學</a:t>
                      </a:r>
                      <a:r>
                        <a:rPr lang="en-US" sz="1000" dirty="0">
                          <a:effectLst/>
                          <a:latin typeface="+mn-ea"/>
                          <a:ea typeface="+mn-ea"/>
                        </a:rPr>
                        <a:t>(</a:t>
                      </a:r>
                      <a:r>
                        <a:rPr lang="zh-TW" sz="1000" dirty="0">
                          <a:effectLst/>
                          <a:latin typeface="+mn-ea"/>
                          <a:ea typeface="+mn-ea"/>
                        </a:rPr>
                        <a:t>一</a:t>
                      </a:r>
                      <a:r>
                        <a:rPr lang="en-US" sz="1000" dirty="0">
                          <a:effectLst/>
                          <a:latin typeface="+mn-ea"/>
                          <a:ea typeface="+mn-ea"/>
                        </a:rPr>
                        <a:t>)</a:t>
                      </a:r>
                      <a:endParaRPr lang="zh-TW" sz="1000" dirty="0">
                        <a:effectLst/>
                        <a:latin typeface="+mn-ea"/>
                        <a:ea typeface="+mn-ea"/>
                      </a:endParaRPr>
                    </a:p>
                    <a:p>
                      <a:pPr algn="ctr">
                        <a:lnSpc>
                          <a:spcPts val="1800"/>
                        </a:lnSpc>
                        <a:spcAft>
                          <a:spcPts val="0"/>
                        </a:spcAft>
                      </a:pPr>
                      <a:r>
                        <a:rPr lang="en-US" sz="1000" dirty="0">
                          <a:effectLst/>
                          <a:latin typeface="+mn-ea"/>
                          <a:ea typeface="+mn-ea"/>
                        </a:rPr>
                        <a:t>(</a:t>
                      </a:r>
                      <a:r>
                        <a:rPr lang="zh-TW" sz="1000" dirty="0">
                          <a:effectLst/>
                          <a:latin typeface="+mn-ea"/>
                          <a:ea typeface="+mn-ea"/>
                        </a:rPr>
                        <a:t>必</a:t>
                      </a:r>
                      <a:r>
                        <a:rPr lang="en-US" sz="1000" dirty="0">
                          <a:effectLst/>
                          <a:latin typeface="+mn-ea"/>
                          <a:ea typeface="+mn-ea"/>
                        </a:rPr>
                        <a:t>)</a:t>
                      </a:r>
                      <a:r>
                        <a:rPr lang="zh-TW" sz="1000" dirty="0">
                          <a:effectLst/>
                          <a:latin typeface="+mn-ea"/>
                          <a:ea typeface="+mn-ea"/>
                        </a:rPr>
                        <a:t>姜樹翰</a:t>
                      </a:r>
                    </a:p>
                    <a:p>
                      <a:pPr algn="ctr">
                        <a:lnSpc>
                          <a:spcPts val="1800"/>
                        </a:lnSpc>
                        <a:spcAft>
                          <a:spcPts val="0"/>
                        </a:spcAft>
                      </a:pPr>
                      <a:r>
                        <a:rPr lang="zh-TW" sz="1000" dirty="0">
                          <a:effectLst/>
                          <a:latin typeface="+mn-ea"/>
                          <a:ea typeface="+mn-ea"/>
                        </a:rPr>
                        <a:t>教學</a:t>
                      </a:r>
                      <a:r>
                        <a:rPr lang="en-US" sz="1000" dirty="0">
                          <a:effectLst/>
                          <a:latin typeface="+mn-ea"/>
                          <a:ea typeface="+mn-ea"/>
                        </a:rPr>
                        <a:t>301</a:t>
                      </a:r>
                      <a:endParaRPr lang="zh-TW" sz="1000" dirty="0">
                        <a:effectLst/>
                        <a:latin typeface="+mn-ea"/>
                        <a:ea typeface="+mn-ea"/>
                      </a:endParaRPr>
                    </a:p>
                  </a:txBody>
                  <a:tcPr marL="11619" marR="11619" marT="0" marB="0" anchor="ctr"/>
                </a:tc>
                <a:tc rowSpan="6">
                  <a:txBody>
                    <a:bodyPr/>
                    <a:lstStyle/>
                    <a:p>
                      <a:pPr algn="ctr">
                        <a:lnSpc>
                          <a:spcPts val="1800"/>
                        </a:lnSpc>
                        <a:spcAft>
                          <a:spcPts val="0"/>
                        </a:spcAft>
                      </a:pPr>
                      <a:r>
                        <a:rPr lang="zh-TW" sz="1000" dirty="0" smtClean="0">
                          <a:effectLst/>
                          <a:latin typeface="+mn-ea"/>
                          <a:ea typeface="+mn-ea"/>
                        </a:rPr>
                        <a:t>一甲</a:t>
                      </a:r>
                    </a:p>
                    <a:p>
                      <a:pPr algn="ctr">
                        <a:lnSpc>
                          <a:spcPts val="1800"/>
                        </a:lnSpc>
                        <a:spcAft>
                          <a:spcPts val="0"/>
                        </a:spcAft>
                      </a:pPr>
                      <a:r>
                        <a:rPr lang="zh-TW" sz="1000" dirty="0" smtClean="0">
                          <a:effectLst/>
                          <a:latin typeface="+mn-ea"/>
                          <a:ea typeface="+mn-ea"/>
                        </a:rPr>
                        <a:t>會計學</a:t>
                      </a:r>
                      <a:r>
                        <a:rPr lang="en-US" sz="1000" dirty="0">
                          <a:effectLst/>
                          <a:latin typeface="+mn-ea"/>
                          <a:ea typeface="+mn-ea"/>
                        </a:rPr>
                        <a:t>(</a:t>
                      </a:r>
                      <a:r>
                        <a:rPr lang="zh-TW" sz="1000" dirty="0">
                          <a:effectLst/>
                          <a:latin typeface="+mn-ea"/>
                          <a:ea typeface="+mn-ea"/>
                        </a:rPr>
                        <a:t>一</a:t>
                      </a:r>
                      <a:r>
                        <a:rPr lang="en-US" sz="1000" dirty="0">
                          <a:effectLst/>
                          <a:latin typeface="+mn-ea"/>
                          <a:ea typeface="+mn-ea"/>
                        </a:rPr>
                        <a:t>)</a:t>
                      </a:r>
                      <a:br>
                        <a:rPr lang="en-US" sz="1000" dirty="0">
                          <a:effectLst/>
                          <a:latin typeface="+mn-ea"/>
                          <a:ea typeface="+mn-ea"/>
                        </a:rPr>
                      </a:br>
                      <a:r>
                        <a:rPr lang="en-US" sz="1000" dirty="0">
                          <a:effectLst/>
                          <a:latin typeface="+mn-ea"/>
                          <a:ea typeface="+mn-ea"/>
                        </a:rPr>
                        <a:t>(</a:t>
                      </a:r>
                      <a:r>
                        <a:rPr lang="zh-TW" sz="1000" dirty="0">
                          <a:effectLst/>
                          <a:latin typeface="+mn-ea"/>
                          <a:ea typeface="+mn-ea"/>
                        </a:rPr>
                        <a:t>必</a:t>
                      </a:r>
                      <a:r>
                        <a:rPr lang="en-US" sz="1000" dirty="0">
                          <a:effectLst/>
                          <a:latin typeface="+mn-ea"/>
                          <a:ea typeface="+mn-ea"/>
                        </a:rPr>
                        <a:t>)</a:t>
                      </a:r>
                      <a:r>
                        <a:rPr lang="zh-TW" sz="1000" dirty="0">
                          <a:effectLst/>
                          <a:latin typeface="+mn-ea"/>
                          <a:ea typeface="+mn-ea"/>
                        </a:rPr>
                        <a:t>丁嬋娟</a:t>
                      </a:r>
                    </a:p>
                    <a:p>
                      <a:pPr algn="ctr">
                        <a:lnSpc>
                          <a:spcPts val="1800"/>
                        </a:lnSpc>
                        <a:spcAft>
                          <a:spcPts val="0"/>
                        </a:spcAft>
                      </a:pPr>
                      <a:r>
                        <a:rPr lang="zh-TW" sz="1000" dirty="0">
                          <a:effectLst/>
                          <a:latin typeface="+mn-ea"/>
                          <a:ea typeface="+mn-ea"/>
                        </a:rPr>
                        <a:t>教學</a:t>
                      </a:r>
                      <a:r>
                        <a:rPr lang="en-US" sz="1000" dirty="0">
                          <a:effectLst/>
                          <a:latin typeface="+mn-ea"/>
                          <a:ea typeface="+mn-ea"/>
                        </a:rPr>
                        <a:t>317</a:t>
                      </a:r>
                      <a:endParaRPr lang="zh-TW" sz="1000" dirty="0">
                        <a:effectLst/>
                        <a:latin typeface="+mn-ea"/>
                        <a:ea typeface="+mn-ea"/>
                      </a:endParaRPr>
                    </a:p>
                  </a:txBody>
                  <a:tcPr marL="11619" marR="11619" marT="0" marB="0" anchor="ctr"/>
                </a:tc>
                <a:tc vMerge="1">
                  <a:txBody>
                    <a:bodyPr/>
                    <a:lstStyle/>
                    <a:p>
                      <a:endParaRPr lang="zh-TW" altLang="en-US"/>
                    </a:p>
                  </a:txBody>
                  <a:tcPr/>
                </a:tc>
                <a:tc vMerge="1">
                  <a:txBody>
                    <a:bodyPr/>
                    <a:lstStyle/>
                    <a:p>
                      <a:endParaRPr lang="zh-TW" altLang="en-US"/>
                    </a:p>
                  </a:txBody>
                  <a:tcPr/>
                </a:tc>
                <a:tc rowSpan="2">
                  <a:txBody>
                    <a:bodyPr/>
                    <a:lstStyle/>
                    <a:p>
                      <a:pPr algn="ctr">
                        <a:lnSpc>
                          <a:spcPts val="1800"/>
                        </a:lnSpc>
                        <a:spcAft>
                          <a:spcPts val="0"/>
                        </a:spcAft>
                      </a:pPr>
                      <a:r>
                        <a:rPr lang="en-US" sz="1000">
                          <a:effectLst/>
                          <a:latin typeface="+mn-ea"/>
                          <a:ea typeface="+mn-ea"/>
                        </a:rPr>
                        <a:t> </a:t>
                      </a:r>
                      <a:endParaRPr lang="zh-TW" sz="1000">
                        <a:effectLst/>
                        <a:latin typeface="+mn-ea"/>
                        <a:ea typeface="+mn-ea"/>
                      </a:endParaRPr>
                    </a:p>
                  </a:txBody>
                  <a:tcPr marL="11619" marR="11619" marT="0" marB="0" anchor="ctr"/>
                </a:tc>
                <a:extLst>
                  <a:ext uri="{0D108BD9-81ED-4DB2-BD59-A6C34878D82A}">
                    <a16:rowId xmlns:a16="http://schemas.microsoft.com/office/drawing/2014/main" xmlns="" val="10003"/>
                  </a:ext>
                </a:extLst>
              </a:tr>
              <a:tr h="261504">
                <a:tc vMerge="1">
                  <a:txBody>
                    <a:bodyPr/>
                    <a:lstStyle/>
                    <a:p>
                      <a:endParaRPr lang="zh-TW" altLang="en-US"/>
                    </a:p>
                  </a:txBody>
                  <a:tcPr/>
                </a:tc>
                <a:tc>
                  <a:txBody>
                    <a:bodyPr/>
                    <a:lstStyle/>
                    <a:p>
                      <a:pPr algn="ctr">
                        <a:lnSpc>
                          <a:spcPts val="1800"/>
                        </a:lnSpc>
                        <a:spcAft>
                          <a:spcPts val="0"/>
                        </a:spcAft>
                      </a:pPr>
                      <a:r>
                        <a:rPr lang="en-US" sz="1000" dirty="0">
                          <a:effectLst/>
                          <a:latin typeface="+mn-ea"/>
                          <a:ea typeface="+mn-ea"/>
                        </a:rPr>
                        <a:t>10</a:t>
                      </a:r>
                      <a:r>
                        <a:rPr lang="zh-TW" sz="1000" dirty="0">
                          <a:effectLst/>
                          <a:latin typeface="+mn-ea"/>
                          <a:ea typeface="+mn-ea"/>
                        </a:rPr>
                        <a:t>：</a:t>
                      </a:r>
                      <a:r>
                        <a:rPr lang="en-US" sz="1000" dirty="0">
                          <a:effectLst/>
                          <a:latin typeface="+mn-ea"/>
                          <a:ea typeface="+mn-ea"/>
                        </a:rPr>
                        <a:t>00</a:t>
                      </a:r>
                      <a:endParaRPr lang="zh-TW" sz="1000" dirty="0">
                        <a:effectLst/>
                        <a:latin typeface="+mn-ea"/>
                        <a:ea typeface="+mn-ea"/>
                      </a:endParaRPr>
                    </a:p>
                  </a:txBody>
                  <a:tcPr marL="11619" marR="11619" marT="0" marB="0" anchor="ct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xmlns="" val="10004"/>
                  </a:ext>
                </a:extLst>
              </a:tr>
              <a:tr h="217258">
                <a:tc rowSpan="2">
                  <a:txBody>
                    <a:bodyPr/>
                    <a:lstStyle/>
                    <a:p>
                      <a:pPr algn="ctr">
                        <a:lnSpc>
                          <a:spcPts val="1800"/>
                        </a:lnSpc>
                        <a:spcAft>
                          <a:spcPts val="0"/>
                        </a:spcAft>
                      </a:pPr>
                      <a:r>
                        <a:rPr lang="en-US" sz="1000">
                          <a:effectLst/>
                          <a:latin typeface="+mn-ea"/>
                          <a:ea typeface="+mn-ea"/>
                        </a:rPr>
                        <a:t>3</a:t>
                      </a:r>
                      <a:endParaRPr lang="zh-TW" sz="1000">
                        <a:effectLst/>
                        <a:latin typeface="+mn-ea"/>
                        <a:ea typeface="+mn-ea"/>
                      </a:endParaRPr>
                    </a:p>
                  </a:txBody>
                  <a:tcPr marL="11619" marR="11619" marT="0" marB="0" anchor="ctr"/>
                </a:tc>
                <a:tc>
                  <a:txBody>
                    <a:bodyPr/>
                    <a:lstStyle/>
                    <a:p>
                      <a:pPr algn="ctr">
                        <a:lnSpc>
                          <a:spcPts val="1800"/>
                        </a:lnSpc>
                        <a:spcAft>
                          <a:spcPts val="0"/>
                        </a:spcAft>
                      </a:pPr>
                      <a:r>
                        <a:rPr lang="en-US" sz="1000" dirty="0">
                          <a:effectLst/>
                          <a:latin typeface="+mn-ea"/>
                          <a:ea typeface="+mn-ea"/>
                        </a:rPr>
                        <a:t>10</a:t>
                      </a:r>
                      <a:r>
                        <a:rPr lang="zh-TW" sz="1000" dirty="0">
                          <a:effectLst/>
                          <a:latin typeface="+mn-ea"/>
                          <a:ea typeface="+mn-ea"/>
                        </a:rPr>
                        <a:t>：</a:t>
                      </a:r>
                      <a:r>
                        <a:rPr lang="en-US" sz="1000" dirty="0">
                          <a:effectLst/>
                          <a:latin typeface="+mn-ea"/>
                          <a:ea typeface="+mn-ea"/>
                        </a:rPr>
                        <a:t>10</a:t>
                      </a:r>
                      <a:endParaRPr lang="zh-TW" sz="1000" dirty="0">
                        <a:effectLst/>
                        <a:latin typeface="+mn-ea"/>
                        <a:ea typeface="+mn-ea"/>
                      </a:endParaRPr>
                    </a:p>
                  </a:txBody>
                  <a:tcPr marL="11619" marR="11619" marT="0" marB="0" anchor="ctr"/>
                </a:tc>
                <a:tc vMerge="1">
                  <a:txBody>
                    <a:bodyPr/>
                    <a:lstStyle/>
                    <a:p>
                      <a:endParaRPr lang="zh-TW" altLang="en-US"/>
                    </a:p>
                  </a:txBody>
                  <a:tcPr/>
                </a:tc>
                <a:tc vMerge="1">
                  <a:txBody>
                    <a:bodyPr/>
                    <a:lstStyle/>
                    <a:p>
                      <a:endParaRPr lang="zh-TW" altLang="en-US"/>
                    </a:p>
                  </a:txBody>
                  <a:tcPr/>
                </a:tc>
                <a:tc rowSpan="4">
                  <a:txBody>
                    <a:bodyPr/>
                    <a:lstStyle/>
                    <a:p>
                      <a:pPr algn="ctr">
                        <a:lnSpc>
                          <a:spcPts val="1800"/>
                        </a:lnSpc>
                        <a:spcAft>
                          <a:spcPts val="0"/>
                        </a:spcAft>
                      </a:pPr>
                      <a:r>
                        <a:rPr lang="zh-TW" sz="1000">
                          <a:effectLst/>
                          <a:latin typeface="+mn-ea"/>
                          <a:ea typeface="+mn-ea"/>
                        </a:rPr>
                        <a:t>全校不排課</a:t>
                      </a:r>
                    </a:p>
                  </a:txBody>
                  <a:tcPr marL="11619" marR="11619" marT="0" marB="0" anchor="ctr"/>
                </a:tc>
                <a:tc vMerge="1">
                  <a:txBody>
                    <a:bodyPr/>
                    <a:lstStyle/>
                    <a:p>
                      <a:endParaRPr lang="zh-TW" altLang="en-US"/>
                    </a:p>
                  </a:txBody>
                  <a:tcPr/>
                </a:tc>
                <a:tc rowSpan="2">
                  <a:txBody>
                    <a:bodyPr/>
                    <a:lstStyle/>
                    <a:p>
                      <a:pPr algn="ctr">
                        <a:lnSpc>
                          <a:spcPts val="1800"/>
                        </a:lnSpc>
                        <a:spcAft>
                          <a:spcPts val="0"/>
                        </a:spcAft>
                      </a:pPr>
                      <a:r>
                        <a:rPr lang="en-US" sz="1000">
                          <a:effectLst/>
                          <a:latin typeface="+mn-ea"/>
                          <a:ea typeface="+mn-ea"/>
                        </a:rPr>
                        <a:t> </a:t>
                      </a:r>
                      <a:endParaRPr lang="zh-TW" sz="1000">
                        <a:effectLst/>
                        <a:latin typeface="+mn-ea"/>
                        <a:ea typeface="+mn-ea"/>
                      </a:endParaRPr>
                    </a:p>
                  </a:txBody>
                  <a:tcPr marL="11619" marR="11619" marT="0" marB="0" anchor="ctr"/>
                </a:tc>
                <a:extLst>
                  <a:ext uri="{0D108BD9-81ED-4DB2-BD59-A6C34878D82A}">
                    <a16:rowId xmlns:a16="http://schemas.microsoft.com/office/drawing/2014/main" xmlns="" val="10005"/>
                  </a:ext>
                </a:extLst>
              </a:tr>
              <a:tr h="217258">
                <a:tc vMerge="1">
                  <a:txBody>
                    <a:bodyPr/>
                    <a:lstStyle/>
                    <a:p>
                      <a:endParaRPr lang="zh-TW" altLang="en-US"/>
                    </a:p>
                  </a:txBody>
                  <a:tcPr/>
                </a:tc>
                <a:tc>
                  <a:txBody>
                    <a:bodyPr/>
                    <a:lstStyle/>
                    <a:p>
                      <a:pPr algn="ctr">
                        <a:lnSpc>
                          <a:spcPts val="1800"/>
                        </a:lnSpc>
                        <a:spcAft>
                          <a:spcPts val="0"/>
                        </a:spcAft>
                      </a:pPr>
                      <a:r>
                        <a:rPr lang="en-US" sz="1000" dirty="0">
                          <a:effectLst/>
                          <a:latin typeface="+mn-ea"/>
                          <a:ea typeface="+mn-ea"/>
                        </a:rPr>
                        <a:t>11</a:t>
                      </a:r>
                      <a:r>
                        <a:rPr lang="zh-TW" sz="1000" dirty="0">
                          <a:effectLst/>
                          <a:latin typeface="+mn-ea"/>
                          <a:ea typeface="+mn-ea"/>
                        </a:rPr>
                        <a:t>：</a:t>
                      </a:r>
                      <a:r>
                        <a:rPr lang="en-US" sz="1000" dirty="0">
                          <a:effectLst/>
                          <a:latin typeface="+mn-ea"/>
                          <a:ea typeface="+mn-ea"/>
                        </a:rPr>
                        <a:t>00</a:t>
                      </a:r>
                      <a:endParaRPr lang="zh-TW" sz="1000" dirty="0">
                        <a:effectLst/>
                        <a:latin typeface="+mn-ea"/>
                        <a:ea typeface="+mn-ea"/>
                      </a:endParaRPr>
                    </a:p>
                  </a:txBody>
                  <a:tcPr marL="11619" marR="11619" marT="0" marB="0" anchor="ct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xmlns="" val="10006"/>
                  </a:ext>
                </a:extLst>
              </a:tr>
              <a:tr h="217258">
                <a:tc rowSpan="2">
                  <a:txBody>
                    <a:bodyPr/>
                    <a:lstStyle/>
                    <a:p>
                      <a:pPr algn="ctr">
                        <a:lnSpc>
                          <a:spcPts val="1800"/>
                        </a:lnSpc>
                        <a:spcAft>
                          <a:spcPts val="0"/>
                        </a:spcAft>
                      </a:pPr>
                      <a:r>
                        <a:rPr lang="en-US" sz="1000">
                          <a:effectLst/>
                          <a:latin typeface="+mn-ea"/>
                          <a:ea typeface="+mn-ea"/>
                        </a:rPr>
                        <a:t>4</a:t>
                      </a:r>
                      <a:endParaRPr lang="zh-TW" sz="1000">
                        <a:effectLst/>
                        <a:latin typeface="+mn-ea"/>
                        <a:ea typeface="+mn-ea"/>
                      </a:endParaRPr>
                    </a:p>
                  </a:txBody>
                  <a:tcPr marL="11619" marR="11619" marT="0" marB="0" anchor="ctr"/>
                </a:tc>
                <a:tc>
                  <a:txBody>
                    <a:bodyPr/>
                    <a:lstStyle/>
                    <a:p>
                      <a:pPr algn="ctr">
                        <a:lnSpc>
                          <a:spcPts val="1800"/>
                        </a:lnSpc>
                        <a:spcAft>
                          <a:spcPts val="0"/>
                        </a:spcAft>
                      </a:pPr>
                      <a:r>
                        <a:rPr lang="en-US" sz="1000" dirty="0">
                          <a:effectLst/>
                          <a:latin typeface="+mn-ea"/>
                          <a:ea typeface="+mn-ea"/>
                        </a:rPr>
                        <a:t>11</a:t>
                      </a:r>
                      <a:r>
                        <a:rPr lang="zh-TW" sz="1000" dirty="0">
                          <a:effectLst/>
                          <a:latin typeface="+mn-ea"/>
                          <a:ea typeface="+mn-ea"/>
                        </a:rPr>
                        <a:t>：</a:t>
                      </a:r>
                      <a:r>
                        <a:rPr lang="en-US" sz="1000" dirty="0">
                          <a:effectLst/>
                          <a:latin typeface="+mn-ea"/>
                          <a:ea typeface="+mn-ea"/>
                        </a:rPr>
                        <a:t>10</a:t>
                      </a:r>
                      <a:endParaRPr lang="zh-TW" sz="1000" dirty="0">
                        <a:effectLst/>
                        <a:latin typeface="+mn-ea"/>
                        <a:ea typeface="+mn-ea"/>
                      </a:endParaRPr>
                    </a:p>
                  </a:txBody>
                  <a:tcPr marL="11619" marR="11619" marT="0" marB="0" anchor="ct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rowSpan="2">
                  <a:txBody>
                    <a:bodyPr/>
                    <a:lstStyle/>
                    <a:p>
                      <a:pPr algn="ctr">
                        <a:lnSpc>
                          <a:spcPts val="1800"/>
                        </a:lnSpc>
                        <a:spcAft>
                          <a:spcPts val="0"/>
                        </a:spcAft>
                      </a:pPr>
                      <a:r>
                        <a:rPr lang="en-US" sz="1000">
                          <a:effectLst/>
                          <a:latin typeface="+mn-ea"/>
                          <a:ea typeface="+mn-ea"/>
                        </a:rPr>
                        <a:t> </a:t>
                      </a:r>
                      <a:endParaRPr lang="zh-TW" sz="1000">
                        <a:effectLst/>
                        <a:latin typeface="+mn-ea"/>
                        <a:ea typeface="+mn-ea"/>
                      </a:endParaRPr>
                    </a:p>
                  </a:txBody>
                  <a:tcPr marL="11619" marR="11619" marT="0" marB="0" anchor="ctr"/>
                </a:tc>
                <a:tc rowSpan="2">
                  <a:txBody>
                    <a:bodyPr/>
                    <a:lstStyle/>
                    <a:p>
                      <a:pPr algn="ctr">
                        <a:lnSpc>
                          <a:spcPts val="1800"/>
                        </a:lnSpc>
                        <a:spcAft>
                          <a:spcPts val="0"/>
                        </a:spcAft>
                      </a:pPr>
                      <a:r>
                        <a:rPr lang="en-US" sz="1000">
                          <a:effectLst/>
                          <a:latin typeface="+mn-ea"/>
                          <a:ea typeface="+mn-ea"/>
                        </a:rPr>
                        <a:t> </a:t>
                      </a:r>
                      <a:endParaRPr lang="zh-TW" sz="1000">
                        <a:effectLst/>
                        <a:latin typeface="+mn-ea"/>
                        <a:ea typeface="+mn-ea"/>
                      </a:endParaRPr>
                    </a:p>
                  </a:txBody>
                  <a:tcPr marL="11619" marR="11619" marT="0" marB="0" anchor="ctr"/>
                </a:tc>
                <a:extLst>
                  <a:ext uri="{0D108BD9-81ED-4DB2-BD59-A6C34878D82A}">
                    <a16:rowId xmlns:a16="http://schemas.microsoft.com/office/drawing/2014/main" xmlns="" val="10007"/>
                  </a:ext>
                </a:extLst>
              </a:tr>
              <a:tr h="217258">
                <a:tc vMerge="1">
                  <a:txBody>
                    <a:bodyPr/>
                    <a:lstStyle/>
                    <a:p>
                      <a:endParaRPr lang="zh-TW" altLang="en-US"/>
                    </a:p>
                  </a:txBody>
                  <a:tcPr/>
                </a:tc>
                <a:tc>
                  <a:txBody>
                    <a:bodyPr/>
                    <a:lstStyle/>
                    <a:p>
                      <a:pPr algn="ctr">
                        <a:lnSpc>
                          <a:spcPts val="1800"/>
                        </a:lnSpc>
                        <a:spcAft>
                          <a:spcPts val="0"/>
                        </a:spcAft>
                      </a:pPr>
                      <a:r>
                        <a:rPr lang="en-US" sz="1000" dirty="0">
                          <a:effectLst/>
                          <a:latin typeface="+mn-ea"/>
                          <a:ea typeface="+mn-ea"/>
                        </a:rPr>
                        <a:t>12</a:t>
                      </a:r>
                      <a:r>
                        <a:rPr lang="zh-TW" sz="1000" dirty="0">
                          <a:effectLst/>
                          <a:latin typeface="+mn-ea"/>
                          <a:ea typeface="+mn-ea"/>
                        </a:rPr>
                        <a:t>：</a:t>
                      </a:r>
                      <a:r>
                        <a:rPr lang="en-US" sz="1000" dirty="0">
                          <a:effectLst/>
                          <a:latin typeface="+mn-ea"/>
                          <a:ea typeface="+mn-ea"/>
                        </a:rPr>
                        <a:t>00</a:t>
                      </a:r>
                      <a:endParaRPr lang="zh-TW" sz="1000" dirty="0">
                        <a:effectLst/>
                        <a:latin typeface="+mn-ea"/>
                        <a:ea typeface="+mn-ea"/>
                      </a:endParaRPr>
                    </a:p>
                  </a:txBody>
                  <a:tcPr marL="11619" marR="11619" marT="0" marB="0" anchor="ct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xmlns="" val="10008"/>
                  </a:ext>
                </a:extLst>
              </a:tr>
              <a:tr h="217258">
                <a:tc rowSpan="2">
                  <a:txBody>
                    <a:bodyPr/>
                    <a:lstStyle/>
                    <a:p>
                      <a:pPr algn="ctr">
                        <a:lnSpc>
                          <a:spcPts val="1800"/>
                        </a:lnSpc>
                        <a:spcAft>
                          <a:spcPts val="0"/>
                        </a:spcAft>
                      </a:pPr>
                      <a:r>
                        <a:rPr lang="en-US" sz="1000">
                          <a:effectLst/>
                          <a:latin typeface="+mn-ea"/>
                          <a:ea typeface="+mn-ea"/>
                        </a:rPr>
                        <a:t>B</a:t>
                      </a:r>
                      <a:endParaRPr lang="zh-TW" sz="1000">
                        <a:effectLst/>
                        <a:latin typeface="+mn-ea"/>
                        <a:ea typeface="+mn-ea"/>
                      </a:endParaRPr>
                    </a:p>
                  </a:txBody>
                  <a:tcPr marL="11619" marR="11619" marT="0" marB="0" anchor="ctr"/>
                </a:tc>
                <a:tc>
                  <a:txBody>
                    <a:bodyPr/>
                    <a:lstStyle/>
                    <a:p>
                      <a:pPr algn="ctr">
                        <a:lnSpc>
                          <a:spcPts val="1800"/>
                        </a:lnSpc>
                        <a:spcAft>
                          <a:spcPts val="0"/>
                        </a:spcAft>
                      </a:pPr>
                      <a:r>
                        <a:rPr lang="en-US" sz="1000">
                          <a:effectLst/>
                          <a:latin typeface="+mn-ea"/>
                          <a:ea typeface="+mn-ea"/>
                        </a:rPr>
                        <a:t>12</a:t>
                      </a:r>
                      <a:r>
                        <a:rPr lang="zh-TW" sz="1000">
                          <a:effectLst/>
                          <a:latin typeface="+mn-ea"/>
                          <a:ea typeface="+mn-ea"/>
                        </a:rPr>
                        <a:t>：</a:t>
                      </a:r>
                      <a:r>
                        <a:rPr lang="en-US" sz="1000">
                          <a:effectLst/>
                          <a:latin typeface="+mn-ea"/>
                          <a:ea typeface="+mn-ea"/>
                        </a:rPr>
                        <a:t>10</a:t>
                      </a:r>
                      <a:endParaRPr lang="zh-TW" sz="1000">
                        <a:effectLst/>
                        <a:latin typeface="+mn-ea"/>
                        <a:ea typeface="+mn-ea"/>
                      </a:endParaRPr>
                    </a:p>
                  </a:txBody>
                  <a:tcPr marL="11619" marR="11619" marT="0" marB="0" anchor="ctr"/>
                </a:tc>
                <a:tc rowSpan="2">
                  <a:txBody>
                    <a:bodyPr/>
                    <a:lstStyle/>
                    <a:p>
                      <a:pPr algn="ctr">
                        <a:lnSpc>
                          <a:spcPts val="1800"/>
                        </a:lnSpc>
                        <a:spcAft>
                          <a:spcPts val="0"/>
                        </a:spcAft>
                      </a:pPr>
                      <a:r>
                        <a:rPr lang="zh-TW" sz="1000">
                          <a:effectLst/>
                          <a:latin typeface="+mn-ea"/>
                          <a:ea typeface="+mn-ea"/>
                        </a:rPr>
                        <a:t>環境服務</a:t>
                      </a:r>
                    </a:p>
                  </a:txBody>
                  <a:tcPr marL="11619" marR="11619" marT="0" marB="0" anchor="ctr"/>
                </a:tc>
                <a:tc rowSpan="2">
                  <a:txBody>
                    <a:bodyPr/>
                    <a:lstStyle/>
                    <a:p>
                      <a:pPr algn="ctr">
                        <a:lnSpc>
                          <a:spcPts val="1800"/>
                        </a:lnSpc>
                        <a:spcAft>
                          <a:spcPts val="0"/>
                        </a:spcAft>
                      </a:pPr>
                      <a:r>
                        <a:rPr lang="en-US" sz="1000" dirty="0">
                          <a:effectLst/>
                          <a:latin typeface="+mn-ea"/>
                          <a:ea typeface="+mn-ea"/>
                        </a:rPr>
                        <a:t> </a:t>
                      </a:r>
                      <a:endParaRPr lang="zh-TW" sz="1000" dirty="0">
                        <a:effectLst/>
                        <a:latin typeface="+mn-ea"/>
                        <a:ea typeface="+mn-ea"/>
                      </a:endParaRPr>
                    </a:p>
                  </a:txBody>
                  <a:tcPr marL="11619" marR="11619" marT="0" marB="0" anchor="ctr"/>
                </a:tc>
                <a:tc rowSpan="2">
                  <a:txBody>
                    <a:bodyPr/>
                    <a:lstStyle/>
                    <a:p>
                      <a:pPr algn="ctr">
                        <a:lnSpc>
                          <a:spcPts val="1800"/>
                        </a:lnSpc>
                        <a:spcAft>
                          <a:spcPts val="0"/>
                        </a:spcAft>
                      </a:pPr>
                      <a:r>
                        <a:rPr lang="en-US" sz="1000">
                          <a:effectLst/>
                          <a:latin typeface="+mn-ea"/>
                          <a:ea typeface="+mn-ea"/>
                        </a:rPr>
                        <a:t> </a:t>
                      </a:r>
                      <a:endParaRPr lang="zh-TW" sz="1000">
                        <a:effectLst/>
                        <a:latin typeface="+mn-ea"/>
                        <a:ea typeface="+mn-ea"/>
                      </a:endParaRPr>
                    </a:p>
                  </a:txBody>
                  <a:tcPr marL="11619" marR="11619" marT="0" marB="0" anchor="ctr"/>
                </a:tc>
                <a:tc rowSpan="2">
                  <a:txBody>
                    <a:bodyPr/>
                    <a:lstStyle/>
                    <a:p>
                      <a:pPr algn="ctr">
                        <a:lnSpc>
                          <a:spcPts val="1800"/>
                        </a:lnSpc>
                        <a:spcAft>
                          <a:spcPts val="0"/>
                        </a:spcAft>
                      </a:pPr>
                      <a:r>
                        <a:rPr lang="en-US" sz="1000">
                          <a:effectLst/>
                          <a:latin typeface="+mn-ea"/>
                          <a:ea typeface="+mn-ea"/>
                        </a:rPr>
                        <a:t> </a:t>
                      </a:r>
                      <a:endParaRPr lang="zh-TW" sz="1000">
                        <a:effectLst/>
                        <a:latin typeface="+mn-ea"/>
                        <a:ea typeface="+mn-ea"/>
                      </a:endParaRPr>
                    </a:p>
                  </a:txBody>
                  <a:tcPr marL="11619" marR="11619" marT="0" marB="0" anchor="ctr"/>
                </a:tc>
                <a:tc rowSpan="2">
                  <a:txBody>
                    <a:bodyPr/>
                    <a:lstStyle/>
                    <a:p>
                      <a:pPr algn="ctr">
                        <a:lnSpc>
                          <a:spcPts val="1800"/>
                        </a:lnSpc>
                        <a:spcAft>
                          <a:spcPts val="0"/>
                        </a:spcAft>
                      </a:pPr>
                      <a:r>
                        <a:rPr lang="en-US" sz="1000">
                          <a:effectLst/>
                          <a:latin typeface="+mn-ea"/>
                          <a:ea typeface="+mn-ea"/>
                        </a:rPr>
                        <a:t> </a:t>
                      </a:r>
                      <a:endParaRPr lang="zh-TW" sz="1000">
                        <a:effectLst/>
                        <a:latin typeface="+mn-ea"/>
                        <a:ea typeface="+mn-ea"/>
                      </a:endParaRPr>
                    </a:p>
                  </a:txBody>
                  <a:tcPr marL="11619" marR="11619" marT="0" marB="0" anchor="ctr"/>
                </a:tc>
                <a:extLst>
                  <a:ext uri="{0D108BD9-81ED-4DB2-BD59-A6C34878D82A}">
                    <a16:rowId xmlns:a16="http://schemas.microsoft.com/office/drawing/2014/main" xmlns="" val="10009"/>
                  </a:ext>
                </a:extLst>
              </a:tr>
              <a:tr h="217258">
                <a:tc vMerge="1">
                  <a:txBody>
                    <a:bodyPr/>
                    <a:lstStyle/>
                    <a:p>
                      <a:endParaRPr lang="zh-TW" altLang="en-US"/>
                    </a:p>
                  </a:txBody>
                  <a:tcPr/>
                </a:tc>
                <a:tc>
                  <a:txBody>
                    <a:bodyPr/>
                    <a:lstStyle/>
                    <a:p>
                      <a:pPr algn="ctr">
                        <a:lnSpc>
                          <a:spcPts val="1800"/>
                        </a:lnSpc>
                        <a:spcAft>
                          <a:spcPts val="0"/>
                        </a:spcAft>
                      </a:pPr>
                      <a:r>
                        <a:rPr lang="en-US" sz="1000">
                          <a:effectLst/>
                          <a:latin typeface="+mn-ea"/>
                          <a:ea typeface="+mn-ea"/>
                        </a:rPr>
                        <a:t>13</a:t>
                      </a:r>
                      <a:r>
                        <a:rPr lang="zh-TW" sz="1000">
                          <a:effectLst/>
                          <a:latin typeface="+mn-ea"/>
                          <a:ea typeface="+mn-ea"/>
                        </a:rPr>
                        <a:t>：</a:t>
                      </a:r>
                      <a:r>
                        <a:rPr lang="en-US" sz="1000">
                          <a:effectLst/>
                          <a:latin typeface="+mn-ea"/>
                          <a:ea typeface="+mn-ea"/>
                        </a:rPr>
                        <a:t>00</a:t>
                      </a:r>
                      <a:endParaRPr lang="zh-TW" sz="1000">
                        <a:effectLst/>
                        <a:latin typeface="+mn-ea"/>
                        <a:ea typeface="+mn-ea"/>
                      </a:endParaRPr>
                    </a:p>
                  </a:txBody>
                  <a:tcPr marL="11619" marR="11619" marT="0" marB="0" anchor="ct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xmlns="" val="10010"/>
                  </a:ext>
                </a:extLst>
              </a:tr>
              <a:tr h="217258">
                <a:tc rowSpan="2">
                  <a:txBody>
                    <a:bodyPr/>
                    <a:lstStyle/>
                    <a:p>
                      <a:pPr algn="ctr">
                        <a:lnSpc>
                          <a:spcPts val="1800"/>
                        </a:lnSpc>
                        <a:spcAft>
                          <a:spcPts val="0"/>
                        </a:spcAft>
                      </a:pPr>
                      <a:r>
                        <a:rPr lang="en-US" sz="1000">
                          <a:effectLst/>
                          <a:latin typeface="+mn-ea"/>
                          <a:ea typeface="+mn-ea"/>
                        </a:rPr>
                        <a:t>5</a:t>
                      </a:r>
                      <a:endParaRPr lang="zh-TW" sz="1000">
                        <a:effectLst/>
                        <a:latin typeface="+mn-ea"/>
                        <a:ea typeface="+mn-ea"/>
                      </a:endParaRPr>
                    </a:p>
                  </a:txBody>
                  <a:tcPr marL="11619" marR="11619" marT="0" marB="0" anchor="ctr"/>
                </a:tc>
                <a:tc>
                  <a:txBody>
                    <a:bodyPr/>
                    <a:lstStyle/>
                    <a:p>
                      <a:pPr algn="ctr">
                        <a:lnSpc>
                          <a:spcPts val="1800"/>
                        </a:lnSpc>
                        <a:spcAft>
                          <a:spcPts val="0"/>
                        </a:spcAft>
                      </a:pPr>
                      <a:r>
                        <a:rPr lang="en-US" sz="1000">
                          <a:effectLst/>
                          <a:latin typeface="+mn-ea"/>
                          <a:ea typeface="+mn-ea"/>
                        </a:rPr>
                        <a:t>13</a:t>
                      </a:r>
                      <a:r>
                        <a:rPr lang="zh-TW" sz="1000">
                          <a:effectLst/>
                          <a:latin typeface="+mn-ea"/>
                          <a:ea typeface="+mn-ea"/>
                        </a:rPr>
                        <a:t>：</a:t>
                      </a:r>
                      <a:r>
                        <a:rPr lang="en-US" sz="1000">
                          <a:effectLst/>
                          <a:latin typeface="+mn-ea"/>
                          <a:ea typeface="+mn-ea"/>
                        </a:rPr>
                        <a:t>10</a:t>
                      </a:r>
                      <a:endParaRPr lang="zh-TW" sz="1000">
                        <a:effectLst/>
                        <a:latin typeface="+mn-ea"/>
                        <a:ea typeface="+mn-ea"/>
                      </a:endParaRPr>
                    </a:p>
                  </a:txBody>
                  <a:tcPr marL="11619" marR="11619" marT="0" marB="0" anchor="ctr"/>
                </a:tc>
                <a:tc rowSpan="2">
                  <a:txBody>
                    <a:bodyPr/>
                    <a:lstStyle/>
                    <a:p>
                      <a:pPr algn="ctr">
                        <a:lnSpc>
                          <a:spcPts val="1800"/>
                        </a:lnSpc>
                        <a:spcAft>
                          <a:spcPts val="0"/>
                        </a:spcAft>
                      </a:pPr>
                      <a:r>
                        <a:rPr lang="en-US" sz="1000">
                          <a:effectLst/>
                          <a:latin typeface="+mn-ea"/>
                          <a:ea typeface="+mn-ea"/>
                        </a:rPr>
                        <a:t> </a:t>
                      </a:r>
                      <a:endParaRPr lang="zh-TW" sz="1000">
                        <a:effectLst/>
                        <a:latin typeface="+mn-ea"/>
                        <a:ea typeface="+mn-ea"/>
                      </a:endParaRPr>
                    </a:p>
                  </a:txBody>
                  <a:tcPr marL="11619" marR="11619" marT="0" marB="0" anchor="ctr"/>
                </a:tc>
                <a:tc rowSpan="4">
                  <a:txBody>
                    <a:bodyPr/>
                    <a:lstStyle/>
                    <a:p>
                      <a:pPr algn="ctr">
                        <a:lnSpc>
                          <a:spcPts val="1800"/>
                        </a:lnSpc>
                        <a:spcAft>
                          <a:spcPts val="0"/>
                        </a:spcAft>
                      </a:pPr>
                      <a:r>
                        <a:rPr lang="zh-TW" sz="1000" dirty="0">
                          <a:effectLst/>
                          <a:latin typeface="+mn-ea"/>
                          <a:ea typeface="+mn-ea"/>
                        </a:rPr>
                        <a:t>體育女</a:t>
                      </a:r>
                    </a:p>
                    <a:p>
                      <a:pPr algn="ctr">
                        <a:lnSpc>
                          <a:spcPts val="1800"/>
                        </a:lnSpc>
                        <a:spcAft>
                          <a:spcPts val="0"/>
                        </a:spcAft>
                      </a:pPr>
                      <a:r>
                        <a:rPr lang="zh-TW" sz="1000" dirty="0">
                          <a:effectLst/>
                          <a:latin typeface="+mn-ea"/>
                          <a:ea typeface="+mn-ea"/>
                        </a:rPr>
                        <a:t>體育男</a:t>
                      </a:r>
                    </a:p>
                  </a:txBody>
                  <a:tcPr marL="11619" marR="11619" marT="0" marB="0" anchor="ctr"/>
                </a:tc>
                <a:tc rowSpan="2">
                  <a:txBody>
                    <a:bodyPr/>
                    <a:lstStyle/>
                    <a:p>
                      <a:pPr algn="ctr">
                        <a:lnSpc>
                          <a:spcPts val="1800"/>
                        </a:lnSpc>
                        <a:spcAft>
                          <a:spcPts val="0"/>
                        </a:spcAft>
                      </a:pPr>
                      <a:r>
                        <a:rPr lang="en-US" sz="1000">
                          <a:effectLst/>
                          <a:latin typeface="+mn-ea"/>
                          <a:ea typeface="+mn-ea"/>
                        </a:rPr>
                        <a:t> </a:t>
                      </a:r>
                      <a:endParaRPr lang="zh-TW" sz="1000">
                        <a:effectLst/>
                        <a:latin typeface="+mn-ea"/>
                        <a:ea typeface="+mn-ea"/>
                      </a:endParaRPr>
                    </a:p>
                  </a:txBody>
                  <a:tcPr marL="11619" marR="11619" marT="0" marB="0" anchor="ctr"/>
                </a:tc>
                <a:tc rowSpan="4">
                  <a:txBody>
                    <a:bodyPr/>
                    <a:lstStyle/>
                    <a:p>
                      <a:pPr algn="ctr">
                        <a:lnSpc>
                          <a:spcPts val="1800"/>
                        </a:lnSpc>
                        <a:spcAft>
                          <a:spcPts val="0"/>
                        </a:spcAft>
                      </a:pPr>
                      <a:r>
                        <a:rPr lang="zh-TW" sz="1000" dirty="0">
                          <a:effectLst/>
                          <a:latin typeface="+mn-ea"/>
                          <a:ea typeface="+mn-ea"/>
                        </a:rPr>
                        <a:t>英文</a:t>
                      </a:r>
                      <a:r>
                        <a:rPr lang="en-US" sz="1000" dirty="0">
                          <a:effectLst/>
                          <a:latin typeface="+mn-ea"/>
                          <a:ea typeface="+mn-ea"/>
                        </a:rPr>
                        <a:t>(</a:t>
                      </a:r>
                      <a:r>
                        <a:rPr lang="zh-TW" sz="1000" dirty="0">
                          <a:effectLst/>
                          <a:latin typeface="+mn-ea"/>
                          <a:ea typeface="+mn-ea"/>
                        </a:rPr>
                        <a:t>一</a:t>
                      </a:r>
                      <a:r>
                        <a:rPr lang="en-US" sz="1000" dirty="0">
                          <a:effectLst/>
                          <a:latin typeface="+mn-ea"/>
                          <a:ea typeface="+mn-ea"/>
                        </a:rPr>
                        <a:t>)</a:t>
                      </a:r>
                      <a:endParaRPr lang="zh-TW" sz="1000" dirty="0">
                        <a:effectLst/>
                        <a:latin typeface="+mn-ea"/>
                        <a:ea typeface="+mn-ea"/>
                      </a:endParaRPr>
                    </a:p>
                    <a:p>
                      <a:pPr algn="ctr">
                        <a:lnSpc>
                          <a:spcPts val="1800"/>
                        </a:lnSpc>
                        <a:spcAft>
                          <a:spcPts val="0"/>
                        </a:spcAft>
                      </a:pPr>
                      <a:r>
                        <a:rPr lang="en-US" sz="1000" dirty="0">
                          <a:effectLst/>
                          <a:latin typeface="+mn-ea"/>
                          <a:ea typeface="+mn-ea"/>
                        </a:rPr>
                        <a:t>(</a:t>
                      </a:r>
                      <a:r>
                        <a:rPr lang="zh-TW" sz="1000" dirty="0">
                          <a:effectLst/>
                          <a:latin typeface="+mn-ea"/>
                          <a:ea typeface="+mn-ea"/>
                        </a:rPr>
                        <a:t>必</a:t>
                      </a:r>
                      <a:r>
                        <a:rPr lang="en-US" sz="1000" dirty="0">
                          <a:effectLst/>
                          <a:latin typeface="+mn-ea"/>
                          <a:ea typeface="+mn-ea"/>
                        </a:rPr>
                        <a:t>)</a:t>
                      </a:r>
                      <a:r>
                        <a:rPr lang="zh-TW" sz="1000" dirty="0">
                          <a:solidFill>
                            <a:srgbClr val="FF0000"/>
                          </a:solidFill>
                          <a:effectLst/>
                          <a:latin typeface="+mn-ea"/>
                          <a:ea typeface="+mn-ea"/>
                        </a:rPr>
                        <a:t>依選課清單</a:t>
                      </a:r>
                    </a:p>
                  </a:txBody>
                  <a:tcPr marL="11619" marR="11619" marT="0" marB="0" anchor="ctr"/>
                </a:tc>
                <a:tc rowSpan="2">
                  <a:txBody>
                    <a:bodyPr/>
                    <a:lstStyle/>
                    <a:p>
                      <a:pPr algn="ctr">
                        <a:lnSpc>
                          <a:spcPts val="1800"/>
                        </a:lnSpc>
                        <a:spcAft>
                          <a:spcPts val="0"/>
                        </a:spcAft>
                      </a:pPr>
                      <a:r>
                        <a:rPr lang="en-US" sz="1000">
                          <a:effectLst/>
                          <a:latin typeface="+mn-ea"/>
                          <a:ea typeface="+mn-ea"/>
                        </a:rPr>
                        <a:t> </a:t>
                      </a:r>
                      <a:endParaRPr lang="zh-TW" sz="1000">
                        <a:effectLst/>
                        <a:latin typeface="+mn-ea"/>
                        <a:ea typeface="+mn-ea"/>
                      </a:endParaRPr>
                    </a:p>
                  </a:txBody>
                  <a:tcPr marL="11619" marR="11619" marT="0" marB="0" anchor="ctr"/>
                </a:tc>
                <a:extLst>
                  <a:ext uri="{0D108BD9-81ED-4DB2-BD59-A6C34878D82A}">
                    <a16:rowId xmlns:a16="http://schemas.microsoft.com/office/drawing/2014/main" xmlns="" val="10011"/>
                  </a:ext>
                </a:extLst>
              </a:tr>
              <a:tr h="217258">
                <a:tc vMerge="1">
                  <a:txBody>
                    <a:bodyPr/>
                    <a:lstStyle/>
                    <a:p>
                      <a:endParaRPr lang="zh-TW" altLang="en-US"/>
                    </a:p>
                  </a:txBody>
                  <a:tcPr/>
                </a:tc>
                <a:tc>
                  <a:txBody>
                    <a:bodyPr/>
                    <a:lstStyle/>
                    <a:p>
                      <a:pPr algn="ctr">
                        <a:lnSpc>
                          <a:spcPts val="1800"/>
                        </a:lnSpc>
                        <a:spcAft>
                          <a:spcPts val="0"/>
                        </a:spcAft>
                      </a:pPr>
                      <a:r>
                        <a:rPr lang="en-US" sz="1000" dirty="0">
                          <a:effectLst/>
                          <a:latin typeface="+mn-ea"/>
                          <a:ea typeface="+mn-ea"/>
                        </a:rPr>
                        <a:t>14</a:t>
                      </a:r>
                      <a:r>
                        <a:rPr lang="zh-TW" sz="1000" dirty="0">
                          <a:effectLst/>
                          <a:latin typeface="+mn-ea"/>
                          <a:ea typeface="+mn-ea"/>
                        </a:rPr>
                        <a:t>：</a:t>
                      </a:r>
                      <a:r>
                        <a:rPr lang="en-US" sz="1000" dirty="0">
                          <a:effectLst/>
                          <a:latin typeface="+mn-ea"/>
                          <a:ea typeface="+mn-ea"/>
                        </a:rPr>
                        <a:t>00</a:t>
                      </a:r>
                      <a:endParaRPr lang="zh-TW" sz="1000" dirty="0">
                        <a:effectLst/>
                        <a:latin typeface="+mn-ea"/>
                        <a:ea typeface="+mn-ea"/>
                      </a:endParaRPr>
                    </a:p>
                  </a:txBody>
                  <a:tcPr marL="11619" marR="11619" marT="0" marB="0" anchor="ct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xmlns="" val="10012"/>
                  </a:ext>
                </a:extLst>
              </a:tr>
              <a:tr h="217258">
                <a:tc rowSpan="2">
                  <a:txBody>
                    <a:bodyPr/>
                    <a:lstStyle/>
                    <a:p>
                      <a:pPr algn="ctr">
                        <a:lnSpc>
                          <a:spcPts val="1800"/>
                        </a:lnSpc>
                        <a:spcAft>
                          <a:spcPts val="0"/>
                        </a:spcAft>
                      </a:pPr>
                      <a:r>
                        <a:rPr lang="en-US" sz="1000">
                          <a:effectLst/>
                          <a:latin typeface="+mn-ea"/>
                          <a:ea typeface="+mn-ea"/>
                        </a:rPr>
                        <a:t>6</a:t>
                      </a:r>
                      <a:endParaRPr lang="zh-TW" sz="1000">
                        <a:effectLst/>
                        <a:latin typeface="+mn-ea"/>
                        <a:ea typeface="+mn-ea"/>
                      </a:endParaRPr>
                    </a:p>
                  </a:txBody>
                  <a:tcPr marL="11619" marR="11619" marT="0" marB="0" anchor="ctr"/>
                </a:tc>
                <a:tc>
                  <a:txBody>
                    <a:bodyPr/>
                    <a:lstStyle/>
                    <a:p>
                      <a:pPr algn="ctr">
                        <a:lnSpc>
                          <a:spcPts val="1800"/>
                        </a:lnSpc>
                        <a:spcAft>
                          <a:spcPts val="0"/>
                        </a:spcAft>
                      </a:pPr>
                      <a:r>
                        <a:rPr lang="en-US" sz="1000">
                          <a:effectLst/>
                          <a:latin typeface="+mn-ea"/>
                          <a:ea typeface="+mn-ea"/>
                        </a:rPr>
                        <a:t>14</a:t>
                      </a:r>
                      <a:r>
                        <a:rPr lang="zh-TW" sz="1000">
                          <a:effectLst/>
                          <a:latin typeface="+mn-ea"/>
                          <a:ea typeface="+mn-ea"/>
                        </a:rPr>
                        <a:t>：</a:t>
                      </a:r>
                      <a:r>
                        <a:rPr lang="en-US" sz="1000">
                          <a:effectLst/>
                          <a:latin typeface="+mn-ea"/>
                          <a:ea typeface="+mn-ea"/>
                        </a:rPr>
                        <a:t>10</a:t>
                      </a:r>
                      <a:endParaRPr lang="zh-TW" sz="1000">
                        <a:effectLst/>
                        <a:latin typeface="+mn-ea"/>
                        <a:ea typeface="+mn-ea"/>
                      </a:endParaRPr>
                    </a:p>
                  </a:txBody>
                  <a:tcPr marL="11619" marR="11619" marT="0" marB="0" anchor="ctr"/>
                </a:tc>
                <a:tc rowSpan="2">
                  <a:txBody>
                    <a:bodyPr/>
                    <a:lstStyle/>
                    <a:p>
                      <a:pPr algn="ctr">
                        <a:lnSpc>
                          <a:spcPts val="1800"/>
                        </a:lnSpc>
                        <a:spcAft>
                          <a:spcPts val="0"/>
                        </a:spcAft>
                      </a:pPr>
                      <a:r>
                        <a:rPr lang="en-US" sz="1000" dirty="0">
                          <a:effectLst/>
                          <a:latin typeface="+mn-ea"/>
                          <a:ea typeface="+mn-ea"/>
                        </a:rPr>
                        <a:t> </a:t>
                      </a:r>
                      <a:endParaRPr lang="zh-TW" sz="1000" dirty="0">
                        <a:effectLst/>
                        <a:latin typeface="+mn-ea"/>
                        <a:ea typeface="+mn-ea"/>
                      </a:endParaRPr>
                    </a:p>
                  </a:txBody>
                  <a:tcPr marL="11619" marR="11619" marT="0" marB="0" anchor="ctr"/>
                </a:tc>
                <a:tc vMerge="1">
                  <a:txBody>
                    <a:bodyPr/>
                    <a:lstStyle/>
                    <a:p>
                      <a:endParaRPr lang="zh-TW" altLang="en-US"/>
                    </a:p>
                  </a:txBody>
                  <a:tcPr/>
                </a:tc>
                <a:tc rowSpan="6">
                  <a:txBody>
                    <a:bodyPr/>
                    <a:lstStyle/>
                    <a:p>
                      <a:pPr algn="ctr">
                        <a:lnSpc>
                          <a:spcPts val="1800"/>
                        </a:lnSpc>
                        <a:spcAft>
                          <a:spcPts val="0"/>
                        </a:spcAft>
                      </a:pPr>
                      <a:r>
                        <a:rPr lang="zh-TW" sz="1000" dirty="0" smtClean="0">
                          <a:effectLst/>
                          <a:latin typeface="+mn-ea"/>
                          <a:ea typeface="+mn-ea"/>
                        </a:rPr>
                        <a:t>一甲</a:t>
                      </a:r>
                    </a:p>
                    <a:p>
                      <a:pPr algn="ctr">
                        <a:lnSpc>
                          <a:spcPts val="1800"/>
                        </a:lnSpc>
                        <a:spcAft>
                          <a:spcPts val="0"/>
                        </a:spcAft>
                      </a:pPr>
                      <a:r>
                        <a:rPr lang="zh-TW" sz="1000" dirty="0" smtClean="0">
                          <a:effectLst/>
                          <a:latin typeface="+mn-ea"/>
                          <a:ea typeface="+mn-ea"/>
                        </a:rPr>
                        <a:t>管理</a:t>
                      </a:r>
                      <a:r>
                        <a:rPr lang="zh-TW" sz="1000" dirty="0">
                          <a:effectLst/>
                          <a:latin typeface="+mn-ea"/>
                          <a:ea typeface="+mn-ea"/>
                        </a:rPr>
                        <a:t>學</a:t>
                      </a:r>
                    </a:p>
                    <a:p>
                      <a:pPr algn="ctr">
                        <a:lnSpc>
                          <a:spcPts val="1800"/>
                        </a:lnSpc>
                        <a:spcAft>
                          <a:spcPts val="0"/>
                        </a:spcAft>
                      </a:pPr>
                      <a:r>
                        <a:rPr lang="en-US" sz="1000" dirty="0">
                          <a:effectLst/>
                          <a:latin typeface="+mn-ea"/>
                          <a:ea typeface="+mn-ea"/>
                        </a:rPr>
                        <a:t>(</a:t>
                      </a:r>
                      <a:r>
                        <a:rPr lang="zh-TW" sz="1000" dirty="0">
                          <a:effectLst/>
                          <a:latin typeface="+mn-ea"/>
                          <a:ea typeface="+mn-ea"/>
                        </a:rPr>
                        <a:t>必</a:t>
                      </a:r>
                      <a:r>
                        <a:rPr lang="en-US" sz="1000" dirty="0">
                          <a:effectLst/>
                          <a:latin typeface="+mn-ea"/>
                          <a:ea typeface="+mn-ea"/>
                        </a:rPr>
                        <a:t>)</a:t>
                      </a:r>
                      <a:r>
                        <a:rPr lang="zh-TW" sz="1000" dirty="0">
                          <a:effectLst/>
                          <a:latin typeface="+mn-ea"/>
                          <a:ea typeface="+mn-ea"/>
                        </a:rPr>
                        <a:t>陳怡珮</a:t>
                      </a:r>
                    </a:p>
                    <a:p>
                      <a:pPr algn="ctr">
                        <a:lnSpc>
                          <a:spcPts val="1800"/>
                        </a:lnSpc>
                        <a:spcAft>
                          <a:spcPts val="0"/>
                        </a:spcAft>
                      </a:pPr>
                      <a:r>
                        <a:rPr lang="zh-TW" sz="1000" dirty="0">
                          <a:effectLst/>
                          <a:latin typeface="+mn-ea"/>
                          <a:ea typeface="+mn-ea"/>
                        </a:rPr>
                        <a:t>教學</a:t>
                      </a:r>
                      <a:r>
                        <a:rPr lang="en-US" sz="1000" dirty="0">
                          <a:effectLst/>
                          <a:latin typeface="+mn-ea"/>
                          <a:ea typeface="+mn-ea"/>
                        </a:rPr>
                        <a:t>317</a:t>
                      </a:r>
                      <a:endParaRPr lang="zh-TW" sz="1000" dirty="0">
                        <a:effectLst/>
                        <a:latin typeface="+mn-ea"/>
                        <a:ea typeface="+mn-ea"/>
                      </a:endParaRPr>
                    </a:p>
                  </a:txBody>
                  <a:tcPr marL="11619" marR="11619" marT="0" marB="0" anchor="ctr"/>
                </a:tc>
                <a:tc vMerge="1">
                  <a:txBody>
                    <a:bodyPr/>
                    <a:lstStyle/>
                    <a:p>
                      <a:endParaRPr lang="zh-TW" altLang="en-US"/>
                    </a:p>
                  </a:txBody>
                  <a:tcPr/>
                </a:tc>
                <a:tc rowSpan="2">
                  <a:txBody>
                    <a:bodyPr/>
                    <a:lstStyle/>
                    <a:p>
                      <a:pPr algn="ctr">
                        <a:lnSpc>
                          <a:spcPts val="1800"/>
                        </a:lnSpc>
                        <a:spcAft>
                          <a:spcPts val="0"/>
                        </a:spcAft>
                      </a:pPr>
                      <a:r>
                        <a:rPr lang="en-US" sz="1000">
                          <a:effectLst/>
                          <a:latin typeface="+mn-ea"/>
                          <a:ea typeface="+mn-ea"/>
                        </a:rPr>
                        <a:t> </a:t>
                      </a:r>
                      <a:endParaRPr lang="zh-TW" sz="1000">
                        <a:effectLst/>
                        <a:latin typeface="+mn-ea"/>
                        <a:ea typeface="+mn-ea"/>
                      </a:endParaRPr>
                    </a:p>
                  </a:txBody>
                  <a:tcPr marL="11619" marR="11619" marT="0" marB="0" anchor="ctr"/>
                </a:tc>
                <a:extLst>
                  <a:ext uri="{0D108BD9-81ED-4DB2-BD59-A6C34878D82A}">
                    <a16:rowId xmlns:a16="http://schemas.microsoft.com/office/drawing/2014/main" xmlns="" val="10013"/>
                  </a:ext>
                </a:extLst>
              </a:tr>
              <a:tr h="217258">
                <a:tc vMerge="1">
                  <a:txBody>
                    <a:bodyPr/>
                    <a:lstStyle/>
                    <a:p>
                      <a:endParaRPr lang="zh-TW" altLang="en-US"/>
                    </a:p>
                  </a:txBody>
                  <a:tcPr/>
                </a:tc>
                <a:tc>
                  <a:txBody>
                    <a:bodyPr/>
                    <a:lstStyle/>
                    <a:p>
                      <a:pPr algn="ctr">
                        <a:lnSpc>
                          <a:spcPts val="1800"/>
                        </a:lnSpc>
                        <a:spcAft>
                          <a:spcPts val="0"/>
                        </a:spcAft>
                      </a:pPr>
                      <a:r>
                        <a:rPr lang="en-US" sz="1000" dirty="0">
                          <a:effectLst/>
                          <a:latin typeface="+mn-ea"/>
                          <a:ea typeface="+mn-ea"/>
                        </a:rPr>
                        <a:t>15</a:t>
                      </a:r>
                      <a:r>
                        <a:rPr lang="zh-TW" sz="1000" dirty="0">
                          <a:effectLst/>
                          <a:latin typeface="+mn-ea"/>
                          <a:ea typeface="+mn-ea"/>
                        </a:rPr>
                        <a:t>：</a:t>
                      </a:r>
                      <a:r>
                        <a:rPr lang="en-US" sz="1000" dirty="0">
                          <a:effectLst/>
                          <a:latin typeface="+mn-ea"/>
                          <a:ea typeface="+mn-ea"/>
                        </a:rPr>
                        <a:t>00</a:t>
                      </a:r>
                      <a:endParaRPr lang="zh-TW" sz="1000" dirty="0">
                        <a:effectLst/>
                        <a:latin typeface="+mn-ea"/>
                        <a:ea typeface="+mn-ea"/>
                      </a:endParaRPr>
                    </a:p>
                  </a:txBody>
                  <a:tcPr marL="11619" marR="11619" marT="0" marB="0" anchor="ct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xmlns="" val="10014"/>
                  </a:ext>
                </a:extLst>
              </a:tr>
              <a:tr h="217258">
                <a:tc rowSpan="2">
                  <a:txBody>
                    <a:bodyPr/>
                    <a:lstStyle/>
                    <a:p>
                      <a:pPr algn="ctr">
                        <a:lnSpc>
                          <a:spcPts val="1800"/>
                        </a:lnSpc>
                        <a:spcAft>
                          <a:spcPts val="0"/>
                        </a:spcAft>
                      </a:pPr>
                      <a:r>
                        <a:rPr lang="en-US" sz="1000">
                          <a:effectLst/>
                          <a:latin typeface="+mn-ea"/>
                          <a:ea typeface="+mn-ea"/>
                        </a:rPr>
                        <a:t>7</a:t>
                      </a:r>
                      <a:endParaRPr lang="zh-TW" sz="1000">
                        <a:effectLst/>
                        <a:latin typeface="+mn-ea"/>
                        <a:ea typeface="+mn-ea"/>
                      </a:endParaRPr>
                    </a:p>
                  </a:txBody>
                  <a:tcPr marL="11619" marR="11619" marT="0" marB="0" anchor="ctr"/>
                </a:tc>
                <a:tc>
                  <a:txBody>
                    <a:bodyPr/>
                    <a:lstStyle/>
                    <a:p>
                      <a:pPr algn="ctr">
                        <a:lnSpc>
                          <a:spcPts val="1800"/>
                        </a:lnSpc>
                        <a:spcAft>
                          <a:spcPts val="0"/>
                        </a:spcAft>
                      </a:pPr>
                      <a:r>
                        <a:rPr lang="en-US" sz="1000">
                          <a:effectLst/>
                          <a:latin typeface="+mn-ea"/>
                          <a:ea typeface="+mn-ea"/>
                        </a:rPr>
                        <a:t>15</a:t>
                      </a:r>
                      <a:r>
                        <a:rPr lang="zh-TW" sz="1000">
                          <a:effectLst/>
                          <a:latin typeface="+mn-ea"/>
                          <a:ea typeface="+mn-ea"/>
                        </a:rPr>
                        <a:t>：</a:t>
                      </a:r>
                      <a:r>
                        <a:rPr lang="en-US" sz="1000">
                          <a:effectLst/>
                          <a:latin typeface="+mn-ea"/>
                          <a:ea typeface="+mn-ea"/>
                        </a:rPr>
                        <a:t>10</a:t>
                      </a:r>
                      <a:endParaRPr lang="zh-TW" sz="1000">
                        <a:effectLst/>
                        <a:latin typeface="+mn-ea"/>
                        <a:ea typeface="+mn-ea"/>
                      </a:endParaRPr>
                    </a:p>
                  </a:txBody>
                  <a:tcPr marL="11619" marR="11619" marT="0" marB="0" anchor="ctr"/>
                </a:tc>
                <a:tc rowSpan="2">
                  <a:txBody>
                    <a:bodyPr/>
                    <a:lstStyle/>
                    <a:p>
                      <a:pPr algn="ctr">
                        <a:lnSpc>
                          <a:spcPts val="1800"/>
                        </a:lnSpc>
                        <a:spcAft>
                          <a:spcPts val="0"/>
                        </a:spcAft>
                      </a:pPr>
                      <a:r>
                        <a:rPr lang="en-US" sz="1000">
                          <a:effectLst/>
                          <a:latin typeface="+mn-ea"/>
                          <a:ea typeface="+mn-ea"/>
                        </a:rPr>
                        <a:t> </a:t>
                      </a:r>
                      <a:endParaRPr lang="zh-TW" sz="1000">
                        <a:effectLst/>
                        <a:latin typeface="+mn-ea"/>
                        <a:ea typeface="+mn-ea"/>
                      </a:endParaRPr>
                    </a:p>
                  </a:txBody>
                  <a:tcPr marL="11619" marR="11619" marT="0" marB="0" anchor="ctr"/>
                </a:tc>
                <a:tc rowSpan="2">
                  <a:txBody>
                    <a:bodyPr/>
                    <a:lstStyle/>
                    <a:p>
                      <a:pPr algn="ctr">
                        <a:lnSpc>
                          <a:spcPts val="1800"/>
                        </a:lnSpc>
                        <a:spcAft>
                          <a:spcPts val="0"/>
                        </a:spcAft>
                      </a:pPr>
                      <a:r>
                        <a:rPr lang="zh-TW" sz="1000" dirty="0">
                          <a:effectLst/>
                          <a:latin typeface="+mn-ea"/>
                          <a:ea typeface="+mn-ea"/>
                        </a:rPr>
                        <a:t>英文</a:t>
                      </a:r>
                      <a:r>
                        <a:rPr lang="en-US" sz="1000" dirty="0">
                          <a:effectLst/>
                          <a:latin typeface="+mn-ea"/>
                          <a:ea typeface="+mn-ea"/>
                        </a:rPr>
                        <a:t>(</a:t>
                      </a:r>
                      <a:r>
                        <a:rPr lang="zh-TW" sz="1000" dirty="0">
                          <a:effectLst/>
                          <a:latin typeface="+mn-ea"/>
                          <a:ea typeface="+mn-ea"/>
                        </a:rPr>
                        <a:t>一</a:t>
                      </a:r>
                      <a:r>
                        <a:rPr lang="en-US" sz="1000" dirty="0">
                          <a:effectLst/>
                          <a:latin typeface="+mn-ea"/>
                          <a:ea typeface="+mn-ea"/>
                        </a:rPr>
                        <a:t>)</a:t>
                      </a:r>
                      <a:endParaRPr lang="zh-TW" sz="1000" dirty="0">
                        <a:effectLst/>
                        <a:latin typeface="+mn-ea"/>
                        <a:ea typeface="+mn-ea"/>
                      </a:endParaRPr>
                    </a:p>
                    <a:p>
                      <a:pPr algn="ctr">
                        <a:lnSpc>
                          <a:spcPts val="1800"/>
                        </a:lnSpc>
                        <a:spcAft>
                          <a:spcPts val="0"/>
                        </a:spcAft>
                      </a:pPr>
                      <a:r>
                        <a:rPr lang="en-US" sz="1000" dirty="0">
                          <a:effectLst/>
                          <a:latin typeface="+mn-ea"/>
                          <a:ea typeface="+mn-ea"/>
                        </a:rPr>
                        <a:t>(</a:t>
                      </a:r>
                      <a:r>
                        <a:rPr lang="zh-TW" sz="1000" dirty="0">
                          <a:effectLst/>
                          <a:latin typeface="+mn-ea"/>
                          <a:ea typeface="+mn-ea"/>
                        </a:rPr>
                        <a:t>必</a:t>
                      </a:r>
                      <a:r>
                        <a:rPr lang="en-US" sz="1000" dirty="0">
                          <a:effectLst/>
                          <a:latin typeface="+mn-ea"/>
                          <a:ea typeface="+mn-ea"/>
                        </a:rPr>
                        <a:t>)</a:t>
                      </a:r>
                      <a:r>
                        <a:rPr lang="zh-TW" sz="1000" dirty="0">
                          <a:solidFill>
                            <a:srgbClr val="FF0000"/>
                          </a:solidFill>
                          <a:effectLst/>
                          <a:latin typeface="+mn-ea"/>
                          <a:ea typeface="+mn-ea"/>
                        </a:rPr>
                        <a:t>依選課清單</a:t>
                      </a:r>
                    </a:p>
                  </a:txBody>
                  <a:tcPr marL="11619" marR="11619" marT="0" marB="0" anchor="ctr"/>
                </a:tc>
                <a:tc vMerge="1">
                  <a:txBody>
                    <a:bodyPr/>
                    <a:lstStyle/>
                    <a:p>
                      <a:endParaRPr lang="zh-TW" altLang="en-US"/>
                    </a:p>
                  </a:txBody>
                  <a:tcPr/>
                </a:tc>
                <a:tc rowSpan="2">
                  <a:txBody>
                    <a:bodyPr/>
                    <a:lstStyle/>
                    <a:p>
                      <a:pPr algn="ctr">
                        <a:lnSpc>
                          <a:spcPts val="1800"/>
                        </a:lnSpc>
                        <a:spcAft>
                          <a:spcPts val="0"/>
                        </a:spcAft>
                      </a:pPr>
                      <a:r>
                        <a:rPr lang="en-US" sz="1000">
                          <a:effectLst/>
                          <a:latin typeface="+mn-ea"/>
                          <a:ea typeface="+mn-ea"/>
                        </a:rPr>
                        <a:t> </a:t>
                      </a:r>
                      <a:endParaRPr lang="zh-TW" sz="1000">
                        <a:effectLst/>
                        <a:latin typeface="+mn-ea"/>
                        <a:ea typeface="+mn-ea"/>
                      </a:endParaRPr>
                    </a:p>
                  </a:txBody>
                  <a:tcPr marL="11619" marR="11619" marT="0" marB="0" anchor="ctr"/>
                </a:tc>
                <a:tc rowSpan="2">
                  <a:txBody>
                    <a:bodyPr/>
                    <a:lstStyle/>
                    <a:p>
                      <a:pPr algn="ctr">
                        <a:lnSpc>
                          <a:spcPts val="1800"/>
                        </a:lnSpc>
                        <a:spcAft>
                          <a:spcPts val="0"/>
                        </a:spcAft>
                      </a:pPr>
                      <a:r>
                        <a:rPr lang="en-US" sz="1000">
                          <a:effectLst/>
                          <a:latin typeface="+mn-ea"/>
                          <a:ea typeface="+mn-ea"/>
                        </a:rPr>
                        <a:t> </a:t>
                      </a:r>
                      <a:endParaRPr lang="zh-TW" sz="1000">
                        <a:effectLst/>
                        <a:latin typeface="+mn-ea"/>
                        <a:ea typeface="+mn-ea"/>
                      </a:endParaRPr>
                    </a:p>
                  </a:txBody>
                  <a:tcPr marL="11619" marR="11619" marT="0" marB="0" anchor="ctr"/>
                </a:tc>
                <a:extLst>
                  <a:ext uri="{0D108BD9-81ED-4DB2-BD59-A6C34878D82A}">
                    <a16:rowId xmlns:a16="http://schemas.microsoft.com/office/drawing/2014/main" xmlns="" val="10015"/>
                  </a:ext>
                </a:extLst>
              </a:tr>
              <a:tr h="217258">
                <a:tc vMerge="1">
                  <a:txBody>
                    <a:bodyPr/>
                    <a:lstStyle/>
                    <a:p>
                      <a:endParaRPr lang="zh-TW" altLang="en-US"/>
                    </a:p>
                  </a:txBody>
                  <a:tcPr/>
                </a:tc>
                <a:tc>
                  <a:txBody>
                    <a:bodyPr/>
                    <a:lstStyle/>
                    <a:p>
                      <a:pPr algn="ctr">
                        <a:lnSpc>
                          <a:spcPts val="1800"/>
                        </a:lnSpc>
                        <a:spcAft>
                          <a:spcPts val="0"/>
                        </a:spcAft>
                      </a:pPr>
                      <a:r>
                        <a:rPr lang="en-US" sz="1000" dirty="0">
                          <a:effectLst/>
                          <a:latin typeface="+mn-ea"/>
                          <a:ea typeface="+mn-ea"/>
                        </a:rPr>
                        <a:t>16</a:t>
                      </a:r>
                      <a:r>
                        <a:rPr lang="zh-TW" sz="1000" dirty="0">
                          <a:effectLst/>
                          <a:latin typeface="+mn-ea"/>
                          <a:ea typeface="+mn-ea"/>
                        </a:rPr>
                        <a:t>：</a:t>
                      </a:r>
                      <a:r>
                        <a:rPr lang="en-US" sz="1000" dirty="0">
                          <a:effectLst/>
                          <a:latin typeface="+mn-ea"/>
                          <a:ea typeface="+mn-ea"/>
                        </a:rPr>
                        <a:t>00</a:t>
                      </a:r>
                      <a:endParaRPr lang="zh-TW" sz="1000" dirty="0">
                        <a:effectLst/>
                        <a:latin typeface="+mn-ea"/>
                        <a:ea typeface="+mn-ea"/>
                      </a:endParaRPr>
                    </a:p>
                  </a:txBody>
                  <a:tcPr marL="11619" marR="11619" marT="0" marB="0" anchor="ct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xmlns="" val="10016"/>
                  </a:ext>
                </a:extLst>
              </a:tr>
              <a:tr h="217258">
                <a:tc rowSpan="2">
                  <a:txBody>
                    <a:bodyPr/>
                    <a:lstStyle/>
                    <a:p>
                      <a:pPr algn="ctr">
                        <a:lnSpc>
                          <a:spcPts val="1800"/>
                        </a:lnSpc>
                        <a:spcAft>
                          <a:spcPts val="0"/>
                        </a:spcAft>
                      </a:pPr>
                      <a:r>
                        <a:rPr lang="en-US" sz="1000">
                          <a:effectLst/>
                          <a:latin typeface="+mn-ea"/>
                          <a:ea typeface="+mn-ea"/>
                        </a:rPr>
                        <a:t>8</a:t>
                      </a:r>
                      <a:endParaRPr lang="zh-TW" sz="1000">
                        <a:effectLst/>
                        <a:latin typeface="+mn-ea"/>
                        <a:ea typeface="+mn-ea"/>
                      </a:endParaRPr>
                    </a:p>
                  </a:txBody>
                  <a:tcPr marL="11619" marR="11619" marT="0" marB="0" anchor="ctr"/>
                </a:tc>
                <a:tc>
                  <a:txBody>
                    <a:bodyPr/>
                    <a:lstStyle/>
                    <a:p>
                      <a:pPr algn="ctr">
                        <a:lnSpc>
                          <a:spcPts val="1800"/>
                        </a:lnSpc>
                        <a:spcAft>
                          <a:spcPts val="0"/>
                        </a:spcAft>
                      </a:pPr>
                      <a:r>
                        <a:rPr lang="en-US" sz="1000">
                          <a:effectLst/>
                          <a:latin typeface="+mn-ea"/>
                          <a:ea typeface="+mn-ea"/>
                        </a:rPr>
                        <a:t>16</a:t>
                      </a:r>
                      <a:r>
                        <a:rPr lang="zh-TW" sz="1000">
                          <a:effectLst/>
                          <a:latin typeface="+mn-ea"/>
                          <a:ea typeface="+mn-ea"/>
                        </a:rPr>
                        <a:t>：</a:t>
                      </a:r>
                      <a:r>
                        <a:rPr lang="en-US" sz="1000">
                          <a:effectLst/>
                          <a:latin typeface="+mn-ea"/>
                          <a:ea typeface="+mn-ea"/>
                        </a:rPr>
                        <a:t>10</a:t>
                      </a:r>
                      <a:endParaRPr lang="zh-TW" sz="1000">
                        <a:effectLst/>
                        <a:latin typeface="+mn-ea"/>
                        <a:ea typeface="+mn-ea"/>
                      </a:endParaRPr>
                    </a:p>
                  </a:txBody>
                  <a:tcPr marL="11619" marR="11619" marT="0" marB="0" anchor="ctr"/>
                </a:tc>
                <a:tc rowSpan="2">
                  <a:txBody>
                    <a:bodyPr/>
                    <a:lstStyle/>
                    <a:p>
                      <a:pPr algn="ctr">
                        <a:lnSpc>
                          <a:spcPts val="1800"/>
                        </a:lnSpc>
                        <a:spcAft>
                          <a:spcPts val="0"/>
                        </a:spcAft>
                      </a:pPr>
                      <a:r>
                        <a:rPr lang="en-US" sz="1000">
                          <a:effectLst/>
                          <a:latin typeface="+mn-ea"/>
                          <a:ea typeface="+mn-ea"/>
                        </a:rPr>
                        <a:t> </a:t>
                      </a:r>
                      <a:endParaRPr lang="zh-TW" sz="1000">
                        <a:effectLst/>
                        <a:latin typeface="+mn-ea"/>
                        <a:ea typeface="+mn-ea"/>
                      </a:endParaRPr>
                    </a:p>
                  </a:txBody>
                  <a:tcPr marL="11619" marR="11619" marT="0" marB="0" anchor="ctr"/>
                </a:tc>
                <a:tc rowSpan="2">
                  <a:txBody>
                    <a:bodyPr/>
                    <a:lstStyle/>
                    <a:p>
                      <a:pPr algn="ctr">
                        <a:lnSpc>
                          <a:spcPts val="1800"/>
                        </a:lnSpc>
                        <a:spcAft>
                          <a:spcPts val="0"/>
                        </a:spcAft>
                      </a:pPr>
                      <a:r>
                        <a:rPr lang="en-US" sz="1000" dirty="0">
                          <a:effectLst/>
                          <a:latin typeface="+mn-ea"/>
                          <a:ea typeface="+mn-ea"/>
                        </a:rPr>
                        <a:t> </a:t>
                      </a:r>
                      <a:endParaRPr lang="zh-TW" sz="1000" dirty="0">
                        <a:effectLst/>
                        <a:latin typeface="+mn-ea"/>
                        <a:ea typeface="+mn-ea"/>
                      </a:endParaRPr>
                    </a:p>
                  </a:txBody>
                  <a:tcPr marL="11619" marR="11619" marT="0" marB="0" anchor="ctr"/>
                </a:tc>
                <a:tc vMerge="1">
                  <a:txBody>
                    <a:bodyPr/>
                    <a:lstStyle/>
                    <a:p>
                      <a:endParaRPr lang="zh-TW" altLang="en-US"/>
                    </a:p>
                  </a:txBody>
                  <a:tcPr/>
                </a:tc>
                <a:tc rowSpan="2">
                  <a:txBody>
                    <a:bodyPr/>
                    <a:lstStyle/>
                    <a:p>
                      <a:pPr algn="ctr">
                        <a:lnSpc>
                          <a:spcPts val="1800"/>
                        </a:lnSpc>
                        <a:spcAft>
                          <a:spcPts val="0"/>
                        </a:spcAft>
                      </a:pPr>
                      <a:r>
                        <a:rPr lang="en-US" sz="1000">
                          <a:effectLst/>
                          <a:latin typeface="+mn-ea"/>
                          <a:ea typeface="+mn-ea"/>
                        </a:rPr>
                        <a:t> </a:t>
                      </a:r>
                      <a:endParaRPr lang="zh-TW" sz="1000">
                        <a:effectLst/>
                        <a:latin typeface="+mn-ea"/>
                        <a:ea typeface="+mn-ea"/>
                      </a:endParaRPr>
                    </a:p>
                  </a:txBody>
                  <a:tcPr marL="11619" marR="11619" marT="0" marB="0" anchor="ctr"/>
                </a:tc>
                <a:tc rowSpan="2">
                  <a:txBody>
                    <a:bodyPr/>
                    <a:lstStyle/>
                    <a:p>
                      <a:pPr algn="ctr">
                        <a:lnSpc>
                          <a:spcPts val="1800"/>
                        </a:lnSpc>
                        <a:spcAft>
                          <a:spcPts val="0"/>
                        </a:spcAft>
                      </a:pPr>
                      <a:r>
                        <a:rPr lang="en-US" sz="1000">
                          <a:effectLst/>
                          <a:latin typeface="+mn-ea"/>
                          <a:ea typeface="+mn-ea"/>
                        </a:rPr>
                        <a:t> </a:t>
                      </a:r>
                      <a:endParaRPr lang="zh-TW" sz="1000">
                        <a:effectLst/>
                        <a:latin typeface="+mn-ea"/>
                        <a:ea typeface="+mn-ea"/>
                      </a:endParaRPr>
                    </a:p>
                  </a:txBody>
                  <a:tcPr marL="11619" marR="11619" marT="0" marB="0" anchor="ctr"/>
                </a:tc>
                <a:extLst>
                  <a:ext uri="{0D108BD9-81ED-4DB2-BD59-A6C34878D82A}">
                    <a16:rowId xmlns:a16="http://schemas.microsoft.com/office/drawing/2014/main" xmlns="" val="10017"/>
                  </a:ext>
                </a:extLst>
              </a:tr>
              <a:tr h="217258">
                <a:tc vMerge="1">
                  <a:txBody>
                    <a:bodyPr/>
                    <a:lstStyle/>
                    <a:p>
                      <a:endParaRPr lang="zh-TW" altLang="en-US"/>
                    </a:p>
                  </a:txBody>
                  <a:tcPr/>
                </a:tc>
                <a:tc>
                  <a:txBody>
                    <a:bodyPr/>
                    <a:lstStyle/>
                    <a:p>
                      <a:pPr algn="ctr">
                        <a:lnSpc>
                          <a:spcPts val="1800"/>
                        </a:lnSpc>
                        <a:spcAft>
                          <a:spcPts val="0"/>
                        </a:spcAft>
                      </a:pPr>
                      <a:r>
                        <a:rPr lang="en-US" sz="1000" dirty="0">
                          <a:effectLst/>
                          <a:latin typeface="+mn-ea"/>
                          <a:ea typeface="+mn-ea"/>
                        </a:rPr>
                        <a:t>17</a:t>
                      </a:r>
                      <a:r>
                        <a:rPr lang="zh-TW" sz="1000" dirty="0">
                          <a:effectLst/>
                          <a:latin typeface="+mn-ea"/>
                          <a:ea typeface="+mn-ea"/>
                        </a:rPr>
                        <a:t>：</a:t>
                      </a:r>
                      <a:r>
                        <a:rPr lang="en-US" sz="1000" dirty="0">
                          <a:effectLst/>
                          <a:latin typeface="+mn-ea"/>
                          <a:ea typeface="+mn-ea"/>
                        </a:rPr>
                        <a:t>00</a:t>
                      </a:r>
                      <a:endParaRPr lang="zh-TW" sz="1000" dirty="0">
                        <a:effectLst/>
                        <a:latin typeface="+mn-ea"/>
                        <a:ea typeface="+mn-ea"/>
                      </a:endParaRPr>
                    </a:p>
                  </a:txBody>
                  <a:tcPr marL="11619" marR="11619" marT="0" marB="0" anchor="ct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xmlns="" val="10018"/>
                  </a:ext>
                </a:extLst>
              </a:tr>
              <a:tr h="217258">
                <a:tc rowSpan="2">
                  <a:txBody>
                    <a:bodyPr/>
                    <a:lstStyle/>
                    <a:p>
                      <a:pPr algn="ctr">
                        <a:lnSpc>
                          <a:spcPts val="1800"/>
                        </a:lnSpc>
                        <a:spcAft>
                          <a:spcPts val="0"/>
                        </a:spcAft>
                      </a:pPr>
                      <a:r>
                        <a:rPr lang="en-US" sz="1000">
                          <a:effectLst/>
                          <a:latin typeface="+mn-ea"/>
                          <a:ea typeface="+mn-ea"/>
                        </a:rPr>
                        <a:t>C</a:t>
                      </a:r>
                      <a:endParaRPr lang="zh-TW" sz="1000">
                        <a:effectLst/>
                        <a:latin typeface="+mn-ea"/>
                        <a:ea typeface="+mn-ea"/>
                      </a:endParaRPr>
                    </a:p>
                  </a:txBody>
                  <a:tcPr marL="11619" marR="11619" marT="0" marB="0" anchor="ctr"/>
                </a:tc>
                <a:tc>
                  <a:txBody>
                    <a:bodyPr/>
                    <a:lstStyle/>
                    <a:p>
                      <a:pPr algn="ctr">
                        <a:lnSpc>
                          <a:spcPts val="1800"/>
                        </a:lnSpc>
                        <a:spcAft>
                          <a:spcPts val="0"/>
                        </a:spcAft>
                      </a:pPr>
                      <a:r>
                        <a:rPr lang="en-US" sz="1000">
                          <a:effectLst/>
                          <a:latin typeface="+mn-ea"/>
                          <a:ea typeface="+mn-ea"/>
                        </a:rPr>
                        <a:t>17</a:t>
                      </a:r>
                      <a:r>
                        <a:rPr lang="zh-TW" sz="1000">
                          <a:effectLst/>
                          <a:latin typeface="+mn-ea"/>
                          <a:ea typeface="+mn-ea"/>
                        </a:rPr>
                        <a:t>：</a:t>
                      </a:r>
                      <a:r>
                        <a:rPr lang="en-US" sz="1000">
                          <a:effectLst/>
                          <a:latin typeface="+mn-ea"/>
                          <a:ea typeface="+mn-ea"/>
                        </a:rPr>
                        <a:t>05</a:t>
                      </a:r>
                      <a:endParaRPr lang="zh-TW" sz="1000">
                        <a:effectLst/>
                        <a:latin typeface="+mn-ea"/>
                        <a:ea typeface="+mn-ea"/>
                      </a:endParaRPr>
                    </a:p>
                  </a:txBody>
                  <a:tcPr marL="11619" marR="11619" marT="0" marB="0" anchor="ctr"/>
                </a:tc>
                <a:tc rowSpan="4">
                  <a:txBody>
                    <a:bodyPr/>
                    <a:lstStyle/>
                    <a:p>
                      <a:pPr algn="ctr">
                        <a:lnSpc>
                          <a:spcPts val="1800"/>
                        </a:lnSpc>
                        <a:spcAft>
                          <a:spcPts val="0"/>
                        </a:spcAft>
                      </a:pPr>
                      <a:r>
                        <a:rPr lang="zh-TW" sz="1000" dirty="0" smtClean="0">
                          <a:effectLst/>
                          <a:latin typeface="+mn-ea"/>
                          <a:ea typeface="+mn-ea"/>
                        </a:rPr>
                        <a:t>一甲</a:t>
                      </a:r>
                    </a:p>
                    <a:p>
                      <a:pPr algn="ctr">
                        <a:lnSpc>
                          <a:spcPts val="1800"/>
                        </a:lnSpc>
                        <a:spcAft>
                          <a:spcPts val="0"/>
                        </a:spcAft>
                      </a:pPr>
                      <a:r>
                        <a:rPr lang="zh-TW" sz="1000" dirty="0" smtClean="0">
                          <a:effectLst/>
                          <a:latin typeface="+mn-ea"/>
                          <a:ea typeface="+mn-ea"/>
                        </a:rPr>
                        <a:t>英語</a:t>
                      </a:r>
                      <a:r>
                        <a:rPr lang="zh-TW" sz="1000" dirty="0">
                          <a:effectLst/>
                          <a:latin typeface="+mn-ea"/>
                          <a:ea typeface="+mn-ea"/>
                        </a:rPr>
                        <a:t>聽講</a:t>
                      </a:r>
                      <a:r>
                        <a:rPr lang="en-US" sz="1000" dirty="0">
                          <a:effectLst/>
                          <a:latin typeface="+mn-ea"/>
                          <a:ea typeface="+mn-ea"/>
                        </a:rPr>
                        <a:t>(</a:t>
                      </a:r>
                      <a:r>
                        <a:rPr lang="zh-TW" sz="1000" dirty="0">
                          <a:effectLst/>
                          <a:latin typeface="+mn-ea"/>
                          <a:ea typeface="+mn-ea"/>
                        </a:rPr>
                        <a:t>一</a:t>
                      </a:r>
                      <a:r>
                        <a:rPr lang="en-US" sz="1000" dirty="0">
                          <a:effectLst/>
                          <a:latin typeface="+mn-ea"/>
                          <a:ea typeface="+mn-ea"/>
                        </a:rPr>
                        <a:t>)</a:t>
                      </a:r>
                      <a:endParaRPr lang="zh-TW" sz="1000" dirty="0">
                        <a:effectLst/>
                        <a:latin typeface="+mn-ea"/>
                        <a:ea typeface="+mn-ea"/>
                      </a:endParaRPr>
                    </a:p>
                    <a:p>
                      <a:pPr algn="ctr">
                        <a:lnSpc>
                          <a:spcPts val="1800"/>
                        </a:lnSpc>
                        <a:spcAft>
                          <a:spcPts val="0"/>
                        </a:spcAft>
                      </a:pPr>
                      <a:r>
                        <a:rPr lang="en-US" sz="1000" dirty="0">
                          <a:effectLst/>
                          <a:latin typeface="+mn-ea"/>
                          <a:ea typeface="+mn-ea"/>
                        </a:rPr>
                        <a:t>(</a:t>
                      </a:r>
                      <a:r>
                        <a:rPr lang="zh-TW" sz="1000" dirty="0">
                          <a:effectLst/>
                          <a:latin typeface="+mn-ea"/>
                          <a:ea typeface="+mn-ea"/>
                        </a:rPr>
                        <a:t>必</a:t>
                      </a:r>
                      <a:r>
                        <a:rPr lang="en-US" sz="1000" dirty="0">
                          <a:effectLst/>
                          <a:latin typeface="+mn-ea"/>
                          <a:ea typeface="+mn-ea"/>
                        </a:rPr>
                        <a:t>)</a:t>
                      </a:r>
                      <a:r>
                        <a:rPr lang="zh-TW" sz="1000" dirty="0">
                          <a:effectLst/>
                          <a:latin typeface="+mn-ea"/>
                          <a:ea typeface="+mn-ea"/>
                        </a:rPr>
                        <a:t>劉季音</a:t>
                      </a:r>
                    </a:p>
                    <a:p>
                      <a:pPr algn="ctr">
                        <a:lnSpc>
                          <a:spcPts val="1800"/>
                        </a:lnSpc>
                        <a:spcAft>
                          <a:spcPts val="0"/>
                        </a:spcAft>
                      </a:pPr>
                      <a:r>
                        <a:rPr lang="zh-TW" sz="1000" dirty="0">
                          <a:effectLst/>
                          <a:latin typeface="+mn-ea"/>
                          <a:ea typeface="+mn-ea"/>
                        </a:rPr>
                        <a:t>全人</a:t>
                      </a:r>
                      <a:r>
                        <a:rPr lang="en-US" sz="1000" dirty="0">
                          <a:effectLst/>
                          <a:latin typeface="+mn-ea"/>
                          <a:ea typeface="+mn-ea"/>
                        </a:rPr>
                        <a:t>401</a:t>
                      </a:r>
                      <a:endParaRPr lang="zh-TW" sz="1000" dirty="0">
                        <a:effectLst/>
                        <a:latin typeface="+mn-ea"/>
                        <a:ea typeface="+mn-ea"/>
                      </a:endParaRPr>
                    </a:p>
                  </a:txBody>
                  <a:tcPr marL="11619" marR="11619" marT="0" marB="0" anchor="ctr"/>
                </a:tc>
                <a:tc rowSpan="2">
                  <a:txBody>
                    <a:bodyPr/>
                    <a:lstStyle/>
                    <a:p>
                      <a:pPr algn="ctr">
                        <a:lnSpc>
                          <a:spcPts val="1800"/>
                        </a:lnSpc>
                        <a:spcAft>
                          <a:spcPts val="0"/>
                        </a:spcAft>
                      </a:pPr>
                      <a:r>
                        <a:rPr lang="en-US" sz="1000">
                          <a:effectLst/>
                          <a:latin typeface="+mn-ea"/>
                          <a:ea typeface="+mn-ea"/>
                        </a:rPr>
                        <a:t> </a:t>
                      </a:r>
                      <a:endParaRPr lang="zh-TW" sz="1000">
                        <a:effectLst/>
                        <a:latin typeface="+mn-ea"/>
                        <a:ea typeface="+mn-ea"/>
                      </a:endParaRPr>
                    </a:p>
                  </a:txBody>
                  <a:tcPr marL="11619" marR="11619" marT="0" marB="0" anchor="ctr"/>
                </a:tc>
                <a:tc rowSpan="2">
                  <a:txBody>
                    <a:bodyPr/>
                    <a:lstStyle/>
                    <a:p>
                      <a:pPr algn="ctr">
                        <a:lnSpc>
                          <a:spcPts val="1800"/>
                        </a:lnSpc>
                        <a:spcAft>
                          <a:spcPts val="0"/>
                        </a:spcAft>
                      </a:pPr>
                      <a:r>
                        <a:rPr lang="zh-TW" sz="1000" dirty="0">
                          <a:effectLst/>
                          <a:latin typeface="+mn-ea"/>
                          <a:ea typeface="+mn-ea"/>
                        </a:rPr>
                        <a:t>經濟學</a:t>
                      </a:r>
                      <a:r>
                        <a:rPr lang="en-US" sz="1000" dirty="0">
                          <a:effectLst/>
                          <a:latin typeface="+mn-ea"/>
                          <a:ea typeface="+mn-ea"/>
                        </a:rPr>
                        <a:t>(</a:t>
                      </a:r>
                      <a:r>
                        <a:rPr lang="zh-TW" sz="1000" dirty="0">
                          <a:effectLst/>
                          <a:latin typeface="+mn-ea"/>
                          <a:ea typeface="+mn-ea"/>
                        </a:rPr>
                        <a:t>一</a:t>
                      </a:r>
                      <a:r>
                        <a:rPr lang="en-US" sz="1000" dirty="0">
                          <a:effectLst/>
                          <a:latin typeface="+mn-ea"/>
                          <a:ea typeface="+mn-ea"/>
                        </a:rPr>
                        <a:t>)</a:t>
                      </a:r>
                      <a:endParaRPr lang="zh-TW" sz="1000" dirty="0">
                        <a:effectLst/>
                        <a:latin typeface="+mn-ea"/>
                        <a:ea typeface="+mn-ea"/>
                      </a:endParaRPr>
                    </a:p>
                    <a:p>
                      <a:pPr algn="ctr">
                        <a:lnSpc>
                          <a:spcPts val="1800"/>
                        </a:lnSpc>
                        <a:spcAft>
                          <a:spcPts val="0"/>
                        </a:spcAft>
                      </a:pPr>
                      <a:r>
                        <a:rPr lang="en-US" sz="1000" dirty="0">
                          <a:effectLst/>
                          <a:latin typeface="+mn-ea"/>
                          <a:ea typeface="+mn-ea"/>
                        </a:rPr>
                        <a:t>(</a:t>
                      </a:r>
                      <a:r>
                        <a:rPr lang="zh-TW" sz="1000" dirty="0">
                          <a:effectLst/>
                          <a:latin typeface="+mn-ea"/>
                          <a:ea typeface="+mn-ea"/>
                        </a:rPr>
                        <a:t>必</a:t>
                      </a:r>
                      <a:r>
                        <a:rPr lang="en-US" sz="1000" dirty="0">
                          <a:effectLst/>
                          <a:latin typeface="+mn-ea"/>
                          <a:ea typeface="+mn-ea"/>
                        </a:rPr>
                        <a:t>)</a:t>
                      </a:r>
                      <a:r>
                        <a:rPr lang="zh-TW" sz="1000" dirty="0">
                          <a:effectLst/>
                          <a:latin typeface="+mn-ea"/>
                          <a:ea typeface="+mn-ea"/>
                        </a:rPr>
                        <a:t>實習</a:t>
                      </a:r>
                      <a:r>
                        <a:rPr lang="zh-TW" sz="1000" dirty="0" smtClean="0">
                          <a:effectLst/>
                          <a:latin typeface="+mn-ea"/>
                          <a:ea typeface="+mn-ea"/>
                        </a:rPr>
                        <a:t>課</a:t>
                      </a:r>
                      <a:endParaRPr lang="en-US" altLang="zh-TW" sz="1000" dirty="0" smtClean="0">
                        <a:effectLst/>
                        <a:latin typeface="+mn-ea"/>
                        <a:ea typeface="+mn-ea"/>
                      </a:endParaRPr>
                    </a:p>
                    <a:p>
                      <a:pPr algn="ctr">
                        <a:lnSpc>
                          <a:spcPts val="1800"/>
                        </a:lnSpc>
                        <a:spcAft>
                          <a:spcPts val="0"/>
                        </a:spcAft>
                      </a:pPr>
                      <a:r>
                        <a:rPr lang="zh-TW" sz="1000" dirty="0" smtClean="0">
                          <a:effectLst/>
                          <a:latin typeface="+mn-ea"/>
                          <a:ea typeface="+mn-ea"/>
                        </a:rPr>
                        <a:t>教學</a:t>
                      </a:r>
                      <a:r>
                        <a:rPr lang="en-US" sz="1000" smtClean="0">
                          <a:effectLst/>
                          <a:latin typeface="+mn-ea"/>
                          <a:ea typeface="+mn-ea"/>
                        </a:rPr>
                        <a:t>3</a:t>
                      </a:r>
                      <a:r>
                        <a:rPr lang="en-US" altLang="zh-TW" sz="1000" smtClean="0">
                          <a:effectLst/>
                          <a:latin typeface="+mn-ea"/>
                          <a:ea typeface="+mn-ea"/>
                        </a:rPr>
                        <a:t>17</a:t>
                      </a:r>
                      <a:endParaRPr lang="zh-TW" sz="1000" dirty="0">
                        <a:effectLst/>
                        <a:latin typeface="+mn-ea"/>
                        <a:ea typeface="+mn-ea"/>
                      </a:endParaRPr>
                    </a:p>
                  </a:txBody>
                  <a:tcPr marL="11619" marR="11619" marT="0" marB="0" anchor="ctr"/>
                </a:tc>
                <a:tc rowSpan="4">
                  <a:txBody>
                    <a:bodyPr/>
                    <a:lstStyle/>
                    <a:p>
                      <a:pPr algn="ctr">
                        <a:lnSpc>
                          <a:spcPts val="1800"/>
                        </a:lnSpc>
                        <a:spcAft>
                          <a:spcPts val="0"/>
                        </a:spcAft>
                      </a:pPr>
                      <a:r>
                        <a:rPr lang="zh-TW" sz="1000" dirty="0">
                          <a:effectLst/>
                          <a:latin typeface="+mn-ea"/>
                          <a:ea typeface="+mn-ea"/>
                        </a:rPr>
                        <a:t>會計學</a:t>
                      </a:r>
                      <a:r>
                        <a:rPr lang="en-US" sz="1000" dirty="0">
                          <a:effectLst/>
                          <a:latin typeface="+mn-ea"/>
                          <a:ea typeface="+mn-ea"/>
                        </a:rPr>
                        <a:t>(</a:t>
                      </a:r>
                      <a:r>
                        <a:rPr lang="zh-TW" sz="1000" dirty="0">
                          <a:effectLst/>
                          <a:latin typeface="+mn-ea"/>
                          <a:ea typeface="+mn-ea"/>
                        </a:rPr>
                        <a:t>一</a:t>
                      </a:r>
                      <a:r>
                        <a:rPr lang="en-US" sz="1000" dirty="0">
                          <a:effectLst/>
                          <a:latin typeface="+mn-ea"/>
                          <a:ea typeface="+mn-ea"/>
                        </a:rPr>
                        <a:t>)</a:t>
                      </a:r>
                      <a:endParaRPr lang="zh-TW" sz="1000" dirty="0">
                        <a:effectLst/>
                        <a:latin typeface="+mn-ea"/>
                        <a:ea typeface="+mn-ea"/>
                      </a:endParaRPr>
                    </a:p>
                    <a:p>
                      <a:pPr algn="ctr">
                        <a:lnSpc>
                          <a:spcPts val="1800"/>
                        </a:lnSpc>
                        <a:spcAft>
                          <a:spcPts val="0"/>
                        </a:spcAft>
                      </a:pPr>
                      <a:r>
                        <a:rPr lang="en-US" sz="1000" dirty="0">
                          <a:effectLst/>
                          <a:latin typeface="+mn-ea"/>
                          <a:ea typeface="+mn-ea"/>
                        </a:rPr>
                        <a:t>(</a:t>
                      </a:r>
                      <a:r>
                        <a:rPr lang="zh-TW" sz="1000" dirty="0">
                          <a:effectLst/>
                          <a:latin typeface="+mn-ea"/>
                          <a:ea typeface="+mn-ea"/>
                        </a:rPr>
                        <a:t>必</a:t>
                      </a:r>
                      <a:r>
                        <a:rPr lang="en-US" sz="1000" dirty="0">
                          <a:effectLst/>
                          <a:latin typeface="+mn-ea"/>
                          <a:ea typeface="+mn-ea"/>
                        </a:rPr>
                        <a:t>)</a:t>
                      </a:r>
                      <a:r>
                        <a:rPr lang="zh-TW" sz="1000" dirty="0">
                          <a:effectLst/>
                          <a:latin typeface="+mn-ea"/>
                          <a:ea typeface="+mn-ea"/>
                        </a:rPr>
                        <a:t>實習課</a:t>
                      </a:r>
                    </a:p>
                    <a:p>
                      <a:pPr algn="ctr">
                        <a:lnSpc>
                          <a:spcPts val="1800"/>
                        </a:lnSpc>
                        <a:spcAft>
                          <a:spcPts val="0"/>
                        </a:spcAft>
                      </a:pPr>
                      <a:r>
                        <a:rPr lang="zh-TW" sz="1000" dirty="0">
                          <a:effectLst/>
                          <a:latin typeface="+mn-ea"/>
                          <a:ea typeface="+mn-ea"/>
                        </a:rPr>
                        <a:t>教學</a:t>
                      </a:r>
                      <a:r>
                        <a:rPr lang="en-US" sz="1000" dirty="0">
                          <a:effectLst/>
                          <a:latin typeface="+mn-ea"/>
                          <a:ea typeface="+mn-ea"/>
                        </a:rPr>
                        <a:t>317</a:t>
                      </a:r>
                      <a:endParaRPr lang="zh-TW" sz="1000" dirty="0">
                        <a:effectLst/>
                        <a:latin typeface="+mn-ea"/>
                        <a:ea typeface="+mn-ea"/>
                      </a:endParaRPr>
                    </a:p>
                  </a:txBody>
                  <a:tcPr marL="11619" marR="11619" marT="0" marB="0" anchor="ctr"/>
                </a:tc>
                <a:tc rowSpan="2">
                  <a:txBody>
                    <a:bodyPr/>
                    <a:lstStyle/>
                    <a:p>
                      <a:pPr algn="ctr">
                        <a:lnSpc>
                          <a:spcPts val="1800"/>
                        </a:lnSpc>
                        <a:spcAft>
                          <a:spcPts val="0"/>
                        </a:spcAft>
                      </a:pPr>
                      <a:r>
                        <a:rPr lang="en-US" sz="1000">
                          <a:effectLst/>
                          <a:latin typeface="+mn-ea"/>
                          <a:ea typeface="+mn-ea"/>
                        </a:rPr>
                        <a:t> </a:t>
                      </a:r>
                      <a:endParaRPr lang="zh-TW" sz="1000">
                        <a:effectLst/>
                        <a:latin typeface="+mn-ea"/>
                        <a:ea typeface="+mn-ea"/>
                      </a:endParaRPr>
                    </a:p>
                  </a:txBody>
                  <a:tcPr marL="11619" marR="11619" marT="0" marB="0" anchor="ctr"/>
                </a:tc>
                <a:extLst>
                  <a:ext uri="{0D108BD9-81ED-4DB2-BD59-A6C34878D82A}">
                    <a16:rowId xmlns:a16="http://schemas.microsoft.com/office/drawing/2014/main" xmlns="" val="10019"/>
                  </a:ext>
                </a:extLst>
              </a:tr>
              <a:tr h="434516">
                <a:tc vMerge="1">
                  <a:txBody>
                    <a:bodyPr/>
                    <a:lstStyle/>
                    <a:p>
                      <a:endParaRPr lang="zh-TW" altLang="en-US"/>
                    </a:p>
                  </a:txBody>
                  <a:tcPr/>
                </a:tc>
                <a:tc>
                  <a:txBody>
                    <a:bodyPr/>
                    <a:lstStyle/>
                    <a:p>
                      <a:pPr algn="ctr">
                        <a:lnSpc>
                          <a:spcPts val="1800"/>
                        </a:lnSpc>
                        <a:spcAft>
                          <a:spcPts val="0"/>
                        </a:spcAft>
                      </a:pPr>
                      <a:r>
                        <a:rPr lang="en-US" sz="1000" dirty="0">
                          <a:effectLst/>
                          <a:latin typeface="+mn-ea"/>
                          <a:ea typeface="+mn-ea"/>
                        </a:rPr>
                        <a:t>17</a:t>
                      </a:r>
                      <a:r>
                        <a:rPr lang="zh-TW" sz="1000" dirty="0">
                          <a:effectLst/>
                          <a:latin typeface="+mn-ea"/>
                          <a:ea typeface="+mn-ea"/>
                        </a:rPr>
                        <a:t>：</a:t>
                      </a:r>
                      <a:r>
                        <a:rPr lang="en-US" sz="1000" dirty="0">
                          <a:effectLst/>
                          <a:latin typeface="+mn-ea"/>
                          <a:ea typeface="+mn-ea"/>
                        </a:rPr>
                        <a:t>55</a:t>
                      </a:r>
                      <a:endParaRPr lang="zh-TW" sz="1000" dirty="0">
                        <a:effectLst/>
                        <a:latin typeface="+mn-ea"/>
                        <a:ea typeface="+mn-ea"/>
                      </a:endParaRPr>
                    </a:p>
                  </a:txBody>
                  <a:tcPr marL="11619" marR="11619" marT="0" marB="0" anchor="ct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xmlns="" val="10020"/>
                  </a:ext>
                </a:extLst>
              </a:tr>
              <a:tr h="217258">
                <a:tc rowSpan="2">
                  <a:txBody>
                    <a:bodyPr/>
                    <a:lstStyle/>
                    <a:p>
                      <a:pPr algn="ctr">
                        <a:lnSpc>
                          <a:spcPts val="1800"/>
                        </a:lnSpc>
                        <a:spcAft>
                          <a:spcPts val="0"/>
                        </a:spcAft>
                      </a:pPr>
                      <a:r>
                        <a:rPr lang="en-US" sz="1000">
                          <a:effectLst/>
                          <a:latin typeface="+mn-ea"/>
                          <a:ea typeface="+mn-ea"/>
                        </a:rPr>
                        <a:t>D</a:t>
                      </a:r>
                      <a:endParaRPr lang="zh-TW" sz="1000">
                        <a:effectLst/>
                        <a:latin typeface="+mn-ea"/>
                        <a:ea typeface="+mn-ea"/>
                      </a:endParaRPr>
                    </a:p>
                  </a:txBody>
                  <a:tcPr marL="11619" marR="11619" marT="0" marB="0" anchor="ctr"/>
                </a:tc>
                <a:tc>
                  <a:txBody>
                    <a:bodyPr/>
                    <a:lstStyle/>
                    <a:p>
                      <a:pPr algn="ctr">
                        <a:lnSpc>
                          <a:spcPts val="1800"/>
                        </a:lnSpc>
                        <a:spcAft>
                          <a:spcPts val="0"/>
                        </a:spcAft>
                      </a:pPr>
                      <a:r>
                        <a:rPr lang="en-US" sz="1000">
                          <a:effectLst/>
                          <a:latin typeface="+mn-ea"/>
                          <a:ea typeface="+mn-ea"/>
                        </a:rPr>
                        <a:t>18</a:t>
                      </a:r>
                      <a:r>
                        <a:rPr lang="zh-TW" sz="1000">
                          <a:effectLst/>
                          <a:latin typeface="+mn-ea"/>
                          <a:ea typeface="+mn-ea"/>
                        </a:rPr>
                        <a:t>：</a:t>
                      </a:r>
                      <a:r>
                        <a:rPr lang="en-US" sz="1000">
                          <a:effectLst/>
                          <a:latin typeface="+mn-ea"/>
                          <a:ea typeface="+mn-ea"/>
                        </a:rPr>
                        <a:t>00</a:t>
                      </a:r>
                      <a:endParaRPr lang="zh-TW" sz="1000">
                        <a:effectLst/>
                        <a:latin typeface="+mn-ea"/>
                        <a:ea typeface="+mn-ea"/>
                      </a:endParaRPr>
                    </a:p>
                  </a:txBody>
                  <a:tcPr marL="11619" marR="11619" marT="0" marB="0" anchor="ctr"/>
                </a:tc>
                <a:tc vMerge="1">
                  <a:txBody>
                    <a:bodyPr/>
                    <a:lstStyle/>
                    <a:p>
                      <a:endParaRPr lang="zh-TW" altLang="en-US"/>
                    </a:p>
                  </a:txBody>
                  <a:tcPr/>
                </a:tc>
                <a:tc rowSpan="2">
                  <a:txBody>
                    <a:bodyPr/>
                    <a:lstStyle/>
                    <a:p>
                      <a:pPr algn="ctr">
                        <a:lnSpc>
                          <a:spcPts val="1800"/>
                        </a:lnSpc>
                        <a:spcAft>
                          <a:spcPts val="0"/>
                        </a:spcAft>
                      </a:pPr>
                      <a:r>
                        <a:rPr lang="en-US" sz="1000">
                          <a:effectLst/>
                          <a:latin typeface="+mn-ea"/>
                          <a:ea typeface="+mn-ea"/>
                        </a:rPr>
                        <a:t> </a:t>
                      </a:r>
                      <a:endParaRPr lang="zh-TW" sz="1000">
                        <a:effectLst/>
                        <a:latin typeface="+mn-ea"/>
                        <a:ea typeface="+mn-ea"/>
                      </a:endParaRPr>
                    </a:p>
                  </a:txBody>
                  <a:tcPr marL="11619" marR="11619" marT="0" marB="0" anchor="ctr"/>
                </a:tc>
                <a:tc rowSpan="2">
                  <a:txBody>
                    <a:bodyPr/>
                    <a:lstStyle/>
                    <a:p>
                      <a:pPr algn="ctr">
                        <a:lnSpc>
                          <a:spcPts val="1800"/>
                        </a:lnSpc>
                        <a:spcAft>
                          <a:spcPts val="0"/>
                        </a:spcAft>
                      </a:pPr>
                      <a:r>
                        <a:rPr lang="en-US" sz="1000" dirty="0">
                          <a:effectLst/>
                          <a:latin typeface="+mn-ea"/>
                          <a:ea typeface="+mn-ea"/>
                        </a:rPr>
                        <a:t> </a:t>
                      </a:r>
                      <a:endParaRPr lang="zh-TW" sz="1000" dirty="0">
                        <a:effectLst/>
                        <a:latin typeface="+mn-ea"/>
                        <a:ea typeface="+mn-ea"/>
                      </a:endParaRPr>
                    </a:p>
                  </a:txBody>
                  <a:tcPr marL="11619" marR="11619" marT="0" marB="0" anchor="ctr"/>
                </a:tc>
                <a:tc vMerge="1">
                  <a:txBody>
                    <a:bodyPr/>
                    <a:lstStyle/>
                    <a:p>
                      <a:endParaRPr lang="zh-TW" altLang="en-US"/>
                    </a:p>
                  </a:txBody>
                  <a:tcPr/>
                </a:tc>
                <a:tc rowSpan="2">
                  <a:txBody>
                    <a:bodyPr/>
                    <a:lstStyle/>
                    <a:p>
                      <a:pPr algn="ctr">
                        <a:lnSpc>
                          <a:spcPts val="1800"/>
                        </a:lnSpc>
                        <a:spcAft>
                          <a:spcPts val="0"/>
                        </a:spcAft>
                      </a:pPr>
                      <a:r>
                        <a:rPr lang="en-US" sz="1000">
                          <a:effectLst/>
                          <a:latin typeface="+mn-ea"/>
                          <a:ea typeface="+mn-ea"/>
                        </a:rPr>
                        <a:t> </a:t>
                      </a:r>
                      <a:endParaRPr lang="zh-TW" sz="1000">
                        <a:effectLst/>
                        <a:latin typeface="+mn-ea"/>
                        <a:ea typeface="+mn-ea"/>
                      </a:endParaRPr>
                    </a:p>
                  </a:txBody>
                  <a:tcPr marL="11619" marR="11619" marT="0" marB="0" anchor="ctr"/>
                </a:tc>
                <a:extLst>
                  <a:ext uri="{0D108BD9-81ED-4DB2-BD59-A6C34878D82A}">
                    <a16:rowId xmlns:a16="http://schemas.microsoft.com/office/drawing/2014/main" xmlns="" val="10021"/>
                  </a:ext>
                </a:extLst>
              </a:tr>
              <a:tr h="237222">
                <a:tc vMerge="1">
                  <a:txBody>
                    <a:bodyPr/>
                    <a:lstStyle/>
                    <a:p>
                      <a:endParaRPr lang="zh-TW" altLang="en-US"/>
                    </a:p>
                  </a:txBody>
                  <a:tcPr/>
                </a:tc>
                <a:tc>
                  <a:txBody>
                    <a:bodyPr/>
                    <a:lstStyle/>
                    <a:p>
                      <a:pPr algn="ctr">
                        <a:lnSpc>
                          <a:spcPts val="1800"/>
                        </a:lnSpc>
                        <a:spcAft>
                          <a:spcPts val="0"/>
                        </a:spcAft>
                      </a:pPr>
                      <a:r>
                        <a:rPr lang="en-US" sz="1000" dirty="0">
                          <a:effectLst/>
                          <a:latin typeface="+mn-ea"/>
                          <a:ea typeface="+mn-ea"/>
                        </a:rPr>
                        <a:t>18</a:t>
                      </a:r>
                      <a:r>
                        <a:rPr lang="zh-TW" sz="1000" dirty="0">
                          <a:effectLst/>
                          <a:latin typeface="+mn-ea"/>
                          <a:ea typeface="+mn-ea"/>
                        </a:rPr>
                        <a:t>：</a:t>
                      </a:r>
                      <a:r>
                        <a:rPr lang="en-US" sz="1000" dirty="0">
                          <a:effectLst/>
                          <a:latin typeface="+mn-ea"/>
                          <a:ea typeface="+mn-ea"/>
                        </a:rPr>
                        <a:t>50</a:t>
                      </a:r>
                      <a:endParaRPr lang="zh-TW" sz="1000" dirty="0">
                        <a:effectLst/>
                        <a:latin typeface="+mn-ea"/>
                        <a:ea typeface="+mn-ea"/>
                      </a:endParaRPr>
                    </a:p>
                  </a:txBody>
                  <a:tcPr marL="11619" marR="11619" marT="0" marB="0" anchor="ct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xmlns="" val="10022"/>
                  </a:ext>
                </a:extLst>
              </a:tr>
              <a:tr h="217258">
                <a:tc rowSpan="2">
                  <a:txBody>
                    <a:bodyPr/>
                    <a:lstStyle/>
                    <a:p>
                      <a:pPr algn="ctr">
                        <a:lnSpc>
                          <a:spcPts val="1800"/>
                        </a:lnSpc>
                        <a:spcAft>
                          <a:spcPts val="0"/>
                        </a:spcAft>
                      </a:pPr>
                      <a:r>
                        <a:rPr lang="en-US" sz="1000">
                          <a:effectLst/>
                          <a:latin typeface="+mn-ea"/>
                          <a:ea typeface="+mn-ea"/>
                        </a:rPr>
                        <a:t>E</a:t>
                      </a:r>
                      <a:endParaRPr lang="zh-TW" sz="1000">
                        <a:effectLst/>
                        <a:latin typeface="+mn-ea"/>
                        <a:ea typeface="+mn-ea"/>
                      </a:endParaRPr>
                    </a:p>
                  </a:txBody>
                  <a:tcPr marL="11619" marR="11619" marT="0" marB="0" anchor="ctr"/>
                </a:tc>
                <a:tc>
                  <a:txBody>
                    <a:bodyPr/>
                    <a:lstStyle/>
                    <a:p>
                      <a:pPr algn="ctr">
                        <a:lnSpc>
                          <a:spcPts val="1800"/>
                        </a:lnSpc>
                        <a:spcAft>
                          <a:spcPts val="0"/>
                        </a:spcAft>
                      </a:pPr>
                      <a:r>
                        <a:rPr lang="en-US" sz="1000">
                          <a:effectLst/>
                          <a:latin typeface="+mn-ea"/>
                          <a:ea typeface="+mn-ea"/>
                        </a:rPr>
                        <a:t>18</a:t>
                      </a:r>
                      <a:r>
                        <a:rPr lang="zh-TW" sz="1000">
                          <a:effectLst/>
                          <a:latin typeface="+mn-ea"/>
                          <a:ea typeface="+mn-ea"/>
                        </a:rPr>
                        <a:t>：</a:t>
                      </a:r>
                      <a:r>
                        <a:rPr lang="en-US" sz="1000">
                          <a:effectLst/>
                          <a:latin typeface="+mn-ea"/>
                          <a:ea typeface="+mn-ea"/>
                        </a:rPr>
                        <a:t>55</a:t>
                      </a:r>
                      <a:endParaRPr lang="zh-TW" sz="1000">
                        <a:effectLst/>
                        <a:latin typeface="+mn-ea"/>
                        <a:ea typeface="+mn-ea"/>
                      </a:endParaRPr>
                    </a:p>
                  </a:txBody>
                  <a:tcPr marL="11619" marR="11619" marT="0" marB="0" anchor="ctr"/>
                </a:tc>
                <a:tc rowSpan="2">
                  <a:txBody>
                    <a:bodyPr/>
                    <a:lstStyle/>
                    <a:p>
                      <a:pPr algn="ctr">
                        <a:lnSpc>
                          <a:spcPts val="1800"/>
                        </a:lnSpc>
                        <a:spcAft>
                          <a:spcPts val="0"/>
                        </a:spcAft>
                      </a:pPr>
                      <a:r>
                        <a:rPr lang="en-US" sz="1000">
                          <a:effectLst/>
                          <a:latin typeface="+mn-ea"/>
                          <a:ea typeface="+mn-ea"/>
                        </a:rPr>
                        <a:t> </a:t>
                      </a:r>
                      <a:endParaRPr lang="zh-TW" sz="1000">
                        <a:effectLst/>
                        <a:latin typeface="+mn-ea"/>
                        <a:ea typeface="+mn-ea"/>
                      </a:endParaRPr>
                    </a:p>
                  </a:txBody>
                  <a:tcPr marL="11619" marR="11619" marT="0" marB="0" anchor="ctr"/>
                </a:tc>
                <a:tc rowSpan="2">
                  <a:txBody>
                    <a:bodyPr/>
                    <a:lstStyle/>
                    <a:p>
                      <a:pPr algn="ctr">
                        <a:lnSpc>
                          <a:spcPts val="1800"/>
                        </a:lnSpc>
                        <a:spcAft>
                          <a:spcPts val="0"/>
                        </a:spcAft>
                      </a:pPr>
                      <a:r>
                        <a:rPr lang="en-US" sz="1000">
                          <a:effectLst/>
                          <a:latin typeface="+mn-ea"/>
                          <a:ea typeface="+mn-ea"/>
                        </a:rPr>
                        <a:t> </a:t>
                      </a:r>
                      <a:endParaRPr lang="zh-TW" sz="1000">
                        <a:effectLst/>
                        <a:latin typeface="+mn-ea"/>
                        <a:ea typeface="+mn-ea"/>
                      </a:endParaRPr>
                    </a:p>
                  </a:txBody>
                  <a:tcPr marL="11619" marR="11619" marT="0" marB="0" anchor="ctr"/>
                </a:tc>
                <a:tc rowSpan="2">
                  <a:txBody>
                    <a:bodyPr/>
                    <a:lstStyle/>
                    <a:p>
                      <a:pPr algn="ctr">
                        <a:lnSpc>
                          <a:spcPts val="1800"/>
                        </a:lnSpc>
                        <a:spcAft>
                          <a:spcPts val="0"/>
                        </a:spcAft>
                      </a:pPr>
                      <a:r>
                        <a:rPr lang="en-US" sz="1000" dirty="0">
                          <a:effectLst/>
                          <a:latin typeface="+mn-ea"/>
                          <a:ea typeface="+mn-ea"/>
                        </a:rPr>
                        <a:t> </a:t>
                      </a:r>
                      <a:endParaRPr lang="zh-TW" sz="1000" dirty="0">
                        <a:effectLst/>
                        <a:latin typeface="+mn-ea"/>
                        <a:ea typeface="+mn-ea"/>
                      </a:endParaRPr>
                    </a:p>
                  </a:txBody>
                  <a:tcPr marL="11619" marR="11619" marT="0" marB="0" anchor="ctr"/>
                </a:tc>
                <a:tc rowSpan="2">
                  <a:txBody>
                    <a:bodyPr/>
                    <a:lstStyle/>
                    <a:p>
                      <a:pPr algn="ctr">
                        <a:lnSpc>
                          <a:spcPts val="1800"/>
                        </a:lnSpc>
                        <a:spcAft>
                          <a:spcPts val="0"/>
                        </a:spcAft>
                      </a:pPr>
                      <a:r>
                        <a:rPr lang="en-US" sz="1000" dirty="0">
                          <a:effectLst/>
                          <a:latin typeface="+mn-ea"/>
                          <a:ea typeface="+mn-ea"/>
                        </a:rPr>
                        <a:t> </a:t>
                      </a:r>
                      <a:endParaRPr lang="zh-TW" sz="1000" dirty="0">
                        <a:effectLst/>
                        <a:latin typeface="+mn-ea"/>
                        <a:ea typeface="+mn-ea"/>
                      </a:endParaRPr>
                    </a:p>
                  </a:txBody>
                  <a:tcPr marL="11619" marR="11619" marT="0" marB="0" anchor="ctr"/>
                </a:tc>
                <a:tc rowSpan="2">
                  <a:txBody>
                    <a:bodyPr/>
                    <a:lstStyle/>
                    <a:p>
                      <a:pPr algn="ctr">
                        <a:lnSpc>
                          <a:spcPts val="1800"/>
                        </a:lnSpc>
                        <a:spcAft>
                          <a:spcPts val="0"/>
                        </a:spcAft>
                      </a:pPr>
                      <a:r>
                        <a:rPr lang="en-US" sz="1000" dirty="0">
                          <a:effectLst/>
                          <a:latin typeface="+mn-ea"/>
                          <a:ea typeface="+mn-ea"/>
                        </a:rPr>
                        <a:t> </a:t>
                      </a:r>
                      <a:endParaRPr lang="zh-TW" sz="1000" dirty="0">
                        <a:effectLst/>
                        <a:latin typeface="+mn-ea"/>
                        <a:ea typeface="+mn-ea"/>
                      </a:endParaRPr>
                    </a:p>
                  </a:txBody>
                  <a:tcPr marL="11619" marR="11619" marT="0" marB="0" anchor="ctr"/>
                </a:tc>
                <a:extLst>
                  <a:ext uri="{0D108BD9-81ED-4DB2-BD59-A6C34878D82A}">
                    <a16:rowId xmlns:a16="http://schemas.microsoft.com/office/drawing/2014/main" xmlns="" val="10023"/>
                  </a:ext>
                </a:extLst>
              </a:tr>
              <a:tr h="217258">
                <a:tc vMerge="1">
                  <a:txBody>
                    <a:bodyPr/>
                    <a:lstStyle/>
                    <a:p>
                      <a:endParaRPr lang="zh-TW" altLang="en-US"/>
                    </a:p>
                  </a:txBody>
                  <a:tcPr/>
                </a:tc>
                <a:tc>
                  <a:txBody>
                    <a:bodyPr/>
                    <a:lstStyle/>
                    <a:p>
                      <a:pPr algn="ctr">
                        <a:lnSpc>
                          <a:spcPts val="1800"/>
                        </a:lnSpc>
                        <a:spcAft>
                          <a:spcPts val="0"/>
                        </a:spcAft>
                      </a:pPr>
                      <a:r>
                        <a:rPr lang="en-US" sz="1000" dirty="0">
                          <a:effectLst/>
                          <a:latin typeface="+mn-ea"/>
                          <a:ea typeface="+mn-ea"/>
                        </a:rPr>
                        <a:t>19</a:t>
                      </a:r>
                      <a:r>
                        <a:rPr lang="zh-TW" sz="1000" dirty="0">
                          <a:effectLst/>
                          <a:latin typeface="+mn-ea"/>
                          <a:ea typeface="+mn-ea"/>
                        </a:rPr>
                        <a:t>：</a:t>
                      </a:r>
                      <a:r>
                        <a:rPr lang="en-US" sz="1000" dirty="0">
                          <a:effectLst/>
                          <a:latin typeface="+mn-ea"/>
                          <a:ea typeface="+mn-ea"/>
                        </a:rPr>
                        <a:t>45</a:t>
                      </a:r>
                      <a:endParaRPr lang="zh-TW" sz="1000" dirty="0">
                        <a:effectLst/>
                        <a:latin typeface="+mn-ea"/>
                        <a:ea typeface="+mn-ea"/>
                      </a:endParaRPr>
                    </a:p>
                  </a:txBody>
                  <a:tcPr marL="11619" marR="11619" marT="0" marB="0" anchor="ct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xmlns="" val="10024"/>
                  </a:ext>
                </a:extLst>
              </a:tr>
              <a:tr h="217258">
                <a:tc rowSpan="2">
                  <a:txBody>
                    <a:bodyPr/>
                    <a:lstStyle/>
                    <a:p>
                      <a:pPr algn="ctr">
                        <a:lnSpc>
                          <a:spcPts val="1800"/>
                        </a:lnSpc>
                        <a:spcAft>
                          <a:spcPts val="0"/>
                        </a:spcAft>
                      </a:pPr>
                      <a:r>
                        <a:rPr lang="en-US" sz="1000">
                          <a:effectLst/>
                          <a:latin typeface="+mn-ea"/>
                          <a:ea typeface="+mn-ea"/>
                        </a:rPr>
                        <a:t>F</a:t>
                      </a:r>
                      <a:endParaRPr lang="zh-TW" sz="1000">
                        <a:effectLst/>
                        <a:latin typeface="+mn-ea"/>
                        <a:ea typeface="+mn-ea"/>
                      </a:endParaRPr>
                    </a:p>
                  </a:txBody>
                  <a:tcPr marL="11619" marR="11619" marT="0" marB="0" anchor="ctr"/>
                </a:tc>
                <a:tc>
                  <a:txBody>
                    <a:bodyPr/>
                    <a:lstStyle/>
                    <a:p>
                      <a:pPr algn="ctr">
                        <a:lnSpc>
                          <a:spcPts val="1800"/>
                        </a:lnSpc>
                        <a:spcAft>
                          <a:spcPts val="0"/>
                        </a:spcAft>
                      </a:pPr>
                      <a:r>
                        <a:rPr lang="en-US" sz="1000">
                          <a:effectLst/>
                          <a:latin typeface="+mn-ea"/>
                          <a:ea typeface="+mn-ea"/>
                        </a:rPr>
                        <a:t>19</a:t>
                      </a:r>
                      <a:r>
                        <a:rPr lang="zh-TW" sz="1000">
                          <a:effectLst/>
                          <a:latin typeface="+mn-ea"/>
                          <a:ea typeface="+mn-ea"/>
                        </a:rPr>
                        <a:t>：</a:t>
                      </a:r>
                      <a:r>
                        <a:rPr lang="en-US" sz="1000">
                          <a:effectLst/>
                          <a:latin typeface="+mn-ea"/>
                          <a:ea typeface="+mn-ea"/>
                        </a:rPr>
                        <a:t>50</a:t>
                      </a:r>
                      <a:endParaRPr lang="zh-TW" sz="1000">
                        <a:effectLst/>
                        <a:latin typeface="+mn-ea"/>
                        <a:ea typeface="+mn-ea"/>
                      </a:endParaRPr>
                    </a:p>
                  </a:txBody>
                  <a:tcPr marL="11619" marR="11619" marT="0" marB="0" anchor="ctr"/>
                </a:tc>
                <a:tc rowSpan="2">
                  <a:txBody>
                    <a:bodyPr/>
                    <a:lstStyle/>
                    <a:p>
                      <a:pPr algn="ctr">
                        <a:lnSpc>
                          <a:spcPts val="1800"/>
                        </a:lnSpc>
                        <a:spcAft>
                          <a:spcPts val="0"/>
                        </a:spcAft>
                      </a:pPr>
                      <a:r>
                        <a:rPr lang="en-US" sz="1000">
                          <a:effectLst/>
                          <a:latin typeface="+mn-ea"/>
                          <a:ea typeface="+mn-ea"/>
                        </a:rPr>
                        <a:t> </a:t>
                      </a:r>
                      <a:endParaRPr lang="zh-TW" sz="1000">
                        <a:effectLst/>
                        <a:latin typeface="+mn-ea"/>
                        <a:ea typeface="+mn-ea"/>
                      </a:endParaRPr>
                    </a:p>
                  </a:txBody>
                  <a:tcPr marL="11619" marR="11619" marT="0" marB="0" anchor="ctr"/>
                </a:tc>
                <a:tc rowSpan="2">
                  <a:txBody>
                    <a:bodyPr/>
                    <a:lstStyle/>
                    <a:p>
                      <a:pPr algn="ctr">
                        <a:lnSpc>
                          <a:spcPts val="1800"/>
                        </a:lnSpc>
                        <a:spcAft>
                          <a:spcPts val="0"/>
                        </a:spcAft>
                      </a:pPr>
                      <a:r>
                        <a:rPr lang="en-US" sz="1000">
                          <a:effectLst/>
                          <a:latin typeface="+mn-ea"/>
                          <a:ea typeface="+mn-ea"/>
                        </a:rPr>
                        <a:t> </a:t>
                      </a:r>
                      <a:endParaRPr lang="zh-TW" sz="1000">
                        <a:effectLst/>
                        <a:latin typeface="+mn-ea"/>
                        <a:ea typeface="+mn-ea"/>
                      </a:endParaRPr>
                    </a:p>
                  </a:txBody>
                  <a:tcPr marL="11619" marR="11619" marT="0" marB="0" anchor="ctr"/>
                </a:tc>
                <a:tc rowSpan="2">
                  <a:txBody>
                    <a:bodyPr/>
                    <a:lstStyle/>
                    <a:p>
                      <a:pPr algn="ctr">
                        <a:lnSpc>
                          <a:spcPts val="1800"/>
                        </a:lnSpc>
                        <a:spcAft>
                          <a:spcPts val="0"/>
                        </a:spcAft>
                      </a:pPr>
                      <a:r>
                        <a:rPr lang="en-US" sz="1000">
                          <a:effectLst/>
                          <a:latin typeface="+mn-ea"/>
                          <a:ea typeface="+mn-ea"/>
                        </a:rPr>
                        <a:t> </a:t>
                      </a:r>
                      <a:endParaRPr lang="zh-TW" sz="1000">
                        <a:effectLst/>
                        <a:latin typeface="+mn-ea"/>
                        <a:ea typeface="+mn-ea"/>
                      </a:endParaRPr>
                    </a:p>
                  </a:txBody>
                  <a:tcPr marL="11619" marR="11619" marT="0" marB="0" anchor="ctr"/>
                </a:tc>
                <a:tc rowSpan="2">
                  <a:txBody>
                    <a:bodyPr/>
                    <a:lstStyle/>
                    <a:p>
                      <a:pPr algn="ctr">
                        <a:lnSpc>
                          <a:spcPts val="1800"/>
                        </a:lnSpc>
                        <a:spcAft>
                          <a:spcPts val="0"/>
                        </a:spcAft>
                      </a:pPr>
                      <a:r>
                        <a:rPr lang="en-US" sz="1000" dirty="0">
                          <a:effectLst/>
                          <a:latin typeface="+mn-ea"/>
                          <a:ea typeface="+mn-ea"/>
                        </a:rPr>
                        <a:t> </a:t>
                      </a:r>
                      <a:endParaRPr lang="zh-TW" sz="1000" dirty="0">
                        <a:effectLst/>
                        <a:latin typeface="+mn-ea"/>
                        <a:ea typeface="+mn-ea"/>
                      </a:endParaRPr>
                    </a:p>
                  </a:txBody>
                  <a:tcPr marL="11619" marR="11619" marT="0" marB="0" anchor="ctr"/>
                </a:tc>
                <a:tc rowSpan="2">
                  <a:txBody>
                    <a:bodyPr/>
                    <a:lstStyle/>
                    <a:p>
                      <a:pPr algn="ctr">
                        <a:lnSpc>
                          <a:spcPts val="1800"/>
                        </a:lnSpc>
                        <a:spcAft>
                          <a:spcPts val="0"/>
                        </a:spcAft>
                      </a:pPr>
                      <a:r>
                        <a:rPr lang="en-US" sz="1000" dirty="0">
                          <a:effectLst/>
                          <a:latin typeface="+mn-ea"/>
                          <a:ea typeface="+mn-ea"/>
                        </a:rPr>
                        <a:t> </a:t>
                      </a:r>
                      <a:endParaRPr lang="zh-TW" sz="1000" dirty="0">
                        <a:effectLst/>
                        <a:latin typeface="+mn-ea"/>
                        <a:ea typeface="+mn-ea"/>
                      </a:endParaRPr>
                    </a:p>
                  </a:txBody>
                  <a:tcPr marL="11619" marR="11619" marT="0" marB="0" anchor="ctr"/>
                </a:tc>
                <a:extLst>
                  <a:ext uri="{0D108BD9-81ED-4DB2-BD59-A6C34878D82A}">
                    <a16:rowId xmlns:a16="http://schemas.microsoft.com/office/drawing/2014/main" xmlns="" val="10025"/>
                  </a:ext>
                </a:extLst>
              </a:tr>
              <a:tr h="217258">
                <a:tc vMerge="1">
                  <a:txBody>
                    <a:bodyPr/>
                    <a:lstStyle/>
                    <a:p>
                      <a:endParaRPr lang="zh-TW" altLang="en-US"/>
                    </a:p>
                  </a:txBody>
                  <a:tcPr/>
                </a:tc>
                <a:tc>
                  <a:txBody>
                    <a:bodyPr/>
                    <a:lstStyle/>
                    <a:p>
                      <a:pPr algn="ctr">
                        <a:lnSpc>
                          <a:spcPts val="1800"/>
                        </a:lnSpc>
                        <a:spcAft>
                          <a:spcPts val="0"/>
                        </a:spcAft>
                      </a:pPr>
                      <a:r>
                        <a:rPr lang="en-US" sz="1000" dirty="0">
                          <a:effectLst/>
                          <a:latin typeface="+mn-ea"/>
                          <a:ea typeface="+mn-ea"/>
                        </a:rPr>
                        <a:t>20</a:t>
                      </a:r>
                      <a:r>
                        <a:rPr lang="zh-TW" sz="1000" dirty="0">
                          <a:effectLst/>
                          <a:latin typeface="+mn-ea"/>
                          <a:ea typeface="+mn-ea"/>
                        </a:rPr>
                        <a:t>：</a:t>
                      </a:r>
                      <a:r>
                        <a:rPr lang="en-US" sz="1000" dirty="0">
                          <a:effectLst/>
                          <a:latin typeface="+mn-ea"/>
                          <a:ea typeface="+mn-ea"/>
                        </a:rPr>
                        <a:t>40</a:t>
                      </a:r>
                      <a:endParaRPr lang="zh-TW" sz="1000" dirty="0">
                        <a:effectLst/>
                        <a:latin typeface="+mn-ea"/>
                        <a:ea typeface="+mn-ea"/>
                      </a:endParaRPr>
                    </a:p>
                  </a:txBody>
                  <a:tcPr marL="11619" marR="11619" marT="0" marB="0" anchor="ct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xmlns="" val="10026"/>
                  </a:ext>
                </a:extLst>
              </a:tr>
              <a:tr h="217258">
                <a:tc rowSpan="2">
                  <a:txBody>
                    <a:bodyPr/>
                    <a:lstStyle/>
                    <a:p>
                      <a:pPr algn="ctr">
                        <a:lnSpc>
                          <a:spcPts val="1800"/>
                        </a:lnSpc>
                        <a:spcAft>
                          <a:spcPts val="0"/>
                        </a:spcAft>
                      </a:pPr>
                      <a:r>
                        <a:rPr lang="en-US" sz="1000">
                          <a:effectLst/>
                          <a:latin typeface="+mn-ea"/>
                          <a:ea typeface="+mn-ea"/>
                        </a:rPr>
                        <a:t>G</a:t>
                      </a:r>
                      <a:endParaRPr lang="zh-TW" sz="1000">
                        <a:effectLst/>
                        <a:latin typeface="+mn-ea"/>
                        <a:ea typeface="+mn-ea"/>
                      </a:endParaRPr>
                    </a:p>
                  </a:txBody>
                  <a:tcPr marL="11619" marR="11619" marT="0" marB="0" anchor="ctr"/>
                </a:tc>
                <a:tc>
                  <a:txBody>
                    <a:bodyPr/>
                    <a:lstStyle/>
                    <a:p>
                      <a:pPr algn="ctr">
                        <a:lnSpc>
                          <a:spcPts val="1800"/>
                        </a:lnSpc>
                        <a:spcAft>
                          <a:spcPts val="0"/>
                        </a:spcAft>
                      </a:pPr>
                      <a:r>
                        <a:rPr lang="en-US" sz="1000">
                          <a:effectLst/>
                          <a:latin typeface="+mn-ea"/>
                          <a:ea typeface="+mn-ea"/>
                        </a:rPr>
                        <a:t>20</a:t>
                      </a:r>
                      <a:r>
                        <a:rPr lang="zh-TW" sz="1000">
                          <a:effectLst/>
                          <a:latin typeface="+mn-ea"/>
                          <a:ea typeface="+mn-ea"/>
                        </a:rPr>
                        <a:t>：</a:t>
                      </a:r>
                      <a:r>
                        <a:rPr lang="en-US" sz="1000">
                          <a:effectLst/>
                          <a:latin typeface="+mn-ea"/>
                          <a:ea typeface="+mn-ea"/>
                        </a:rPr>
                        <a:t>45</a:t>
                      </a:r>
                      <a:endParaRPr lang="zh-TW" sz="1000">
                        <a:effectLst/>
                        <a:latin typeface="+mn-ea"/>
                        <a:ea typeface="+mn-ea"/>
                      </a:endParaRPr>
                    </a:p>
                  </a:txBody>
                  <a:tcPr marL="11619" marR="11619" marT="0" marB="0" anchor="ctr"/>
                </a:tc>
                <a:tc rowSpan="2">
                  <a:txBody>
                    <a:bodyPr/>
                    <a:lstStyle/>
                    <a:p>
                      <a:pPr algn="ctr">
                        <a:lnSpc>
                          <a:spcPts val="1800"/>
                        </a:lnSpc>
                        <a:spcAft>
                          <a:spcPts val="0"/>
                        </a:spcAft>
                      </a:pPr>
                      <a:r>
                        <a:rPr lang="en-US" sz="1000" dirty="0">
                          <a:effectLst/>
                          <a:latin typeface="+mn-ea"/>
                          <a:ea typeface="+mn-ea"/>
                        </a:rPr>
                        <a:t> </a:t>
                      </a:r>
                      <a:endParaRPr lang="zh-TW" sz="1000" dirty="0">
                        <a:effectLst/>
                        <a:latin typeface="+mn-ea"/>
                        <a:ea typeface="+mn-ea"/>
                      </a:endParaRPr>
                    </a:p>
                  </a:txBody>
                  <a:tcPr marL="11619" marR="11619" marT="0" marB="0" anchor="ctr"/>
                </a:tc>
                <a:tc rowSpan="2">
                  <a:txBody>
                    <a:bodyPr/>
                    <a:lstStyle/>
                    <a:p>
                      <a:pPr algn="ctr">
                        <a:lnSpc>
                          <a:spcPts val="1800"/>
                        </a:lnSpc>
                        <a:spcAft>
                          <a:spcPts val="0"/>
                        </a:spcAft>
                      </a:pPr>
                      <a:r>
                        <a:rPr lang="en-US" sz="1000">
                          <a:effectLst/>
                          <a:latin typeface="+mn-ea"/>
                          <a:ea typeface="+mn-ea"/>
                        </a:rPr>
                        <a:t> </a:t>
                      </a:r>
                      <a:endParaRPr lang="zh-TW" sz="1000">
                        <a:effectLst/>
                        <a:latin typeface="+mn-ea"/>
                        <a:ea typeface="+mn-ea"/>
                      </a:endParaRPr>
                    </a:p>
                  </a:txBody>
                  <a:tcPr marL="11619" marR="11619" marT="0" marB="0" anchor="ctr"/>
                </a:tc>
                <a:tc rowSpan="2">
                  <a:txBody>
                    <a:bodyPr/>
                    <a:lstStyle/>
                    <a:p>
                      <a:pPr algn="ctr">
                        <a:lnSpc>
                          <a:spcPts val="1800"/>
                        </a:lnSpc>
                        <a:spcAft>
                          <a:spcPts val="0"/>
                        </a:spcAft>
                      </a:pPr>
                      <a:r>
                        <a:rPr lang="en-US" sz="1000">
                          <a:effectLst/>
                          <a:latin typeface="+mn-ea"/>
                          <a:ea typeface="+mn-ea"/>
                        </a:rPr>
                        <a:t> </a:t>
                      </a:r>
                      <a:endParaRPr lang="zh-TW" sz="1000">
                        <a:effectLst/>
                        <a:latin typeface="+mn-ea"/>
                        <a:ea typeface="+mn-ea"/>
                      </a:endParaRPr>
                    </a:p>
                  </a:txBody>
                  <a:tcPr marL="11619" marR="11619" marT="0" marB="0" anchor="ctr"/>
                </a:tc>
                <a:tc rowSpan="2">
                  <a:txBody>
                    <a:bodyPr/>
                    <a:lstStyle/>
                    <a:p>
                      <a:pPr algn="ctr">
                        <a:lnSpc>
                          <a:spcPts val="1800"/>
                        </a:lnSpc>
                        <a:spcAft>
                          <a:spcPts val="0"/>
                        </a:spcAft>
                      </a:pPr>
                      <a:r>
                        <a:rPr lang="en-US" sz="1000">
                          <a:effectLst/>
                          <a:latin typeface="+mn-ea"/>
                          <a:ea typeface="+mn-ea"/>
                        </a:rPr>
                        <a:t> </a:t>
                      </a:r>
                      <a:endParaRPr lang="zh-TW" sz="1000">
                        <a:effectLst/>
                        <a:latin typeface="+mn-ea"/>
                        <a:ea typeface="+mn-ea"/>
                      </a:endParaRPr>
                    </a:p>
                  </a:txBody>
                  <a:tcPr marL="11619" marR="11619" marT="0" marB="0" anchor="ctr"/>
                </a:tc>
                <a:tc rowSpan="2">
                  <a:txBody>
                    <a:bodyPr/>
                    <a:lstStyle/>
                    <a:p>
                      <a:pPr algn="ctr">
                        <a:lnSpc>
                          <a:spcPts val="1800"/>
                        </a:lnSpc>
                        <a:spcAft>
                          <a:spcPts val="0"/>
                        </a:spcAft>
                      </a:pPr>
                      <a:r>
                        <a:rPr lang="en-US" sz="1000" dirty="0">
                          <a:effectLst/>
                          <a:latin typeface="+mn-ea"/>
                          <a:ea typeface="+mn-ea"/>
                        </a:rPr>
                        <a:t> </a:t>
                      </a:r>
                      <a:endParaRPr lang="zh-TW" sz="1000" dirty="0">
                        <a:effectLst/>
                        <a:latin typeface="+mn-ea"/>
                        <a:ea typeface="+mn-ea"/>
                      </a:endParaRPr>
                    </a:p>
                  </a:txBody>
                  <a:tcPr marL="11619" marR="11619" marT="0" marB="0" anchor="ctr"/>
                </a:tc>
                <a:extLst>
                  <a:ext uri="{0D108BD9-81ED-4DB2-BD59-A6C34878D82A}">
                    <a16:rowId xmlns:a16="http://schemas.microsoft.com/office/drawing/2014/main" xmlns="" val="10027"/>
                  </a:ext>
                </a:extLst>
              </a:tr>
              <a:tr h="217258">
                <a:tc vMerge="1">
                  <a:txBody>
                    <a:bodyPr/>
                    <a:lstStyle/>
                    <a:p>
                      <a:endParaRPr lang="zh-TW" altLang="en-US"/>
                    </a:p>
                  </a:txBody>
                  <a:tcPr/>
                </a:tc>
                <a:tc>
                  <a:txBody>
                    <a:bodyPr/>
                    <a:lstStyle/>
                    <a:p>
                      <a:pPr algn="ctr">
                        <a:lnSpc>
                          <a:spcPts val="1800"/>
                        </a:lnSpc>
                        <a:spcAft>
                          <a:spcPts val="0"/>
                        </a:spcAft>
                      </a:pPr>
                      <a:r>
                        <a:rPr lang="en-US" sz="1000" dirty="0">
                          <a:effectLst/>
                          <a:latin typeface="+mn-ea"/>
                          <a:ea typeface="+mn-ea"/>
                        </a:rPr>
                        <a:t>21</a:t>
                      </a:r>
                      <a:r>
                        <a:rPr lang="zh-TW" sz="1000" dirty="0">
                          <a:effectLst/>
                          <a:latin typeface="+mn-ea"/>
                          <a:ea typeface="+mn-ea"/>
                        </a:rPr>
                        <a:t>：</a:t>
                      </a:r>
                      <a:r>
                        <a:rPr lang="en-US" sz="1000" dirty="0">
                          <a:effectLst/>
                          <a:latin typeface="+mn-ea"/>
                          <a:ea typeface="+mn-ea"/>
                        </a:rPr>
                        <a:t>35</a:t>
                      </a:r>
                      <a:endParaRPr lang="zh-TW" sz="1000" dirty="0">
                        <a:effectLst/>
                        <a:latin typeface="+mn-ea"/>
                        <a:ea typeface="+mn-ea"/>
                      </a:endParaRPr>
                    </a:p>
                  </a:txBody>
                  <a:tcPr marL="11619" marR="11619" marT="0" marB="0" anchor="ct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xmlns="" val="10028"/>
                  </a:ext>
                </a:extLst>
              </a:tr>
            </a:tbl>
          </a:graphicData>
        </a:graphic>
      </p:graphicFrame>
      <p:sp>
        <p:nvSpPr>
          <p:cNvPr id="5" name="矩形 4"/>
          <p:cNvSpPr/>
          <p:nvPr/>
        </p:nvSpPr>
        <p:spPr>
          <a:xfrm>
            <a:off x="25875" y="1507467"/>
            <a:ext cx="2674189" cy="4708981"/>
          </a:xfrm>
          <a:prstGeom prst="rect">
            <a:avLst/>
          </a:prstGeom>
        </p:spPr>
        <p:txBody>
          <a:bodyPr wrap="square">
            <a:spAutoFit/>
          </a:bodyPr>
          <a:lstStyle/>
          <a:p>
            <a:pPr>
              <a:lnSpc>
                <a:spcPts val="3000"/>
              </a:lnSpc>
            </a:pPr>
            <a:r>
              <a:rPr lang="zh-TW" altLang="en-US" dirty="0"/>
              <a:t>◎遠距課程修課平台</a:t>
            </a:r>
            <a:r>
              <a:rPr lang="en-US" altLang="zh-TW" sz="1600" dirty="0">
                <a:solidFill>
                  <a:srgbClr val="0070C0"/>
                </a:solidFill>
              </a:rPr>
              <a:t>https://i-learning.cycu.edu.tw/ </a:t>
            </a:r>
          </a:p>
          <a:p>
            <a:pPr>
              <a:lnSpc>
                <a:spcPts val="3000"/>
              </a:lnSpc>
            </a:pPr>
            <a:r>
              <a:rPr lang="en-US" altLang="zh-TW" sz="1400" dirty="0"/>
              <a:t> 【</a:t>
            </a:r>
            <a:r>
              <a:rPr lang="zh-TW" altLang="en-US" sz="1400" dirty="0"/>
              <a:t>一甲、一乙同學都有先預設加選</a:t>
            </a:r>
            <a:r>
              <a:rPr lang="en-US" altLang="zh-TW" sz="1400" dirty="0" smtClean="0"/>
              <a:t>】</a:t>
            </a:r>
            <a:r>
              <a:rPr lang="zh-TW" altLang="en-US" sz="1400" dirty="0" smtClean="0">
                <a:solidFill>
                  <a:srgbClr val="FF0000"/>
                </a:solidFill>
              </a:rPr>
              <a:t>同學若不想要選此</a:t>
            </a:r>
            <a:r>
              <a:rPr lang="en-US" altLang="zh-TW" sz="1400" dirty="0" smtClean="0">
                <a:solidFill>
                  <a:srgbClr val="FF0000"/>
                </a:solidFill>
              </a:rPr>
              <a:t>3</a:t>
            </a:r>
            <a:r>
              <a:rPr lang="zh-TW" altLang="en-US" sz="1400" dirty="0" smtClean="0">
                <a:solidFill>
                  <a:srgbClr val="FF0000"/>
                </a:solidFill>
              </a:rPr>
              <a:t>堂課</a:t>
            </a:r>
            <a:r>
              <a:rPr lang="zh-TW" altLang="en-US" sz="1400" dirty="0" smtClean="0">
                <a:solidFill>
                  <a:srgbClr val="FF0000"/>
                </a:solidFill>
                <a:latin typeface="新細明體" panose="02020500000000000000" pitchFamily="18" charset="-120"/>
                <a:ea typeface="新細明體" panose="02020500000000000000" pitchFamily="18" charset="-120"/>
              </a:rPr>
              <a:t>，</a:t>
            </a:r>
            <a:r>
              <a:rPr lang="zh-TW" altLang="en-US" sz="1400" dirty="0" smtClean="0">
                <a:solidFill>
                  <a:srgbClr val="FF0000"/>
                </a:solidFill>
              </a:rPr>
              <a:t>可自行上網退選</a:t>
            </a:r>
            <a:endParaRPr lang="en-US" altLang="zh-TW" sz="1400" dirty="0" smtClean="0">
              <a:solidFill>
                <a:srgbClr val="FF0000"/>
              </a:solidFill>
            </a:endParaRPr>
          </a:p>
          <a:p>
            <a:pPr>
              <a:lnSpc>
                <a:spcPts val="3000"/>
              </a:lnSpc>
            </a:pPr>
            <a:endParaRPr lang="en-US" altLang="zh-TW" sz="1400" dirty="0">
              <a:solidFill>
                <a:srgbClr val="FF0000"/>
              </a:solidFill>
            </a:endParaRPr>
          </a:p>
          <a:p>
            <a:pPr>
              <a:lnSpc>
                <a:spcPts val="3000"/>
              </a:lnSpc>
            </a:pPr>
            <a:r>
              <a:rPr lang="en-US" altLang="zh-TW" dirty="0"/>
              <a:t>1. </a:t>
            </a:r>
            <a:r>
              <a:rPr lang="zh-TW" altLang="en-US" sz="1600" dirty="0">
                <a:latin typeface="新細明體" panose="02020500000000000000" pitchFamily="18" charset="-120"/>
                <a:ea typeface="新細明體" panose="02020500000000000000" pitchFamily="18" charset="-120"/>
              </a:rPr>
              <a:t>「</a:t>
            </a:r>
            <a:r>
              <a:rPr lang="zh-TW" altLang="en-US" sz="1600" b="1" dirty="0" smtClean="0"/>
              <a:t>讓</a:t>
            </a:r>
            <a:r>
              <a:rPr lang="zh-TW" altLang="en-US" sz="1600" b="1" dirty="0"/>
              <a:t>數字說話的</a:t>
            </a:r>
            <a:r>
              <a:rPr lang="zh-TW" altLang="en-US" sz="1600" b="1" dirty="0" smtClean="0"/>
              <a:t>統計學</a:t>
            </a:r>
            <a:r>
              <a:rPr lang="zh-TW" altLang="en-US" sz="1600" dirty="0" smtClean="0">
                <a:latin typeface="微軟正黑體" panose="020B0604030504040204" pitchFamily="34" charset="-120"/>
                <a:ea typeface="微軟正黑體" panose="020B0604030504040204" pitchFamily="34" charset="-120"/>
              </a:rPr>
              <a:t>」</a:t>
            </a:r>
            <a:r>
              <a:rPr lang="zh-TW" altLang="en-US" sz="1600" dirty="0"/>
              <a:t>皮世明</a:t>
            </a:r>
            <a:r>
              <a:rPr lang="zh-TW" altLang="en-US" sz="1600" dirty="0" smtClean="0"/>
              <a:t>老師</a:t>
            </a:r>
            <a:r>
              <a:rPr lang="en-US" altLang="zh-TW" sz="1400" dirty="0" smtClean="0"/>
              <a:t>(</a:t>
            </a:r>
            <a:r>
              <a:rPr lang="zh-TW" altLang="en-US" sz="1400" dirty="0" smtClean="0"/>
              <a:t>選修</a:t>
            </a:r>
            <a:r>
              <a:rPr lang="en-US" altLang="zh-TW" sz="1400" dirty="0"/>
              <a:t>/</a:t>
            </a:r>
            <a:r>
              <a:rPr lang="zh-TW" altLang="en-US" sz="1400" dirty="0"/>
              <a:t>半</a:t>
            </a:r>
            <a:r>
              <a:rPr lang="en-US" altLang="zh-TW" sz="1400" dirty="0"/>
              <a:t>/</a:t>
            </a:r>
            <a:r>
              <a:rPr lang="en-US" altLang="zh-TW" sz="1400" dirty="0" smtClean="0"/>
              <a:t>1)</a:t>
            </a:r>
          </a:p>
          <a:p>
            <a:pPr>
              <a:lnSpc>
                <a:spcPts val="3000"/>
              </a:lnSpc>
            </a:pPr>
            <a:r>
              <a:rPr lang="en-US" altLang="zh-TW" dirty="0" smtClean="0"/>
              <a:t> 2.</a:t>
            </a:r>
            <a:r>
              <a:rPr lang="zh-TW" altLang="en-US" dirty="0">
                <a:latin typeface="新細明體" panose="02020500000000000000" pitchFamily="18" charset="-120"/>
                <a:ea typeface="新細明體" panose="02020500000000000000" pitchFamily="18" charset="-120"/>
              </a:rPr>
              <a:t> 「</a:t>
            </a:r>
            <a:r>
              <a:rPr lang="en-US" altLang="zh-TW" dirty="0" smtClean="0"/>
              <a:t> </a:t>
            </a:r>
            <a:r>
              <a:rPr lang="zh-TW" altLang="en-US" sz="1600" b="1" dirty="0"/>
              <a:t>無所不在的</a:t>
            </a:r>
            <a:r>
              <a:rPr lang="zh-TW" altLang="en-US" sz="1600" b="1" dirty="0" smtClean="0"/>
              <a:t>經濟學</a:t>
            </a:r>
            <a:r>
              <a:rPr lang="zh-TW" altLang="en-US" sz="1600" dirty="0" smtClean="0">
                <a:latin typeface="微軟正黑體" panose="020B0604030504040204" pitchFamily="34" charset="-120"/>
                <a:ea typeface="微軟正黑體" panose="020B0604030504040204" pitchFamily="34" charset="-120"/>
              </a:rPr>
              <a:t>」</a:t>
            </a:r>
            <a:r>
              <a:rPr lang="zh-TW" altLang="en-US" sz="1600" dirty="0"/>
              <a:t>江長周</a:t>
            </a:r>
            <a:r>
              <a:rPr lang="zh-TW" altLang="en-US" sz="1600" dirty="0" smtClean="0"/>
              <a:t>老師</a:t>
            </a:r>
            <a:r>
              <a:rPr lang="en-US" altLang="zh-TW" sz="1400" dirty="0"/>
              <a:t>(</a:t>
            </a:r>
            <a:r>
              <a:rPr lang="zh-TW" altLang="en-US" sz="1400" dirty="0"/>
              <a:t>選修</a:t>
            </a:r>
            <a:r>
              <a:rPr lang="en-US" altLang="zh-TW" sz="1400" dirty="0"/>
              <a:t>/</a:t>
            </a:r>
            <a:r>
              <a:rPr lang="zh-TW" altLang="en-US" sz="1400" dirty="0"/>
              <a:t>半</a:t>
            </a:r>
            <a:r>
              <a:rPr lang="en-US" altLang="zh-TW" sz="1400" dirty="0"/>
              <a:t>/1</a:t>
            </a:r>
            <a:r>
              <a:rPr lang="en-US" altLang="zh-TW" sz="1400" dirty="0" smtClean="0"/>
              <a:t>)</a:t>
            </a:r>
            <a:endParaRPr lang="zh-TW" altLang="en-US" sz="1400" dirty="0"/>
          </a:p>
          <a:p>
            <a:pPr>
              <a:lnSpc>
                <a:spcPts val="3000"/>
              </a:lnSpc>
            </a:pPr>
            <a:r>
              <a:rPr lang="en-US" altLang="zh-TW" dirty="0" smtClean="0"/>
              <a:t>3</a:t>
            </a:r>
            <a:r>
              <a:rPr lang="en-US" altLang="zh-TW" dirty="0"/>
              <a:t>. </a:t>
            </a:r>
            <a:r>
              <a:rPr lang="zh-TW" altLang="en-US" dirty="0">
                <a:latin typeface="新細明體" panose="02020500000000000000" pitchFamily="18" charset="-120"/>
                <a:ea typeface="新細明體" panose="02020500000000000000" pitchFamily="18" charset="-120"/>
              </a:rPr>
              <a:t>「</a:t>
            </a:r>
            <a:r>
              <a:rPr lang="zh-TW" altLang="en-US" sz="1600" b="1" dirty="0" smtClean="0"/>
              <a:t>企業</a:t>
            </a:r>
            <a:r>
              <a:rPr lang="zh-TW" altLang="en-US" sz="1600" b="1" dirty="0"/>
              <a:t>的故事</a:t>
            </a:r>
            <a:r>
              <a:rPr lang="zh-TW" altLang="en-US" sz="1600" b="1" dirty="0" smtClean="0"/>
              <a:t>書</a:t>
            </a:r>
            <a:r>
              <a:rPr lang="en-US" altLang="zh-TW" sz="1600" b="1" dirty="0"/>
              <a:t>-</a:t>
            </a:r>
            <a:r>
              <a:rPr lang="zh-TW" altLang="en-US" sz="1600" b="1" dirty="0"/>
              <a:t>會計學</a:t>
            </a:r>
            <a:r>
              <a:rPr lang="zh-TW" altLang="en-US" dirty="0" smtClean="0">
                <a:latin typeface="微軟正黑體" panose="020B0604030504040204" pitchFamily="34" charset="-120"/>
                <a:ea typeface="微軟正黑體" panose="020B0604030504040204" pitchFamily="34" charset="-120"/>
              </a:rPr>
              <a:t>」</a:t>
            </a:r>
            <a:r>
              <a:rPr lang="zh-TW" altLang="en-US" sz="1600" dirty="0"/>
              <a:t>陳計良</a:t>
            </a:r>
            <a:r>
              <a:rPr lang="zh-TW" altLang="en-US" sz="1600" dirty="0" smtClean="0"/>
              <a:t>老師</a:t>
            </a:r>
            <a:r>
              <a:rPr lang="en-US" altLang="zh-TW" sz="1400" dirty="0"/>
              <a:t>(</a:t>
            </a:r>
            <a:r>
              <a:rPr lang="zh-TW" altLang="en-US" sz="1400" dirty="0"/>
              <a:t>選修</a:t>
            </a:r>
            <a:r>
              <a:rPr lang="en-US" altLang="zh-TW" sz="1400" dirty="0"/>
              <a:t>/</a:t>
            </a:r>
            <a:r>
              <a:rPr lang="zh-TW" altLang="en-US" sz="1400" dirty="0"/>
              <a:t>半</a:t>
            </a:r>
            <a:r>
              <a:rPr lang="en-US" altLang="zh-TW" sz="1400" dirty="0"/>
              <a:t>/1</a:t>
            </a:r>
            <a:r>
              <a:rPr lang="en-US" altLang="zh-TW" sz="1400" dirty="0" smtClean="0"/>
              <a:t>)</a:t>
            </a:r>
            <a:endParaRPr lang="en-US" altLang="zh-TW" sz="1400" dirty="0"/>
          </a:p>
        </p:txBody>
      </p:sp>
    </p:spTree>
    <p:extLst>
      <p:ext uri="{BB962C8B-B14F-4D97-AF65-F5344CB8AC3E}">
        <p14:creationId xmlns:p14="http://schemas.microsoft.com/office/powerpoint/2010/main" val="30191461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extLst>
              <p:ext uri="{D42A27DB-BD31-4B8C-83A1-F6EECF244321}">
                <p14:modId xmlns:p14="http://schemas.microsoft.com/office/powerpoint/2010/main" val="3519689883"/>
              </p:ext>
            </p:extLst>
          </p:nvPr>
        </p:nvGraphicFramePr>
        <p:xfrm>
          <a:off x="2769081" y="77641"/>
          <a:ext cx="6297282" cy="6608280"/>
        </p:xfrm>
        <a:graphic>
          <a:graphicData uri="http://schemas.openxmlformats.org/drawingml/2006/table">
            <a:tbl>
              <a:tblPr>
                <a:tableStyleId>{5C22544A-7EE6-4342-B048-85BDC9FD1C3A}</a:tableStyleId>
              </a:tblPr>
              <a:tblGrid>
                <a:gridCol w="584627">
                  <a:extLst>
                    <a:ext uri="{9D8B030D-6E8A-4147-A177-3AD203B41FA5}">
                      <a16:colId xmlns:a16="http://schemas.microsoft.com/office/drawing/2014/main" xmlns="" val="20000"/>
                    </a:ext>
                  </a:extLst>
                </a:gridCol>
                <a:gridCol w="809539">
                  <a:extLst>
                    <a:ext uri="{9D8B030D-6E8A-4147-A177-3AD203B41FA5}">
                      <a16:colId xmlns:a16="http://schemas.microsoft.com/office/drawing/2014/main" xmlns="" val="20001"/>
                    </a:ext>
                  </a:extLst>
                </a:gridCol>
                <a:gridCol w="929736">
                  <a:extLst>
                    <a:ext uri="{9D8B030D-6E8A-4147-A177-3AD203B41FA5}">
                      <a16:colId xmlns:a16="http://schemas.microsoft.com/office/drawing/2014/main" xmlns="" val="20002"/>
                    </a:ext>
                  </a:extLst>
                </a:gridCol>
                <a:gridCol w="993345">
                  <a:extLst>
                    <a:ext uri="{9D8B030D-6E8A-4147-A177-3AD203B41FA5}">
                      <a16:colId xmlns:a16="http://schemas.microsoft.com/office/drawing/2014/main" xmlns="" val="20003"/>
                    </a:ext>
                  </a:extLst>
                </a:gridCol>
                <a:gridCol w="993345">
                  <a:extLst>
                    <a:ext uri="{9D8B030D-6E8A-4147-A177-3AD203B41FA5}">
                      <a16:colId xmlns:a16="http://schemas.microsoft.com/office/drawing/2014/main" xmlns="" val="20004"/>
                    </a:ext>
                  </a:extLst>
                </a:gridCol>
                <a:gridCol w="993345">
                  <a:extLst>
                    <a:ext uri="{9D8B030D-6E8A-4147-A177-3AD203B41FA5}">
                      <a16:colId xmlns:a16="http://schemas.microsoft.com/office/drawing/2014/main" xmlns="" val="20005"/>
                    </a:ext>
                  </a:extLst>
                </a:gridCol>
                <a:gridCol w="993345">
                  <a:extLst>
                    <a:ext uri="{9D8B030D-6E8A-4147-A177-3AD203B41FA5}">
                      <a16:colId xmlns:a16="http://schemas.microsoft.com/office/drawing/2014/main" xmlns="" val="20006"/>
                    </a:ext>
                  </a:extLst>
                </a:gridCol>
              </a:tblGrid>
              <a:tr h="217785">
                <a:tc gridSpan="2">
                  <a:txBody>
                    <a:bodyPr/>
                    <a:lstStyle/>
                    <a:p>
                      <a:pPr algn="ctr">
                        <a:lnSpc>
                          <a:spcPts val="1800"/>
                        </a:lnSpc>
                        <a:spcAft>
                          <a:spcPts val="0"/>
                        </a:spcAft>
                      </a:pPr>
                      <a:r>
                        <a:rPr lang="en-US" sz="1000" dirty="0">
                          <a:effectLst/>
                          <a:latin typeface="+mn-ea"/>
                          <a:ea typeface="+mn-ea"/>
                        </a:rPr>
                        <a:t> </a:t>
                      </a:r>
                      <a:endParaRPr lang="zh-TW" sz="1000" dirty="0">
                        <a:effectLst/>
                        <a:latin typeface="+mn-ea"/>
                        <a:ea typeface="+mn-ea"/>
                      </a:endParaRPr>
                    </a:p>
                  </a:txBody>
                  <a:tcPr marL="11626" marR="11626" marT="0" marB="0"/>
                </a:tc>
                <a:tc hMerge="1">
                  <a:txBody>
                    <a:bodyPr/>
                    <a:lstStyle/>
                    <a:p>
                      <a:endParaRPr lang="zh-TW" altLang="en-US"/>
                    </a:p>
                  </a:txBody>
                  <a:tcPr/>
                </a:tc>
                <a:tc>
                  <a:txBody>
                    <a:bodyPr/>
                    <a:lstStyle/>
                    <a:p>
                      <a:pPr algn="ctr">
                        <a:lnSpc>
                          <a:spcPts val="1800"/>
                        </a:lnSpc>
                        <a:spcAft>
                          <a:spcPts val="0"/>
                        </a:spcAft>
                      </a:pPr>
                      <a:r>
                        <a:rPr lang="zh-TW" sz="1000">
                          <a:effectLst/>
                          <a:latin typeface="+mn-ea"/>
                          <a:ea typeface="+mn-ea"/>
                        </a:rPr>
                        <a:t>星期一</a:t>
                      </a:r>
                    </a:p>
                  </a:txBody>
                  <a:tcPr marL="11626" marR="11626" marT="0" marB="0" anchor="ctr"/>
                </a:tc>
                <a:tc>
                  <a:txBody>
                    <a:bodyPr/>
                    <a:lstStyle/>
                    <a:p>
                      <a:pPr algn="ctr">
                        <a:lnSpc>
                          <a:spcPts val="1800"/>
                        </a:lnSpc>
                        <a:spcAft>
                          <a:spcPts val="0"/>
                        </a:spcAft>
                      </a:pPr>
                      <a:r>
                        <a:rPr lang="zh-TW" sz="1000">
                          <a:effectLst/>
                          <a:latin typeface="+mn-ea"/>
                          <a:ea typeface="+mn-ea"/>
                        </a:rPr>
                        <a:t>星期二</a:t>
                      </a:r>
                    </a:p>
                  </a:txBody>
                  <a:tcPr marL="11626" marR="11626" marT="0" marB="0" anchor="ctr"/>
                </a:tc>
                <a:tc>
                  <a:txBody>
                    <a:bodyPr/>
                    <a:lstStyle/>
                    <a:p>
                      <a:pPr algn="ctr">
                        <a:lnSpc>
                          <a:spcPts val="1800"/>
                        </a:lnSpc>
                        <a:spcAft>
                          <a:spcPts val="0"/>
                        </a:spcAft>
                      </a:pPr>
                      <a:r>
                        <a:rPr lang="zh-TW" sz="1000">
                          <a:effectLst/>
                          <a:latin typeface="+mn-ea"/>
                          <a:ea typeface="+mn-ea"/>
                        </a:rPr>
                        <a:t>星期三</a:t>
                      </a:r>
                    </a:p>
                  </a:txBody>
                  <a:tcPr marL="11626" marR="11626" marT="0" marB="0" anchor="ctr"/>
                </a:tc>
                <a:tc>
                  <a:txBody>
                    <a:bodyPr/>
                    <a:lstStyle/>
                    <a:p>
                      <a:pPr algn="ctr">
                        <a:lnSpc>
                          <a:spcPts val="1800"/>
                        </a:lnSpc>
                        <a:spcAft>
                          <a:spcPts val="0"/>
                        </a:spcAft>
                      </a:pPr>
                      <a:r>
                        <a:rPr lang="zh-TW" sz="1000">
                          <a:effectLst/>
                          <a:latin typeface="+mn-ea"/>
                          <a:ea typeface="+mn-ea"/>
                        </a:rPr>
                        <a:t>星期四</a:t>
                      </a:r>
                    </a:p>
                  </a:txBody>
                  <a:tcPr marL="11626" marR="11626" marT="0" marB="0" anchor="ctr"/>
                </a:tc>
                <a:tc>
                  <a:txBody>
                    <a:bodyPr/>
                    <a:lstStyle/>
                    <a:p>
                      <a:pPr algn="ctr">
                        <a:lnSpc>
                          <a:spcPts val="1800"/>
                        </a:lnSpc>
                        <a:spcAft>
                          <a:spcPts val="0"/>
                        </a:spcAft>
                      </a:pPr>
                      <a:r>
                        <a:rPr lang="zh-TW" sz="1000">
                          <a:effectLst/>
                          <a:latin typeface="+mn-ea"/>
                          <a:ea typeface="+mn-ea"/>
                        </a:rPr>
                        <a:t>星期五</a:t>
                      </a:r>
                    </a:p>
                  </a:txBody>
                  <a:tcPr marL="11626" marR="11626" marT="0" marB="0" anchor="ctr"/>
                </a:tc>
                <a:extLst>
                  <a:ext uri="{0D108BD9-81ED-4DB2-BD59-A6C34878D82A}">
                    <a16:rowId xmlns:a16="http://schemas.microsoft.com/office/drawing/2014/main" xmlns="" val="10000"/>
                  </a:ext>
                </a:extLst>
              </a:tr>
              <a:tr h="217785">
                <a:tc rowSpan="2">
                  <a:txBody>
                    <a:bodyPr/>
                    <a:lstStyle/>
                    <a:p>
                      <a:pPr algn="ctr">
                        <a:lnSpc>
                          <a:spcPts val="1800"/>
                        </a:lnSpc>
                        <a:spcAft>
                          <a:spcPts val="0"/>
                        </a:spcAft>
                      </a:pPr>
                      <a:r>
                        <a:rPr lang="en-US" sz="1000" dirty="0">
                          <a:effectLst/>
                          <a:latin typeface="+mn-ea"/>
                          <a:ea typeface="+mn-ea"/>
                        </a:rPr>
                        <a:t>1</a:t>
                      </a:r>
                      <a:endParaRPr lang="zh-TW" sz="1000" dirty="0">
                        <a:effectLst/>
                        <a:latin typeface="+mn-ea"/>
                        <a:ea typeface="+mn-ea"/>
                      </a:endParaRPr>
                    </a:p>
                  </a:txBody>
                  <a:tcPr marL="11626" marR="11626" marT="0" marB="0" anchor="ctr"/>
                </a:tc>
                <a:tc>
                  <a:txBody>
                    <a:bodyPr/>
                    <a:lstStyle/>
                    <a:p>
                      <a:pPr algn="ctr">
                        <a:lnSpc>
                          <a:spcPts val="1800"/>
                        </a:lnSpc>
                        <a:spcAft>
                          <a:spcPts val="0"/>
                        </a:spcAft>
                      </a:pPr>
                      <a:r>
                        <a:rPr lang="en-US" sz="1000" dirty="0">
                          <a:effectLst/>
                          <a:latin typeface="+mn-ea"/>
                          <a:ea typeface="+mn-ea"/>
                        </a:rPr>
                        <a:t>8</a:t>
                      </a:r>
                      <a:r>
                        <a:rPr lang="zh-TW" sz="1000" dirty="0">
                          <a:effectLst/>
                          <a:latin typeface="+mn-ea"/>
                          <a:ea typeface="+mn-ea"/>
                        </a:rPr>
                        <a:t>：</a:t>
                      </a:r>
                      <a:r>
                        <a:rPr lang="en-US" sz="1000" dirty="0">
                          <a:effectLst/>
                          <a:latin typeface="+mn-ea"/>
                          <a:ea typeface="+mn-ea"/>
                        </a:rPr>
                        <a:t>10</a:t>
                      </a:r>
                      <a:endParaRPr lang="zh-TW" sz="1000" dirty="0">
                        <a:effectLst/>
                        <a:latin typeface="+mn-ea"/>
                        <a:ea typeface="+mn-ea"/>
                      </a:endParaRPr>
                    </a:p>
                  </a:txBody>
                  <a:tcPr marL="11626" marR="11626" marT="0" marB="0" anchor="ctr"/>
                </a:tc>
                <a:tc rowSpan="2">
                  <a:txBody>
                    <a:bodyPr/>
                    <a:lstStyle/>
                    <a:p>
                      <a:pPr algn="ctr">
                        <a:lnSpc>
                          <a:spcPts val="1800"/>
                        </a:lnSpc>
                        <a:spcAft>
                          <a:spcPts val="0"/>
                        </a:spcAft>
                      </a:pPr>
                      <a:r>
                        <a:rPr lang="en-US" sz="1000" dirty="0">
                          <a:effectLst/>
                          <a:latin typeface="+mn-ea"/>
                          <a:ea typeface="+mn-ea"/>
                        </a:rPr>
                        <a:t> </a:t>
                      </a:r>
                      <a:endParaRPr lang="zh-TW" sz="1000" dirty="0">
                        <a:effectLst/>
                        <a:latin typeface="+mn-ea"/>
                        <a:ea typeface="+mn-ea"/>
                      </a:endParaRPr>
                    </a:p>
                  </a:txBody>
                  <a:tcPr marL="11626" marR="11626" marT="0" marB="0" anchor="ctr"/>
                </a:tc>
                <a:tc rowSpan="2">
                  <a:txBody>
                    <a:bodyPr/>
                    <a:lstStyle/>
                    <a:p>
                      <a:pPr algn="ctr">
                        <a:lnSpc>
                          <a:spcPts val="1800"/>
                        </a:lnSpc>
                        <a:spcAft>
                          <a:spcPts val="0"/>
                        </a:spcAft>
                      </a:pPr>
                      <a:r>
                        <a:rPr lang="en-US" sz="1000">
                          <a:effectLst/>
                          <a:latin typeface="+mn-ea"/>
                          <a:ea typeface="+mn-ea"/>
                        </a:rPr>
                        <a:t> </a:t>
                      </a:r>
                      <a:endParaRPr lang="zh-TW" sz="1000">
                        <a:effectLst/>
                        <a:latin typeface="+mn-ea"/>
                        <a:ea typeface="+mn-ea"/>
                      </a:endParaRPr>
                    </a:p>
                  </a:txBody>
                  <a:tcPr marL="11626" marR="11626" marT="0" marB="0" anchor="ctr"/>
                </a:tc>
                <a:tc rowSpan="2">
                  <a:txBody>
                    <a:bodyPr/>
                    <a:lstStyle/>
                    <a:p>
                      <a:pPr algn="ctr">
                        <a:lnSpc>
                          <a:spcPts val="1800"/>
                        </a:lnSpc>
                        <a:spcAft>
                          <a:spcPts val="0"/>
                        </a:spcAft>
                      </a:pPr>
                      <a:r>
                        <a:rPr lang="en-US" sz="1000">
                          <a:effectLst/>
                          <a:latin typeface="+mn-ea"/>
                          <a:ea typeface="+mn-ea"/>
                        </a:rPr>
                        <a:t> </a:t>
                      </a:r>
                      <a:endParaRPr lang="zh-TW" sz="1000">
                        <a:effectLst/>
                        <a:latin typeface="+mn-ea"/>
                        <a:ea typeface="+mn-ea"/>
                      </a:endParaRPr>
                    </a:p>
                  </a:txBody>
                  <a:tcPr marL="11626" marR="11626" marT="0" marB="0" anchor="ctr"/>
                </a:tc>
                <a:tc rowSpan="2">
                  <a:txBody>
                    <a:bodyPr/>
                    <a:lstStyle/>
                    <a:p>
                      <a:pPr algn="ctr">
                        <a:lnSpc>
                          <a:spcPts val="1800"/>
                        </a:lnSpc>
                        <a:spcAft>
                          <a:spcPts val="0"/>
                        </a:spcAft>
                      </a:pPr>
                      <a:r>
                        <a:rPr lang="en-US" sz="1000">
                          <a:effectLst/>
                          <a:latin typeface="+mn-ea"/>
                          <a:ea typeface="+mn-ea"/>
                        </a:rPr>
                        <a:t> </a:t>
                      </a:r>
                      <a:endParaRPr lang="zh-TW" sz="1000">
                        <a:effectLst/>
                        <a:latin typeface="+mn-ea"/>
                        <a:ea typeface="+mn-ea"/>
                      </a:endParaRPr>
                    </a:p>
                  </a:txBody>
                  <a:tcPr marL="11626" marR="11626" marT="0" marB="0" anchor="ctr"/>
                </a:tc>
                <a:tc rowSpan="2">
                  <a:txBody>
                    <a:bodyPr/>
                    <a:lstStyle/>
                    <a:p>
                      <a:pPr algn="ctr">
                        <a:lnSpc>
                          <a:spcPts val="1800"/>
                        </a:lnSpc>
                        <a:spcAft>
                          <a:spcPts val="0"/>
                        </a:spcAft>
                      </a:pPr>
                      <a:r>
                        <a:rPr lang="en-US" sz="1000">
                          <a:effectLst/>
                          <a:latin typeface="+mn-ea"/>
                          <a:ea typeface="+mn-ea"/>
                        </a:rPr>
                        <a:t> </a:t>
                      </a:r>
                      <a:endParaRPr lang="zh-TW" sz="1000">
                        <a:effectLst/>
                        <a:latin typeface="+mn-ea"/>
                        <a:ea typeface="+mn-ea"/>
                      </a:endParaRPr>
                    </a:p>
                  </a:txBody>
                  <a:tcPr marL="11626" marR="11626" marT="0" marB="0" anchor="ctr"/>
                </a:tc>
                <a:extLst>
                  <a:ext uri="{0D108BD9-81ED-4DB2-BD59-A6C34878D82A}">
                    <a16:rowId xmlns:a16="http://schemas.microsoft.com/office/drawing/2014/main" xmlns="" val="10001"/>
                  </a:ext>
                </a:extLst>
              </a:tr>
              <a:tr h="217785">
                <a:tc vMerge="1">
                  <a:txBody>
                    <a:bodyPr/>
                    <a:lstStyle/>
                    <a:p>
                      <a:endParaRPr lang="zh-TW" altLang="en-US"/>
                    </a:p>
                  </a:txBody>
                  <a:tcPr/>
                </a:tc>
                <a:tc>
                  <a:txBody>
                    <a:bodyPr/>
                    <a:lstStyle/>
                    <a:p>
                      <a:pPr algn="ctr">
                        <a:lnSpc>
                          <a:spcPts val="1800"/>
                        </a:lnSpc>
                        <a:spcAft>
                          <a:spcPts val="0"/>
                        </a:spcAft>
                      </a:pPr>
                      <a:r>
                        <a:rPr lang="en-US" sz="1000" dirty="0">
                          <a:effectLst/>
                          <a:latin typeface="+mn-ea"/>
                          <a:ea typeface="+mn-ea"/>
                        </a:rPr>
                        <a:t>9</a:t>
                      </a:r>
                      <a:r>
                        <a:rPr lang="zh-TW" sz="1000" dirty="0">
                          <a:effectLst/>
                          <a:latin typeface="+mn-ea"/>
                          <a:ea typeface="+mn-ea"/>
                        </a:rPr>
                        <a:t>：</a:t>
                      </a:r>
                      <a:r>
                        <a:rPr lang="en-US" sz="1000" dirty="0">
                          <a:effectLst/>
                          <a:latin typeface="+mn-ea"/>
                          <a:ea typeface="+mn-ea"/>
                        </a:rPr>
                        <a:t>00</a:t>
                      </a:r>
                      <a:endParaRPr lang="zh-TW" sz="1000" dirty="0">
                        <a:effectLst/>
                        <a:latin typeface="+mn-ea"/>
                        <a:ea typeface="+mn-ea"/>
                      </a:endParaRPr>
                    </a:p>
                  </a:txBody>
                  <a:tcPr marL="11626" marR="11626" marT="0" marB="0" anchor="ct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xmlns="" val="10002"/>
                  </a:ext>
                </a:extLst>
              </a:tr>
              <a:tr h="217785">
                <a:tc rowSpan="2">
                  <a:txBody>
                    <a:bodyPr/>
                    <a:lstStyle/>
                    <a:p>
                      <a:pPr algn="ctr">
                        <a:lnSpc>
                          <a:spcPts val="1800"/>
                        </a:lnSpc>
                        <a:spcAft>
                          <a:spcPts val="0"/>
                        </a:spcAft>
                      </a:pPr>
                      <a:r>
                        <a:rPr lang="en-US" sz="1000">
                          <a:effectLst/>
                          <a:latin typeface="+mn-ea"/>
                          <a:ea typeface="+mn-ea"/>
                        </a:rPr>
                        <a:t>2</a:t>
                      </a:r>
                      <a:endParaRPr lang="zh-TW" sz="1000">
                        <a:effectLst/>
                        <a:latin typeface="+mn-ea"/>
                        <a:ea typeface="+mn-ea"/>
                      </a:endParaRPr>
                    </a:p>
                  </a:txBody>
                  <a:tcPr marL="11626" marR="11626" marT="0" marB="0" anchor="ctr"/>
                </a:tc>
                <a:tc>
                  <a:txBody>
                    <a:bodyPr/>
                    <a:lstStyle/>
                    <a:p>
                      <a:pPr algn="ctr">
                        <a:lnSpc>
                          <a:spcPts val="1800"/>
                        </a:lnSpc>
                        <a:spcAft>
                          <a:spcPts val="0"/>
                        </a:spcAft>
                      </a:pPr>
                      <a:r>
                        <a:rPr lang="en-US" sz="1000">
                          <a:effectLst/>
                          <a:latin typeface="+mn-ea"/>
                          <a:ea typeface="+mn-ea"/>
                        </a:rPr>
                        <a:t>9</a:t>
                      </a:r>
                      <a:r>
                        <a:rPr lang="zh-TW" sz="1000">
                          <a:effectLst/>
                          <a:latin typeface="+mn-ea"/>
                          <a:ea typeface="+mn-ea"/>
                        </a:rPr>
                        <a:t>：</a:t>
                      </a:r>
                      <a:r>
                        <a:rPr lang="en-US" sz="1000">
                          <a:effectLst/>
                          <a:latin typeface="+mn-ea"/>
                          <a:ea typeface="+mn-ea"/>
                        </a:rPr>
                        <a:t>10</a:t>
                      </a:r>
                      <a:endParaRPr lang="zh-TW" sz="1000">
                        <a:effectLst/>
                        <a:latin typeface="+mn-ea"/>
                        <a:ea typeface="+mn-ea"/>
                      </a:endParaRPr>
                    </a:p>
                  </a:txBody>
                  <a:tcPr marL="11626" marR="11626" marT="0" marB="0" anchor="ctr"/>
                </a:tc>
                <a:tc rowSpan="2">
                  <a:txBody>
                    <a:bodyPr/>
                    <a:lstStyle/>
                    <a:p>
                      <a:pPr algn="ctr">
                        <a:lnSpc>
                          <a:spcPts val="1800"/>
                        </a:lnSpc>
                        <a:spcAft>
                          <a:spcPts val="0"/>
                        </a:spcAft>
                      </a:pPr>
                      <a:r>
                        <a:rPr lang="en-US" sz="1000">
                          <a:effectLst/>
                          <a:latin typeface="+mn-ea"/>
                          <a:ea typeface="+mn-ea"/>
                        </a:rPr>
                        <a:t> </a:t>
                      </a:r>
                      <a:endParaRPr lang="zh-TW" sz="1000">
                        <a:effectLst/>
                        <a:latin typeface="+mn-ea"/>
                        <a:ea typeface="+mn-ea"/>
                      </a:endParaRPr>
                    </a:p>
                  </a:txBody>
                  <a:tcPr marL="11626" marR="11626" marT="0" marB="0" anchor="ctr"/>
                </a:tc>
                <a:tc rowSpan="6">
                  <a:txBody>
                    <a:bodyPr/>
                    <a:lstStyle/>
                    <a:p>
                      <a:pPr algn="ctr">
                        <a:lnSpc>
                          <a:spcPts val="1800"/>
                        </a:lnSpc>
                        <a:spcAft>
                          <a:spcPts val="0"/>
                        </a:spcAft>
                      </a:pPr>
                      <a:r>
                        <a:rPr lang="zh-TW" sz="1000" dirty="0">
                          <a:effectLst/>
                          <a:latin typeface="+mn-ea"/>
                          <a:ea typeface="+mn-ea"/>
                        </a:rPr>
                        <a:t>一乙</a:t>
                      </a:r>
                    </a:p>
                    <a:p>
                      <a:pPr algn="ctr">
                        <a:lnSpc>
                          <a:spcPts val="1800"/>
                        </a:lnSpc>
                        <a:spcAft>
                          <a:spcPts val="0"/>
                        </a:spcAft>
                      </a:pPr>
                      <a:r>
                        <a:rPr lang="zh-TW" sz="1000" dirty="0">
                          <a:effectLst/>
                          <a:latin typeface="+mn-ea"/>
                          <a:ea typeface="+mn-ea"/>
                        </a:rPr>
                        <a:t>經濟學</a:t>
                      </a:r>
                      <a:r>
                        <a:rPr lang="en-US" sz="1000" dirty="0">
                          <a:effectLst/>
                          <a:latin typeface="+mn-ea"/>
                          <a:ea typeface="+mn-ea"/>
                        </a:rPr>
                        <a:t>(</a:t>
                      </a:r>
                      <a:r>
                        <a:rPr lang="zh-TW" sz="1000" dirty="0">
                          <a:effectLst/>
                          <a:latin typeface="+mn-ea"/>
                          <a:ea typeface="+mn-ea"/>
                        </a:rPr>
                        <a:t>一</a:t>
                      </a:r>
                      <a:r>
                        <a:rPr lang="en-US" sz="1000" dirty="0">
                          <a:effectLst/>
                          <a:latin typeface="+mn-ea"/>
                          <a:ea typeface="+mn-ea"/>
                        </a:rPr>
                        <a:t>)</a:t>
                      </a:r>
                      <a:endParaRPr lang="zh-TW" sz="1000" dirty="0">
                        <a:effectLst/>
                        <a:latin typeface="+mn-ea"/>
                        <a:ea typeface="+mn-ea"/>
                      </a:endParaRPr>
                    </a:p>
                    <a:p>
                      <a:pPr algn="ctr">
                        <a:lnSpc>
                          <a:spcPts val="1800"/>
                        </a:lnSpc>
                        <a:spcAft>
                          <a:spcPts val="0"/>
                        </a:spcAft>
                      </a:pPr>
                      <a:r>
                        <a:rPr lang="en-US" sz="1000" dirty="0">
                          <a:effectLst/>
                          <a:latin typeface="+mn-ea"/>
                          <a:ea typeface="+mn-ea"/>
                        </a:rPr>
                        <a:t>(</a:t>
                      </a:r>
                      <a:r>
                        <a:rPr lang="zh-TW" sz="1000" dirty="0">
                          <a:effectLst/>
                          <a:latin typeface="+mn-ea"/>
                          <a:ea typeface="+mn-ea"/>
                        </a:rPr>
                        <a:t>必</a:t>
                      </a:r>
                      <a:r>
                        <a:rPr lang="en-US" sz="1000" dirty="0">
                          <a:effectLst/>
                          <a:latin typeface="+mn-ea"/>
                          <a:ea typeface="+mn-ea"/>
                        </a:rPr>
                        <a:t>)</a:t>
                      </a:r>
                      <a:r>
                        <a:rPr lang="zh-TW" sz="1000" dirty="0">
                          <a:effectLst/>
                          <a:latin typeface="+mn-ea"/>
                          <a:ea typeface="+mn-ea"/>
                        </a:rPr>
                        <a:t>陳佑倫</a:t>
                      </a:r>
                    </a:p>
                    <a:p>
                      <a:pPr algn="ctr">
                        <a:lnSpc>
                          <a:spcPts val="1800"/>
                        </a:lnSpc>
                        <a:spcAft>
                          <a:spcPts val="0"/>
                        </a:spcAft>
                      </a:pPr>
                      <a:r>
                        <a:rPr lang="zh-TW" sz="1000" dirty="0">
                          <a:effectLst/>
                          <a:latin typeface="+mn-ea"/>
                          <a:ea typeface="+mn-ea"/>
                        </a:rPr>
                        <a:t>教學</a:t>
                      </a:r>
                      <a:r>
                        <a:rPr lang="en-US" sz="1000" dirty="0">
                          <a:effectLst/>
                          <a:latin typeface="+mn-ea"/>
                          <a:ea typeface="+mn-ea"/>
                        </a:rPr>
                        <a:t>802</a:t>
                      </a:r>
                      <a:endParaRPr lang="zh-TW" sz="1000" dirty="0">
                        <a:effectLst/>
                        <a:latin typeface="+mn-ea"/>
                        <a:ea typeface="+mn-ea"/>
                      </a:endParaRPr>
                    </a:p>
                  </a:txBody>
                  <a:tcPr marL="11626" marR="11626" marT="0" marB="0" anchor="ctr"/>
                </a:tc>
                <a:tc rowSpan="2">
                  <a:txBody>
                    <a:bodyPr/>
                    <a:lstStyle/>
                    <a:p>
                      <a:pPr algn="ctr">
                        <a:lnSpc>
                          <a:spcPts val="1800"/>
                        </a:lnSpc>
                        <a:spcAft>
                          <a:spcPts val="0"/>
                        </a:spcAft>
                      </a:pPr>
                      <a:r>
                        <a:rPr lang="en-US" sz="1000">
                          <a:effectLst/>
                          <a:latin typeface="+mn-ea"/>
                          <a:ea typeface="+mn-ea"/>
                        </a:rPr>
                        <a:t> </a:t>
                      </a:r>
                      <a:endParaRPr lang="zh-TW" sz="1000">
                        <a:effectLst/>
                        <a:latin typeface="+mn-ea"/>
                        <a:ea typeface="+mn-ea"/>
                      </a:endParaRPr>
                    </a:p>
                  </a:txBody>
                  <a:tcPr marL="11626" marR="11626" marT="0" marB="0" anchor="ctr"/>
                </a:tc>
                <a:tc rowSpan="2">
                  <a:txBody>
                    <a:bodyPr/>
                    <a:lstStyle/>
                    <a:p>
                      <a:pPr>
                        <a:lnSpc>
                          <a:spcPts val="1800"/>
                        </a:lnSpc>
                        <a:spcAft>
                          <a:spcPts val="0"/>
                        </a:spcAft>
                      </a:pPr>
                      <a:r>
                        <a:rPr lang="en-US" sz="1000">
                          <a:effectLst/>
                          <a:latin typeface="+mn-ea"/>
                          <a:ea typeface="+mn-ea"/>
                        </a:rPr>
                        <a:t> </a:t>
                      </a:r>
                      <a:endParaRPr lang="zh-TW" sz="1000">
                        <a:effectLst/>
                        <a:latin typeface="+mn-ea"/>
                        <a:ea typeface="+mn-ea"/>
                      </a:endParaRPr>
                    </a:p>
                  </a:txBody>
                  <a:tcPr marL="11626" marR="11626" marT="0" marB="0" anchor="ctr"/>
                </a:tc>
                <a:tc rowSpan="2">
                  <a:txBody>
                    <a:bodyPr/>
                    <a:lstStyle/>
                    <a:p>
                      <a:pPr algn="ctr">
                        <a:lnSpc>
                          <a:spcPts val="1800"/>
                        </a:lnSpc>
                        <a:spcAft>
                          <a:spcPts val="0"/>
                        </a:spcAft>
                      </a:pPr>
                      <a:r>
                        <a:rPr lang="en-US" sz="1000">
                          <a:effectLst/>
                          <a:latin typeface="+mn-ea"/>
                          <a:ea typeface="+mn-ea"/>
                        </a:rPr>
                        <a:t> </a:t>
                      </a:r>
                      <a:endParaRPr lang="zh-TW" sz="1000">
                        <a:effectLst/>
                        <a:latin typeface="+mn-ea"/>
                        <a:ea typeface="+mn-ea"/>
                      </a:endParaRPr>
                    </a:p>
                  </a:txBody>
                  <a:tcPr marL="11626" marR="11626" marT="0" marB="0" anchor="ctr"/>
                </a:tc>
                <a:extLst>
                  <a:ext uri="{0D108BD9-81ED-4DB2-BD59-A6C34878D82A}">
                    <a16:rowId xmlns:a16="http://schemas.microsoft.com/office/drawing/2014/main" xmlns="" val="10003"/>
                  </a:ext>
                </a:extLst>
              </a:tr>
              <a:tr h="217785">
                <a:tc vMerge="1">
                  <a:txBody>
                    <a:bodyPr/>
                    <a:lstStyle/>
                    <a:p>
                      <a:endParaRPr lang="zh-TW" altLang="en-US"/>
                    </a:p>
                  </a:txBody>
                  <a:tcPr/>
                </a:tc>
                <a:tc>
                  <a:txBody>
                    <a:bodyPr/>
                    <a:lstStyle/>
                    <a:p>
                      <a:pPr algn="ctr">
                        <a:lnSpc>
                          <a:spcPts val="1800"/>
                        </a:lnSpc>
                        <a:spcAft>
                          <a:spcPts val="0"/>
                        </a:spcAft>
                      </a:pPr>
                      <a:r>
                        <a:rPr lang="en-US" sz="1000" dirty="0">
                          <a:effectLst/>
                          <a:latin typeface="+mn-ea"/>
                          <a:ea typeface="+mn-ea"/>
                        </a:rPr>
                        <a:t>10</a:t>
                      </a:r>
                      <a:r>
                        <a:rPr lang="zh-TW" sz="1000" dirty="0">
                          <a:effectLst/>
                          <a:latin typeface="+mn-ea"/>
                          <a:ea typeface="+mn-ea"/>
                        </a:rPr>
                        <a:t>：</a:t>
                      </a:r>
                      <a:r>
                        <a:rPr lang="en-US" sz="1000" dirty="0">
                          <a:effectLst/>
                          <a:latin typeface="+mn-ea"/>
                          <a:ea typeface="+mn-ea"/>
                        </a:rPr>
                        <a:t>00</a:t>
                      </a:r>
                      <a:endParaRPr lang="zh-TW" sz="1000" dirty="0">
                        <a:effectLst/>
                        <a:latin typeface="+mn-ea"/>
                        <a:ea typeface="+mn-ea"/>
                      </a:endParaRPr>
                    </a:p>
                  </a:txBody>
                  <a:tcPr marL="11626" marR="11626" marT="0" marB="0" anchor="ct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xmlns="" val="10004"/>
                  </a:ext>
                </a:extLst>
              </a:tr>
              <a:tr h="217785">
                <a:tc rowSpan="2">
                  <a:txBody>
                    <a:bodyPr/>
                    <a:lstStyle/>
                    <a:p>
                      <a:pPr algn="ctr">
                        <a:lnSpc>
                          <a:spcPts val="1800"/>
                        </a:lnSpc>
                        <a:spcAft>
                          <a:spcPts val="0"/>
                        </a:spcAft>
                      </a:pPr>
                      <a:r>
                        <a:rPr lang="en-US" sz="1000">
                          <a:effectLst/>
                          <a:latin typeface="+mn-ea"/>
                          <a:ea typeface="+mn-ea"/>
                        </a:rPr>
                        <a:t>3</a:t>
                      </a:r>
                      <a:endParaRPr lang="zh-TW" sz="1000">
                        <a:effectLst/>
                        <a:latin typeface="+mn-ea"/>
                        <a:ea typeface="+mn-ea"/>
                      </a:endParaRPr>
                    </a:p>
                  </a:txBody>
                  <a:tcPr marL="11626" marR="11626" marT="0" marB="0" anchor="ctr"/>
                </a:tc>
                <a:tc>
                  <a:txBody>
                    <a:bodyPr/>
                    <a:lstStyle/>
                    <a:p>
                      <a:pPr algn="ctr">
                        <a:lnSpc>
                          <a:spcPts val="1800"/>
                        </a:lnSpc>
                        <a:spcAft>
                          <a:spcPts val="0"/>
                        </a:spcAft>
                      </a:pPr>
                      <a:r>
                        <a:rPr lang="en-US" sz="1000">
                          <a:effectLst/>
                          <a:latin typeface="+mn-ea"/>
                          <a:ea typeface="+mn-ea"/>
                        </a:rPr>
                        <a:t>10</a:t>
                      </a:r>
                      <a:r>
                        <a:rPr lang="zh-TW" sz="1000">
                          <a:effectLst/>
                          <a:latin typeface="+mn-ea"/>
                          <a:ea typeface="+mn-ea"/>
                        </a:rPr>
                        <a:t>：</a:t>
                      </a:r>
                      <a:r>
                        <a:rPr lang="en-US" sz="1000">
                          <a:effectLst/>
                          <a:latin typeface="+mn-ea"/>
                          <a:ea typeface="+mn-ea"/>
                        </a:rPr>
                        <a:t>10</a:t>
                      </a:r>
                      <a:endParaRPr lang="zh-TW" sz="1000">
                        <a:effectLst/>
                        <a:latin typeface="+mn-ea"/>
                        <a:ea typeface="+mn-ea"/>
                      </a:endParaRPr>
                    </a:p>
                  </a:txBody>
                  <a:tcPr marL="11626" marR="11626" marT="0" marB="0" anchor="ctr"/>
                </a:tc>
                <a:tc rowSpan="2">
                  <a:txBody>
                    <a:bodyPr/>
                    <a:lstStyle/>
                    <a:p>
                      <a:pPr algn="ctr">
                        <a:lnSpc>
                          <a:spcPts val="1800"/>
                        </a:lnSpc>
                        <a:spcAft>
                          <a:spcPts val="0"/>
                        </a:spcAft>
                      </a:pPr>
                      <a:r>
                        <a:rPr lang="en-US" sz="1000">
                          <a:effectLst/>
                          <a:latin typeface="+mn-ea"/>
                          <a:ea typeface="+mn-ea"/>
                        </a:rPr>
                        <a:t> </a:t>
                      </a:r>
                      <a:endParaRPr lang="zh-TW" sz="1000">
                        <a:effectLst/>
                        <a:latin typeface="+mn-ea"/>
                        <a:ea typeface="+mn-ea"/>
                      </a:endParaRPr>
                    </a:p>
                  </a:txBody>
                  <a:tcPr marL="11626" marR="11626" marT="0" marB="0" anchor="ctr"/>
                </a:tc>
                <a:tc vMerge="1">
                  <a:txBody>
                    <a:bodyPr/>
                    <a:lstStyle/>
                    <a:p>
                      <a:endParaRPr lang="zh-TW" altLang="en-US"/>
                    </a:p>
                  </a:txBody>
                  <a:tcPr/>
                </a:tc>
                <a:tc rowSpan="4">
                  <a:txBody>
                    <a:bodyPr/>
                    <a:lstStyle/>
                    <a:p>
                      <a:pPr algn="ctr">
                        <a:lnSpc>
                          <a:spcPts val="1800"/>
                        </a:lnSpc>
                        <a:spcAft>
                          <a:spcPts val="0"/>
                        </a:spcAft>
                      </a:pPr>
                      <a:r>
                        <a:rPr lang="zh-TW" sz="1000">
                          <a:effectLst/>
                          <a:latin typeface="+mn-ea"/>
                          <a:ea typeface="+mn-ea"/>
                        </a:rPr>
                        <a:t>全校不排課</a:t>
                      </a:r>
                    </a:p>
                  </a:txBody>
                  <a:tcPr marL="11626" marR="11626" marT="0" marB="0" anchor="ctr"/>
                </a:tc>
                <a:tc rowSpan="2">
                  <a:txBody>
                    <a:bodyPr/>
                    <a:lstStyle/>
                    <a:p>
                      <a:pPr algn="ctr">
                        <a:lnSpc>
                          <a:spcPts val="1800"/>
                        </a:lnSpc>
                        <a:spcAft>
                          <a:spcPts val="0"/>
                        </a:spcAft>
                      </a:pPr>
                      <a:r>
                        <a:rPr lang="en-US" sz="1000">
                          <a:effectLst/>
                          <a:latin typeface="+mn-ea"/>
                          <a:ea typeface="+mn-ea"/>
                        </a:rPr>
                        <a:t> </a:t>
                      </a:r>
                      <a:endParaRPr lang="zh-TW" sz="1000">
                        <a:effectLst/>
                        <a:latin typeface="+mn-ea"/>
                        <a:ea typeface="+mn-ea"/>
                      </a:endParaRPr>
                    </a:p>
                  </a:txBody>
                  <a:tcPr marL="11626" marR="11626" marT="0" marB="0" anchor="ctr"/>
                </a:tc>
                <a:tc rowSpan="4">
                  <a:txBody>
                    <a:bodyPr/>
                    <a:lstStyle/>
                    <a:p>
                      <a:pPr algn="ctr">
                        <a:lnSpc>
                          <a:spcPts val="1800"/>
                        </a:lnSpc>
                        <a:spcAft>
                          <a:spcPts val="0"/>
                        </a:spcAft>
                      </a:pPr>
                      <a:r>
                        <a:rPr lang="zh-TW" sz="1000">
                          <a:effectLst/>
                          <a:latin typeface="+mn-ea"/>
                          <a:ea typeface="+mn-ea"/>
                        </a:rPr>
                        <a:t>一乙</a:t>
                      </a:r>
                    </a:p>
                    <a:p>
                      <a:pPr algn="ctr">
                        <a:lnSpc>
                          <a:spcPts val="1800"/>
                        </a:lnSpc>
                        <a:spcAft>
                          <a:spcPts val="0"/>
                        </a:spcAft>
                      </a:pPr>
                      <a:r>
                        <a:rPr lang="zh-TW" sz="1000">
                          <a:effectLst/>
                          <a:latin typeface="+mn-ea"/>
                          <a:ea typeface="+mn-ea"/>
                        </a:rPr>
                        <a:t>文學典閱讀</a:t>
                      </a:r>
                    </a:p>
                    <a:p>
                      <a:pPr algn="ctr">
                        <a:lnSpc>
                          <a:spcPts val="1800"/>
                        </a:lnSpc>
                        <a:spcAft>
                          <a:spcPts val="0"/>
                        </a:spcAft>
                      </a:pPr>
                      <a:r>
                        <a:rPr lang="en-US" sz="1000">
                          <a:effectLst/>
                          <a:latin typeface="+mn-ea"/>
                          <a:ea typeface="+mn-ea"/>
                        </a:rPr>
                        <a:t>(</a:t>
                      </a:r>
                      <a:r>
                        <a:rPr lang="zh-TW" sz="1000">
                          <a:effectLst/>
                          <a:latin typeface="+mn-ea"/>
                          <a:ea typeface="+mn-ea"/>
                        </a:rPr>
                        <a:t>必</a:t>
                      </a:r>
                      <a:r>
                        <a:rPr lang="en-US" sz="1000">
                          <a:effectLst/>
                          <a:latin typeface="+mn-ea"/>
                          <a:ea typeface="+mn-ea"/>
                        </a:rPr>
                        <a:t>)</a:t>
                      </a:r>
                      <a:r>
                        <a:rPr lang="zh-TW" sz="1000">
                          <a:effectLst/>
                          <a:latin typeface="+mn-ea"/>
                          <a:ea typeface="+mn-ea"/>
                        </a:rPr>
                        <a:t>葉常泓</a:t>
                      </a:r>
                    </a:p>
                    <a:p>
                      <a:pPr algn="ctr">
                        <a:lnSpc>
                          <a:spcPts val="1800"/>
                        </a:lnSpc>
                        <a:spcAft>
                          <a:spcPts val="0"/>
                        </a:spcAft>
                      </a:pPr>
                      <a:r>
                        <a:rPr lang="zh-TW" sz="1000">
                          <a:effectLst/>
                          <a:latin typeface="+mn-ea"/>
                          <a:ea typeface="+mn-ea"/>
                        </a:rPr>
                        <a:t>教學</a:t>
                      </a:r>
                      <a:r>
                        <a:rPr lang="en-US" sz="1000">
                          <a:effectLst/>
                          <a:latin typeface="+mn-ea"/>
                          <a:ea typeface="+mn-ea"/>
                        </a:rPr>
                        <a:t>518</a:t>
                      </a:r>
                      <a:endParaRPr lang="zh-TW" sz="1000">
                        <a:effectLst/>
                        <a:latin typeface="+mn-ea"/>
                        <a:ea typeface="+mn-ea"/>
                      </a:endParaRPr>
                    </a:p>
                  </a:txBody>
                  <a:tcPr marL="11626" marR="11626" marT="0" marB="0" anchor="ctr"/>
                </a:tc>
                <a:extLst>
                  <a:ext uri="{0D108BD9-81ED-4DB2-BD59-A6C34878D82A}">
                    <a16:rowId xmlns:a16="http://schemas.microsoft.com/office/drawing/2014/main" xmlns="" val="10005"/>
                  </a:ext>
                </a:extLst>
              </a:tr>
              <a:tr h="217785">
                <a:tc vMerge="1">
                  <a:txBody>
                    <a:bodyPr/>
                    <a:lstStyle/>
                    <a:p>
                      <a:endParaRPr lang="zh-TW" altLang="en-US"/>
                    </a:p>
                  </a:txBody>
                  <a:tcPr/>
                </a:tc>
                <a:tc>
                  <a:txBody>
                    <a:bodyPr/>
                    <a:lstStyle/>
                    <a:p>
                      <a:pPr algn="ctr">
                        <a:lnSpc>
                          <a:spcPts val="1800"/>
                        </a:lnSpc>
                        <a:spcAft>
                          <a:spcPts val="0"/>
                        </a:spcAft>
                      </a:pPr>
                      <a:r>
                        <a:rPr lang="en-US" sz="1000" dirty="0">
                          <a:effectLst/>
                          <a:latin typeface="+mn-ea"/>
                          <a:ea typeface="+mn-ea"/>
                        </a:rPr>
                        <a:t>11</a:t>
                      </a:r>
                      <a:r>
                        <a:rPr lang="zh-TW" sz="1000" dirty="0">
                          <a:effectLst/>
                          <a:latin typeface="+mn-ea"/>
                          <a:ea typeface="+mn-ea"/>
                        </a:rPr>
                        <a:t>：</a:t>
                      </a:r>
                      <a:r>
                        <a:rPr lang="en-US" sz="1000" dirty="0">
                          <a:effectLst/>
                          <a:latin typeface="+mn-ea"/>
                          <a:ea typeface="+mn-ea"/>
                        </a:rPr>
                        <a:t>00</a:t>
                      </a:r>
                      <a:endParaRPr lang="zh-TW" sz="1000" dirty="0">
                        <a:effectLst/>
                        <a:latin typeface="+mn-ea"/>
                        <a:ea typeface="+mn-ea"/>
                      </a:endParaRPr>
                    </a:p>
                  </a:txBody>
                  <a:tcPr marL="11626" marR="11626" marT="0" marB="0" anchor="ct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xmlns="" val="10006"/>
                  </a:ext>
                </a:extLst>
              </a:tr>
              <a:tr h="217785">
                <a:tc rowSpan="2">
                  <a:txBody>
                    <a:bodyPr/>
                    <a:lstStyle/>
                    <a:p>
                      <a:pPr algn="ctr">
                        <a:lnSpc>
                          <a:spcPts val="1800"/>
                        </a:lnSpc>
                        <a:spcAft>
                          <a:spcPts val="0"/>
                        </a:spcAft>
                      </a:pPr>
                      <a:r>
                        <a:rPr lang="en-US" sz="1000" dirty="0">
                          <a:effectLst/>
                          <a:latin typeface="+mn-ea"/>
                          <a:ea typeface="+mn-ea"/>
                        </a:rPr>
                        <a:t>4</a:t>
                      </a:r>
                      <a:endParaRPr lang="zh-TW" sz="1000" dirty="0">
                        <a:effectLst/>
                        <a:latin typeface="+mn-ea"/>
                        <a:ea typeface="+mn-ea"/>
                      </a:endParaRPr>
                    </a:p>
                  </a:txBody>
                  <a:tcPr marL="11626" marR="11626" marT="0" marB="0" anchor="ctr"/>
                </a:tc>
                <a:tc>
                  <a:txBody>
                    <a:bodyPr/>
                    <a:lstStyle/>
                    <a:p>
                      <a:pPr algn="ctr">
                        <a:lnSpc>
                          <a:spcPts val="1800"/>
                        </a:lnSpc>
                        <a:spcAft>
                          <a:spcPts val="0"/>
                        </a:spcAft>
                      </a:pPr>
                      <a:r>
                        <a:rPr lang="en-US" sz="1000">
                          <a:effectLst/>
                          <a:latin typeface="+mn-ea"/>
                          <a:ea typeface="+mn-ea"/>
                        </a:rPr>
                        <a:t>11</a:t>
                      </a:r>
                      <a:r>
                        <a:rPr lang="zh-TW" sz="1000">
                          <a:effectLst/>
                          <a:latin typeface="+mn-ea"/>
                          <a:ea typeface="+mn-ea"/>
                        </a:rPr>
                        <a:t>：</a:t>
                      </a:r>
                      <a:r>
                        <a:rPr lang="en-US" sz="1000">
                          <a:effectLst/>
                          <a:latin typeface="+mn-ea"/>
                          <a:ea typeface="+mn-ea"/>
                        </a:rPr>
                        <a:t>10</a:t>
                      </a:r>
                      <a:endParaRPr lang="zh-TW" sz="1000">
                        <a:effectLst/>
                        <a:latin typeface="+mn-ea"/>
                        <a:ea typeface="+mn-ea"/>
                      </a:endParaRPr>
                    </a:p>
                  </a:txBody>
                  <a:tcPr marL="11626" marR="11626" marT="0" marB="0" anchor="ctr"/>
                </a:tc>
                <a:tc rowSpan="2">
                  <a:txBody>
                    <a:bodyPr/>
                    <a:lstStyle/>
                    <a:p>
                      <a:pPr algn="ctr">
                        <a:lnSpc>
                          <a:spcPts val="1800"/>
                        </a:lnSpc>
                        <a:spcAft>
                          <a:spcPts val="0"/>
                        </a:spcAft>
                      </a:pPr>
                      <a:r>
                        <a:rPr lang="en-US" sz="1000" dirty="0">
                          <a:effectLst/>
                          <a:latin typeface="+mn-ea"/>
                          <a:ea typeface="+mn-ea"/>
                        </a:rPr>
                        <a:t> </a:t>
                      </a:r>
                      <a:endParaRPr lang="zh-TW" sz="1000" dirty="0">
                        <a:effectLst/>
                        <a:latin typeface="+mn-ea"/>
                        <a:ea typeface="+mn-ea"/>
                      </a:endParaRPr>
                    </a:p>
                  </a:txBody>
                  <a:tcPr marL="11626" marR="11626" marT="0" marB="0" anchor="ctr"/>
                </a:tc>
                <a:tc vMerge="1">
                  <a:txBody>
                    <a:bodyPr/>
                    <a:lstStyle/>
                    <a:p>
                      <a:endParaRPr lang="zh-TW" altLang="en-US"/>
                    </a:p>
                  </a:txBody>
                  <a:tcPr/>
                </a:tc>
                <a:tc vMerge="1">
                  <a:txBody>
                    <a:bodyPr/>
                    <a:lstStyle/>
                    <a:p>
                      <a:endParaRPr lang="zh-TW" altLang="en-US"/>
                    </a:p>
                  </a:txBody>
                  <a:tcPr/>
                </a:tc>
                <a:tc rowSpan="2">
                  <a:txBody>
                    <a:bodyPr/>
                    <a:lstStyle/>
                    <a:p>
                      <a:pPr algn="ctr">
                        <a:lnSpc>
                          <a:spcPts val="1800"/>
                        </a:lnSpc>
                        <a:spcAft>
                          <a:spcPts val="0"/>
                        </a:spcAft>
                      </a:pPr>
                      <a:r>
                        <a:rPr lang="en-US" sz="1000">
                          <a:effectLst/>
                          <a:latin typeface="+mn-ea"/>
                          <a:ea typeface="+mn-ea"/>
                        </a:rPr>
                        <a:t> </a:t>
                      </a:r>
                      <a:endParaRPr lang="zh-TW" sz="1000">
                        <a:effectLst/>
                        <a:latin typeface="+mn-ea"/>
                        <a:ea typeface="+mn-ea"/>
                      </a:endParaRPr>
                    </a:p>
                  </a:txBody>
                  <a:tcPr marL="11626" marR="11626" marT="0" marB="0" anchor="ctr"/>
                </a:tc>
                <a:tc vMerge="1">
                  <a:txBody>
                    <a:bodyPr/>
                    <a:lstStyle/>
                    <a:p>
                      <a:endParaRPr lang="zh-TW" altLang="en-US"/>
                    </a:p>
                  </a:txBody>
                  <a:tcPr/>
                </a:tc>
                <a:extLst>
                  <a:ext uri="{0D108BD9-81ED-4DB2-BD59-A6C34878D82A}">
                    <a16:rowId xmlns:a16="http://schemas.microsoft.com/office/drawing/2014/main" xmlns="" val="10007"/>
                  </a:ext>
                </a:extLst>
              </a:tr>
              <a:tr h="217785">
                <a:tc vMerge="1">
                  <a:txBody>
                    <a:bodyPr/>
                    <a:lstStyle/>
                    <a:p>
                      <a:endParaRPr lang="zh-TW" altLang="en-US"/>
                    </a:p>
                  </a:txBody>
                  <a:tcPr/>
                </a:tc>
                <a:tc>
                  <a:txBody>
                    <a:bodyPr/>
                    <a:lstStyle/>
                    <a:p>
                      <a:pPr algn="ctr">
                        <a:lnSpc>
                          <a:spcPts val="1800"/>
                        </a:lnSpc>
                        <a:spcAft>
                          <a:spcPts val="0"/>
                        </a:spcAft>
                      </a:pPr>
                      <a:r>
                        <a:rPr lang="en-US" sz="1000" dirty="0">
                          <a:effectLst/>
                          <a:latin typeface="+mn-ea"/>
                          <a:ea typeface="+mn-ea"/>
                        </a:rPr>
                        <a:t>12</a:t>
                      </a:r>
                      <a:r>
                        <a:rPr lang="zh-TW" sz="1000" dirty="0">
                          <a:effectLst/>
                          <a:latin typeface="+mn-ea"/>
                          <a:ea typeface="+mn-ea"/>
                        </a:rPr>
                        <a:t>：</a:t>
                      </a:r>
                      <a:r>
                        <a:rPr lang="en-US" sz="1000" dirty="0">
                          <a:effectLst/>
                          <a:latin typeface="+mn-ea"/>
                          <a:ea typeface="+mn-ea"/>
                        </a:rPr>
                        <a:t>00</a:t>
                      </a:r>
                      <a:endParaRPr lang="zh-TW" sz="1000" dirty="0">
                        <a:effectLst/>
                        <a:latin typeface="+mn-ea"/>
                        <a:ea typeface="+mn-ea"/>
                      </a:endParaRPr>
                    </a:p>
                  </a:txBody>
                  <a:tcPr marL="11626" marR="11626" marT="0" marB="0" anchor="ct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xmlns="" val="10008"/>
                  </a:ext>
                </a:extLst>
              </a:tr>
              <a:tr h="217785">
                <a:tc rowSpan="2">
                  <a:txBody>
                    <a:bodyPr/>
                    <a:lstStyle/>
                    <a:p>
                      <a:pPr algn="ctr">
                        <a:lnSpc>
                          <a:spcPts val="1800"/>
                        </a:lnSpc>
                        <a:spcAft>
                          <a:spcPts val="0"/>
                        </a:spcAft>
                      </a:pPr>
                      <a:r>
                        <a:rPr lang="en-US" sz="1000">
                          <a:effectLst/>
                          <a:latin typeface="+mn-ea"/>
                          <a:ea typeface="+mn-ea"/>
                        </a:rPr>
                        <a:t>B</a:t>
                      </a:r>
                      <a:endParaRPr lang="zh-TW" sz="1000">
                        <a:effectLst/>
                        <a:latin typeface="+mn-ea"/>
                        <a:ea typeface="+mn-ea"/>
                      </a:endParaRPr>
                    </a:p>
                  </a:txBody>
                  <a:tcPr marL="11626" marR="11626" marT="0" marB="0" anchor="ctr"/>
                </a:tc>
                <a:tc>
                  <a:txBody>
                    <a:bodyPr/>
                    <a:lstStyle/>
                    <a:p>
                      <a:pPr algn="ctr">
                        <a:lnSpc>
                          <a:spcPts val="1800"/>
                        </a:lnSpc>
                        <a:spcAft>
                          <a:spcPts val="0"/>
                        </a:spcAft>
                      </a:pPr>
                      <a:r>
                        <a:rPr lang="en-US" sz="1000">
                          <a:effectLst/>
                          <a:latin typeface="+mn-ea"/>
                          <a:ea typeface="+mn-ea"/>
                        </a:rPr>
                        <a:t>12</a:t>
                      </a:r>
                      <a:r>
                        <a:rPr lang="zh-TW" sz="1000">
                          <a:effectLst/>
                          <a:latin typeface="+mn-ea"/>
                          <a:ea typeface="+mn-ea"/>
                        </a:rPr>
                        <a:t>：</a:t>
                      </a:r>
                      <a:r>
                        <a:rPr lang="en-US" sz="1000">
                          <a:effectLst/>
                          <a:latin typeface="+mn-ea"/>
                          <a:ea typeface="+mn-ea"/>
                        </a:rPr>
                        <a:t>10</a:t>
                      </a:r>
                      <a:endParaRPr lang="zh-TW" sz="1000">
                        <a:effectLst/>
                        <a:latin typeface="+mn-ea"/>
                        <a:ea typeface="+mn-ea"/>
                      </a:endParaRPr>
                    </a:p>
                  </a:txBody>
                  <a:tcPr marL="11626" marR="11626" marT="0" marB="0" anchor="ctr"/>
                </a:tc>
                <a:tc rowSpan="2">
                  <a:txBody>
                    <a:bodyPr/>
                    <a:lstStyle/>
                    <a:p>
                      <a:pPr algn="ctr">
                        <a:lnSpc>
                          <a:spcPts val="1800"/>
                        </a:lnSpc>
                        <a:spcAft>
                          <a:spcPts val="0"/>
                        </a:spcAft>
                      </a:pPr>
                      <a:r>
                        <a:rPr lang="zh-TW" sz="1000">
                          <a:effectLst/>
                          <a:latin typeface="+mn-ea"/>
                          <a:ea typeface="+mn-ea"/>
                        </a:rPr>
                        <a:t>環境服務</a:t>
                      </a:r>
                    </a:p>
                  </a:txBody>
                  <a:tcPr marL="11626" marR="11626" marT="0" marB="0" anchor="ctr"/>
                </a:tc>
                <a:tc rowSpan="2">
                  <a:txBody>
                    <a:bodyPr/>
                    <a:lstStyle/>
                    <a:p>
                      <a:pPr algn="ctr">
                        <a:lnSpc>
                          <a:spcPts val="1800"/>
                        </a:lnSpc>
                        <a:spcAft>
                          <a:spcPts val="0"/>
                        </a:spcAft>
                      </a:pPr>
                      <a:r>
                        <a:rPr lang="en-US" sz="1000" dirty="0">
                          <a:effectLst/>
                          <a:latin typeface="+mn-ea"/>
                          <a:ea typeface="+mn-ea"/>
                        </a:rPr>
                        <a:t> </a:t>
                      </a:r>
                      <a:endParaRPr lang="zh-TW" sz="1000" dirty="0">
                        <a:effectLst/>
                        <a:latin typeface="+mn-ea"/>
                        <a:ea typeface="+mn-ea"/>
                      </a:endParaRPr>
                    </a:p>
                  </a:txBody>
                  <a:tcPr marL="11626" marR="11626" marT="0" marB="0" anchor="ctr"/>
                </a:tc>
                <a:tc rowSpan="2">
                  <a:txBody>
                    <a:bodyPr/>
                    <a:lstStyle/>
                    <a:p>
                      <a:pPr algn="ctr">
                        <a:lnSpc>
                          <a:spcPts val="1800"/>
                        </a:lnSpc>
                        <a:spcAft>
                          <a:spcPts val="0"/>
                        </a:spcAft>
                      </a:pPr>
                      <a:r>
                        <a:rPr lang="en-US" sz="1000" dirty="0">
                          <a:effectLst/>
                          <a:latin typeface="+mn-ea"/>
                          <a:ea typeface="+mn-ea"/>
                        </a:rPr>
                        <a:t> </a:t>
                      </a:r>
                      <a:endParaRPr lang="zh-TW" sz="1000" dirty="0">
                        <a:effectLst/>
                        <a:latin typeface="+mn-ea"/>
                        <a:ea typeface="+mn-ea"/>
                      </a:endParaRPr>
                    </a:p>
                  </a:txBody>
                  <a:tcPr marL="11626" marR="11626" marT="0" marB="0" anchor="ctr"/>
                </a:tc>
                <a:tc rowSpan="2">
                  <a:txBody>
                    <a:bodyPr/>
                    <a:lstStyle/>
                    <a:p>
                      <a:pPr algn="ctr">
                        <a:lnSpc>
                          <a:spcPts val="1800"/>
                        </a:lnSpc>
                        <a:spcAft>
                          <a:spcPts val="0"/>
                        </a:spcAft>
                      </a:pPr>
                      <a:r>
                        <a:rPr lang="en-US" sz="1000">
                          <a:effectLst/>
                          <a:latin typeface="+mn-ea"/>
                          <a:ea typeface="+mn-ea"/>
                        </a:rPr>
                        <a:t> </a:t>
                      </a:r>
                      <a:endParaRPr lang="zh-TW" sz="1000">
                        <a:effectLst/>
                        <a:latin typeface="+mn-ea"/>
                        <a:ea typeface="+mn-ea"/>
                      </a:endParaRPr>
                    </a:p>
                  </a:txBody>
                  <a:tcPr marL="11626" marR="11626" marT="0" marB="0" anchor="ctr"/>
                </a:tc>
                <a:tc rowSpan="2">
                  <a:txBody>
                    <a:bodyPr/>
                    <a:lstStyle/>
                    <a:p>
                      <a:pPr algn="ctr">
                        <a:lnSpc>
                          <a:spcPts val="1800"/>
                        </a:lnSpc>
                        <a:spcAft>
                          <a:spcPts val="0"/>
                        </a:spcAft>
                      </a:pPr>
                      <a:r>
                        <a:rPr lang="en-US" sz="1000">
                          <a:effectLst/>
                          <a:latin typeface="+mn-ea"/>
                          <a:ea typeface="+mn-ea"/>
                        </a:rPr>
                        <a:t> </a:t>
                      </a:r>
                      <a:endParaRPr lang="zh-TW" sz="1000">
                        <a:effectLst/>
                        <a:latin typeface="+mn-ea"/>
                        <a:ea typeface="+mn-ea"/>
                      </a:endParaRPr>
                    </a:p>
                  </a:txBody>
                  <a:tcPr marL="11626" marR="11626" marT="0" marB="0" anchor="ctr"/>
                </a:tc>
                <a:extLst>
                  <a:ext uri="{0D108BD9-81ED-4DB2-BD59-A6C34878D82A}">
                    <a16:rowId xmlns:a16="http://schemas.microsoft.com/office/drawing/2014/main" xmlns="" val="10009"/>
                  </a:ext>
                </a:extLst>
              </a:tr>
              <a:tr h="217785">
                <a:tc vMerge="1">
                  <a:txBody>
                    <a:bodyPr/>
                    <a:lstStyle/>
                    <a:p>
                      <a:endParaRPr lang="zh-TW" altLang="en-US"/>
                    </a:p>
                  </a:txBody>
                  <a:tcPr/>
                </a:tc>
                <a:tc>
                  <a:txBody>
                    <a:bodyPr/>
                    <a:lstStyle/>
                    <a:p>
                      <a:pPr algn="ctr">
                        <a:lnSpc>
                          <a:spcPts val="1800"/>
                        </a:lnSpc>
                        <a:spcAft>
                          <a:spcPts val="0"/>
                        </a:spcAft>
                      </a:pPr>
                      <a:r>
                        <a:rPr lang="en-US" sz="1000" dirty="0">
                          <a:effectLst/>
                          <a:latin typeface="+mn-ea"/>
                          <a:ea typeface="+mn-ea"/>
                        </a:rPr>
                        <a:t>13</a:t>
                      </a:r>
                      <a:r>
                        <a:rPr lang="zh-TW" sz="1000" dirty="0">
                          <a:effectLst/>
                          <a:latin typeface="+mn-ea"/>
                          <a:ea typeface="+mn-ea"/>
                        </a:rPr>
                        <a:t>：</a:t>
                      </a:r>
                      <a:r>
                        <a:rPr lang="en-US" sz="1000" dirty="0">
                          <a:effectLst/>
                          <a:latin typeface="+mn-ea"/>
                          <a:ea typeface="+mn-ea"/>
                        </a:rPr>
                        <a:t>00</a:t>
                      </a:r>
                      <a:endParaRPr lang="zh-TW" sz="1000" dirty="0">
                        <a:effectLst/>
                        <a:latin typeface="+mn-ea"/>
                        <a:ea typeface="+mn-ea"/>
                      </a:endParaRPr>
                    </a:p>
                  </a:txBody>
                  <a:tcPr marL="11626" marR="11626" marT="0" marB="0" anchor="ct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xmlns="" val="10010"/>
                  </a:ext>
                </a:extLst>
              </a:tr>
              <a:tr h="217785">
                <a:tc rowSpan="2">
                  <a:txBody>
                    <a:bodyPr/>
                    <a:lstStyle/>
                    <a:p>
                      <a:pPr algn="ctr">
                        <a:lnSpc>
                          <a:spcPts val="1800"/>
                        </a:lnSpc>
                        <a:spcAft>
                          <a:spcPts val="0"/>
                        </a:spcAft>
                      </a:pPr>
                      <a:r>
                        <a:rPr lang="en-US" sz="1000">
                          <a:effectLst/>
                          <a:latin typeface="+mn-ea"/>
                          <a:ea typeface="+mn-ea"/>
                        </a:rPr>
                        <a:t>5</a:t>
                      </a:r>
                      <a:endParaRPr lang="zh-TW" sz="1000">
                        <a:effectLst/>
                        <a:latin typeface="+mn-ea"/>
                        <a:ea typeface="+mn-ea"/>
                      </a:endParaRPr>
                    </a:p>
                  </a:txBody>
                  <a:tcPr marL="11626" marR="11626" marT="0" marB="0" anchor="ctr"/>
                </a:tc>
                <a:tc>
                  <a:txBody>
                    <a:bodyPr/>
                    <a:lstStyle/>
                    <a:p>
                      <a:pPr algn="ctr">
                        <a:lnSpc>
                          <a:spcPts val="1800"/>
                        </a:lnSpc>
                        <a:spcAft>
                          <a:spcPts val="0"/>
                        </a:spcAft>
                      </a:pPr>
                      <a:r>
                        <a:rPr lang="en-US" sz="1000">
                          <a:effectLst/>
                          <a:latin typeface="+mn-ea"/>
                          <a:ea typeface="+mn-ea"/>
                        </a:rPr>
                        <a:t>13</a:t>
                      </a:r>
                      <a:r>
                        <a:rPr lang="zh-TW" sz="1000">
                          <a:effectLst/>
                          <a:latin typeface="+mn-ea"/>
                          <a:ea typeface="+mn-ea"/>
                        </a:rPr>
                        <a:t>：</a:t>
                      </a:r>
                      <a:r>
                        <a:rPr lang="en-US" sz="1000">
                          <a:effectLst/>
                          <a:latin typeface="+mn-ea"/>
                          <a:ea typeface="+mn-ea"/>
                        </a:rPr>
                        <a:t>10</a:t>
                      </a:r>
                      <a:endParaRPr lang="zh-TW" sz="1000">
                        <a:effectLst/>
                        <a:latin typeface="+mn-ea"/>
                        <a:ea typeface="+mn-ea"/>
                      </a:endParaRPr>
                    </a:p>
                  </a:txBody>
                  <a:tcPr marL="11626" marR="11626" marT="0" marB="0" anchor="ctr"/>
                </a:tc>
                <a:tc rowSpan="2">
                  <a:txBody>
                    <a:bodyPr/>
                    <a:lstStyle/>
                    <a:p>
                      <a:pPr algn="ctr">
                        <a:lnSpc>
                          <a:spcPts val="1800"/>
                        </a:lnSpc>
                        <a:spcAft>
                          <a:spcPts val="0"/>
                        </a:spcAft>
                      </a:pPr>
                      <a:r>
                        <a:rPr lang="en-US" sz="1000">
                          <a:effectLst/>
                          <a:latin typeface="+mn-ea"/>
                          <a:ea typeface="+mn-ea"/>
                        </a:rPr>
                        <a:t> </a:t>
                      </a:r>
                      <a:endParaRPr lang="zh-TW" sz="1000">
                        <a:effectLst/>
                        <a:latin typeface="+mn-ea"/>
                        <a:ea typeface="+mn-ea"/>
                      </a:endParaRPr>
                    </a:p>
                  </a:txBody>
                  <a:tcPr marL="11626" marR="11626" marT="0" marB="0" anchor="ctr"/>
                </a:tc>
                <a:tc rowSpan="4">
                  <a:txBody>
                    <a:bodyPr/>
                    <a:lstStyle/>
                    <a:p>
                      <a:pPr algn="ctr">
                        <a:lnSpc>
                          <a:spcPts val="1800"/>
                        </a:lnSpc>
                        <a:spcAft>
                          <a:spcPts val="0"/>
                        </a:spcAft>
                      </a:pPr>
                      <a:r>
                        <a:rPr lang="zh-TW" sz="1000" dirty="0">
                          <a:effectLst/>
                          <a:latin typeface="+mn-ea"/>
                          <a:ea typeface="+mn-ea"/>
                        </a:rPr>
                        <a:t>體育</a:t>
                      </a:r>
                      <a:r>
                        <a:rPr lang="zh-TW" sz="1000" dirty="0" smtClean="0">
                          <a:effectLst/>
                          <a:latin typeface="+mn-ea"/>
                          <a:ea typeface="+mn-ea"/>
                        </a:rPr>
                        <a:t>女</a:t>
                      </a:r>
                      <a:endParaRPr lang="zh-TW" sz="1000" dirty="0">
                        <a:effectLst/>
                        <a:latin typeface="+mn-ea"/>
                        <a:ea typeface="+mn-ea"/>
                      </a:endParaRPr>
                    </a:p>
                  </a:txBody>
                  <a:tcPr marL="11626" marR="11626" marT="0" marB="0" anchor="ctr"/>
                </a:tc>
                <a:tc rowSpan="2">
                  <a:txBody>
                    <a:bodyPr/>
                    <a:lstStyle/>
                    <a:p>
                      <a:pPr algn="ctr">
                        <a:lnSpc>
                          <a:spcPts val="1800"/>
                        </a:lnSpc>
                        <a:spcAft>
                          <a:spcPts val="0"/>
                        </a:spcAft>
                      </a:pPr>
                      <a:r>
                        <a:rPr lang="en-US" sz="1000" dirty="0">
                          <a:effectLst/>
                          <a:latin typeface="+mn-ea"/>
                          <a:ea typeface="+mn-ea"/>
                        </a:rPr>
                        <a:t> </a:t>
                      </a:r>
                      <a:endParaRPr lang="zh-TW" sz="1000" dirty="0">
                        <a:effectLst/>
                        <a:latin typeface="+mn-ea"/>
                        <a:ea typeface="+mn-ea"/>
                      </a:endParaRPr>
                    </a:p>
                  </a:txBody>
                  <a:tcPr marL="11626" marR="11626" marT="0" marB="0" anchor="ctr"/>
                </a:tc>
                <a:tc rowSpan="4">
                  <a:txBody>
                    <a:bodyPr/>
                    <a:lstStyle/>
                    <a:p>
                      <a:pPr algn="ctr">
                        <a:lnSpc>
                          <a:spcPts val="1800"/>
                        </a:lnSpc>
                        <a:spcAft>
                          <a:spcPts val="0"/>
                        </a:spcAft>
                      </a:pPr>
                      <a:r>
                        <a:rPr lang="zh-TW" sz="1000" dirty="0">
                          <a:effectLst/>
                          <a:latin typeface="+mn-ea"/>
                          <a:ea typeface="+mn-ea"/>
                        </a:rPr>
                        <a:t>英文</a:t>
                      </a:r>
                      <a:r>
                        <a:rPr lang="en-US" sz="1000" dirty="0">
                          <a:effectLst/>
                          <a:latin typeface="+mn-ea"/>
                          <a:ea typeface="+mn-ea"/>
                        </a:rPr>
                        <a:t>(</a:t>
                      </a:r>
                      <a:r>
                        <a:rPr lang="zh-TW" sz="1000" dirty="0">
                          <a:effectLst/>
                          <a:latin typeface="+mn-ea"/>
                          <a:ea typeface="+mn-ea"/>
                        </a:rPr>
                        <a:t>一</a:t>
                      </a:r>
                      <a:r>
                        <a:rPr lang="en-US" sz="1000" dirty="0">
                          <a:effectLst/>
                          <a:latin typeface="+mn-ea"/>
                          <a:ea typeface="+mn-ea"/>
                        </a:rPr>
                        <a:t>)</a:t>
                      </a:r>
                      <a:endParaRPr lang="zh-TW" sz="1000" dirty="0">
                        <a:effectLst/>
                        <a:latin typeface="+mn-ea"/>
                        <a:ea typeface="+mn-ea"/>
                      </a:endParaRPr>
                    </a:p>
                    <a:p>
                      <a:pPr algn="ctr">
                        <a:lnSpc>
                          <a:spcPts val="1800"/>
                        </a:lnSpc>
                        <a:spcAft>
                          <a:spcPts val="0"/>
                        </a:spcAft>
                      </a:pPr>
                      <a:r>
                        <a:rPr lang="en-US" sz="1000" dirty="0">
                          <a:effectLst/>
                          <a:latin typeface="+mn-ea"/>
                          <a:ea typeface="+mn-ea"/>
                        </a:rPr>
                        <a:t>(</a:t>
                      </a:r>
                      <a:r>
                        <a:rPr lang="zh-TW" sz="1000" dirty="0">
                          <a:effectLst/>
                          <a:latin typeface="+mn-ea"/>
                          <a:ea typeface="+mn-ea"/>
                        </a:rPr>
                        <a:t>必</a:t>
                      </a:r>
                      <a:r>
                        <a:rPr lang="en-US" sz="1000" dirty="0">
                          <a:effectLst/>
                          <a:latin typeface="+mn-ea"/>
                          <a:ea typeface="+mn-ea"/>
                        </a:rPr>
                        <a:t>)</a:t>
                      </a:r>
                      <a:r>
                        <a:rPr lang="zh-TW" sz="1000" dirty="0">
                          <a:solidFill>
                            <a:srgbClr val="FF0000"/>
                          </a:solidFill>
                          <a:effectLst/>
                          <a:latin typeface="+mn-ea"/>
                          <a:ea typeface="+mn-ea"/>
                        </a:rPr>
                        <a:t>依選課清單</a:t>
                      </a:r>
                    </a:p>
                  </a:txBody>
                  <a:tcPr marL="11626" marR="11626" marT="0" marB="0" anchor="ctr"/>
                </a:tc>
                <a:tc rowSpan="4">
                  <a:txBody>
                    <a:bodyPr/>
                    <a:lstStyle/>
                    <a:p>
                      <a:pPr algn="ctr">
                        <a:lnSpc>
                          <a:spcPts val="1800"/>
                        </a:lnSpc>
                        <a:spcAft>
                          <a:spcPts val="0"/>
                        </a:spcAft>
                      </a:pPr>
                      <a:r>
                        <a:rPr lang="zh-TW" sz="1000">
                          <a:effectLst/>
                          <a:latin typeface="+mn-ea"/>
                          <a:ea typeface="+mn-ea"/>
                        </a:rPr>
                        <a:t>一甲</a:t>
                      </a:r>
                    </a:p>
                    <a:p>
                      <a:pPr algn="ctr">
                        <a:lnSpc>
                          <a:spcPts val="1800"/>
                        </a:lnSpc>
                        <a:spcAft>
                          <a:spcPts val="0"/>
                        </a:spcAft>
                      </a:pPr>
                      <a:r>
                        <a:rPr lang="zh-TW" sz="1000">
                          <a:effectLst/>
                          <a:latin typeface="+mn-ea"/>
                          <a:ea typeface="+mn-ea"/>
                        </a:rPr>
                        <a:t>英語聽講</a:t>
                      </a:r>
                      <a:r>
                        <a:rPr lang="en-US" sz="1000">
                          <a:effectLst/>
                          <a:latin typeface="+mn-ea"/>
                          <a:ea typeface="+mn-ea"/>
                        </a:rPr>
                        <a:t>(</a:t>
                      </a:r>
                      <a:r>
                        <a:rPr lang="zh-TW" sz="1000">
                          <a:effectLst/>
                          <a:latin typeface="+mn-ea"/>
                          <a:ea typeface="+mn-ea"/>
                        </a:rPr>
                        <a:t>一</a:t>
                      </a:r>
                      <a:r>
                        <a:rPr lang="en-US" sz="1000">
                          <a:effectLst/>
                          <a:latin typeface="+mn-ea"/>
                          <a:ea typeface="+mn-ea"/>
                        </a:rPr>
                        <a:t>)</a:t>
                      </a:r>
                      <a:endParaRPr lang="zh-TW" sz="1000">
                        <a:effectLst/>
                        <a:latin typeface="+mn-ea"/>
                        <a:ea typeface="+mn-ea"/>
                      </a:endParaRPr>
                    </a:p>
                    <a:p>
                      <a:pPr algn="ctr">
                        <a:lnSpc>
                          <a:spcPts val="1800"/>
                        </a:lnSpc>
                        <a:spcAft>
                          <a:spcPts val="0"/>
                        </a:spcAft>
                      </a:pPr>
                      <a:r>
                        <a:rPr lang="en-US" sz="1000">
                          <a:effectLst/>
                          <a:latin typeface="+mn-ea"/>
                          <a:ea typeface="+mn-ea"/>
                        </a:rPr>
                        <a:t>(</a:t>
                      </a:r>
                      <a:r>
                        <a:rPr lang="zh-TW" sz="1000">
                          <a:effectLst/>
                          <a:latin typeface="+mn-ea"/>
                          <a:ea typeface="+mn-ea"/>
                        </a:rPr>
                        <a:t>必</a:t>
                      </a:r>
                      <a:r>
                        <a:rPr lang="en-US" sz="1000">
                          <a:effectLst/>
                          <a:latin typeface="+mn-ea"/>
                          <a:ea typeface="+mn-ea"/>
                        </a:rPr>
                        <a:t>)</a:t>
                      </a:r>
                      <a:r>
                        <a:rPr lang="zh-TW" sz="1000">
                          <a:effectLst/>
                          <a:latin typeface="+mn-ea"/>
                          <a:ea typeface="+mn-ea"/>
                        </a:rPr>
                        <a:t>劉季音</a:t>
                      </a:r>
                    </a:p>
                    <a:p>
                      <a:pPr algn="ctr">
                        <a:lnSpc>
                          <a:spcPts val="1800"/>
                        </a:lnSpc>
                        <a:spcAft>
                          <a:spcPts val="0"/>
                        </a:spcAft>
                      </a:pPr>
                      <a:r>
                        <a:rPr lang="zh-TW" sz="1000">
                          <a:effectLst/>
                          <a:latin typeface="+mn-ea"/>
                          <a:ea typeface="+mn-ea"/>
                        </a:rPr>
                        <a:t>全人</a:t>
                      </a:r>
                      <a:r>
                        <a:rPr lang="en-US" sz="1000">
                          <a:effectLst/>
                          <a:latin typeface="+mn-ea"/>
                          <a:ea typeface="+mn-ea"/>
                        </a:rPr>
                        <a:t>401</a:t>
                      </a:r>
                      <a:endParaRPr lang="zh-TW" sz="1000">
                        <a:effectLst/>
                        <a:latin typeface="+mn-ea"/>
                        <a:ea typeface="+mn-ea"/>
                      </a:endParaRPr>
                    </a:p>
                  </a:txBody>
                  <a:tcPr marL="11626" marR="11626" marT="0" marB="0" anchor="ctr"/>
                </a:tc>
                <a:extLst>
                  <a:ext uri="{0D108BD9-81ED-4DB2-BD59-A6C34878D82A}">
                    <a16:rowId xmlns:a16="http://schemas.microsoft.com/office/drawing/2014/main" xmlns="" val="10011"/>
                  </a:ext>
                </a:extLst>
              </a:tr>
              <a:tr h="217785">
                <a:tc vMerge="1">
                  <a:txBody>
                    <a:bodyPr/>
                    <a:lstStyle/>
                    <a:p>
                      <a:endParaRPr lang="zh-TW" altLang="en-US"/>
                    </a:p>
                  </a:txBody>
                  <a:tcPr/>
                </a:tc>
                <a:tc>
                  <a:txBody>
                    <a:bodyPr/>
                    <a:lstStyle/>
                    <a:p>
                      <a:pPr algn="ctr">
                        <a:lnSpc>
                          <a:spcPts val="1800"/>
                        </a:lnSpc>
                        <a:spcAft>
                          <a:spcPts val="0"/>
                        </a:spcAft>
                      </a:pPr>
                      <a:r>
                        <a:rPr lang="en-US" sz="1000" dirty="0">
                          <a:effectLst/>
                          <a:latin typeface="+mn-ea"/>
                          <a:ea typeface="+mn-ea"/>
                        </a:rPr>
                        <a:t>14</a:t>
                      </a:r>
                      <a:r>
                        <a:rPr lang="zh-TW" sz="1000" dirty="0">
                          <a:effectLst/>
                          <a:latin typeface="+mn-ea"/>
                          <a:ea typeface="+mn-ea"/>
                        </a:rPr>
                        <a:t>：</a:t>
                      </a:r>
                      <a:r>
                        <a:rPr lang="en-US" sz="1000" dirty="0">
                          <a:effectLst/>
                          <a:latin typeface="+mn-ea"/>
                          <a:ea typeface="+mn-ea"/>
                        </a:rPr>
                        <a:t>00</a:t>
                      </a:r>
                      <a:endParaRPr lang="zh-TW" sz="1000" dirty="0">
                        <a:effectLst/>
                        <a:latin typeface="+mn-ea"/>
                        <a:ea typeface="+mn-ea"/>
                      </a:endParaRPr>
                    </a:p>
                  </a:txBody>
                  <a:tcPr marL="11626" marR="11626" marT="0" marB="0" anchor="ct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xmlns="" val="10012"/>
                  </a:ext>
                </a:extLst>
              </a:tr>
              <a:tr h="217785">
                <a:tc rowSpan="2">
                  <a:txBody>
                    <a:bodyPr/>
                    <a:lstStyle/>
                    <a:p>
                      <a:pPr algn="ctr">
                        <a:lnSpc>
                          <a:spcPts val="1800"/>
                        </a:lnSpc>
                        <a:spcAft>
                          <a:spcPts val="0"/>
                        </a:spcAft>
                      </a:pPr>
                      <a:r>
                        <a:rPr lang="en-US" sz="1000" dirty="0">
                          <a:effectLst/>
                          <a:latin typeface="+mn-ea"/>
                          <a:ea typeface="+mn-ea"/>
                        </a:rPr>
                        <a:t>6</a:t>
                      </a:r>
                      <a:endParaRPr lang="zh-TW" sz="1000" dirty="0">
                        <a:effectLst/>
                        <a:latin typeface="+mn-ea"/>
                        <a:ea typeface="+mn-ea"/>
                      </a:endParaRPr>
                    </a:p>
                  </a:txBody>
                  <a:tcPr marL="11626" marR="11626" marT="0" marB="0" anchor="ctr"/>
                </a:tc>
                <a:tc>
                  <a:txBody>
                    <a:bodyPr/>
                    <a:lstStyle/>
                    <a:p>
                      <a:pPr algn="ctr">
                        <a:lnSpc>
                          <a:spcPts val="1800"/>
                        </a:lnSpc>
                        <a:spcAft>
                          <a:spcPts val="0"/>
                        </a:spcAft>
                      </a:pPr>
                      <a:r>
                        <a:rPr lang="en-US" sz="1000">
                          <a:effectLst/>
                          <a:latin typeface="+mn-ea"/>
                          <a:ea typeface="+mn-ea"/>
                        </a:rPr>
                        <a:t>14</a:t>
                      </a:r>
                      <a:r>
                        <a:rPr lang="zh-TW" sz="1000">
                          <a:effectLst/>
                          <a:latin typeface="+mn-ea"/>
                          <a:ea typeface="+mn-ea"/>
                        </a:rPr>
                        <a:t>：</a:t>
                      </a:r>
                      <a:r>
                        <a:rPr lang="en-US" sz="1000">
                          <a:effectLst/>
                          <a:latin typeface="+mn-ea"/>
                          <a:ea typeface="+mn-ea"/>
                        </a:rPr>
                        <a:t>10</a:t>
                      </a:r>
                      <a:endParaRPr lang="zh-TW" sz="1000">
                        <a:effectLst/>
                        <a:latin typeface="+mn-ea"/>
                        <a:ea typeface="+mn-ea"/>
                      </a:endParaRPr>
                    </a:p>
                  </a:txBody>
                  <a:tcPr marL="11626" marR="11626" marT="0" marB="0" anchor="ctr"/>
                </a:tc>
                <a:tc rowSpan="6">
                  <a:txBody>
                    <a:bodyPr/>
                    <a:lstStyle/>
                    <a:p>
                      <a:pPr algn="ctr">
                        <a:lnSpc>
                          <a:spcPts val="1800"/>
                        </a:lnSpc>
                        <a:spcAft>
                          <a:spcPts val="0"/>
                        </a:spcAft>
                      </a:pPr>
                      <a:r>
                        <a:rPr lang="zh-TW" sz="1000" dirty="0">
                          <a:effectLst/>
                          <a:latin typeface="+mn-ea"/>
                          <a:ea typeface="+mn-ea"/>
                        </a:rPr>
                        <a:t>一乙</a:t>
                      </a:r>
                    </a:p>
                    <a:p>
                      <a:pPr algn="ctr">
                        <a:lnSpc>
                          <a:spcPts val="1800"/>
                        </a:lnSpc>
                        <a:spcAft>
                          <a:spcPts val="0"/>
                        </a:spcAft>
                      </a:pPr>
                      <a:r>
                        <a:rPr lang="zh-TW" sz="1000" dirty="0">
                          <a:effectLst/>
                          <a:latin typeface="+mn-ea"/>
                          <a:ea typeface="+mn-ea"/>
                        </a:rPr>
                        <a:t>資訊科技導論</a:t>
                      </a:r>
                    </a:p>
                    <a:p>
                      <a:pPr algn="ctr">
                        <a:lnSpc>
                          <a:spcPts val="1800"/>
                        </a:lnSpc>
                        <a:spcAft>
                          <a:spcPts val="0"/>
                        </a:spcAft>
                      </a:pPr>
                      <a:r>
                        <a:rPr lang="en-US" sz="1000" dirty="0">
                          <a:effectLst/>
                          <a:latin typeface="+mn-ea"/>
                          <a:ea typeface="+mn-ea"/>
                        </a:rPr>
                        <a:t>(</a:t>
                      </a:r>
                      <a:r>
                        <a:rPr lang="zh-TW" sz="1000" dirty="0">
                          <a:effectLst/>
                          <a:latin typeface="+mn-ea"/>
                          <a:ea typeface="+mn-ea"/>
                        </a:rPr>
                        <a:t>必</a:t>
                      </a:r>
                      <a:r>
                        <a:rPr lang="en-US" sz="1000" dirty="0">
                          <a:effectLst/>
                          <a:latin typeface="+mn-ea"/>
                          <a:ea typeface="+mn-ea"/>
                        </a:rPr>
                        <a:t>)</a:t>
                      </a:r>
                      <a:r>
                        <a:rPr lang="zh-TW" sz="1000" dirty="0">
                          <a:effectLst/>
                          <a:latin typeface="+mn-ea"/>
                          <a:ea typeface="+mn-ea"/>
                        </a:rPr>
                        <a:t>闕豪恩</a:t>
                      </a:r>
                    </a:p>
                    <a:p>
                      <a:pPr algn="ctr">
                        <a:lnSpc>
                          <a:spcPts val="1800"/>
                        </a:lnSpc>
                        <a:spcAft>
                          <a:spcPts val="0"/>
                        </a:spcAft>
                      </a:pPr>
                      <a:r>
                        <a:rPr lang="zh-TW" sz="1000" dirty="0">
                          <a:effectLst/>
                          <a:latin typeface="+mn-ea"/>
                          <a:ea typeface="+mn-ea"/>
                        </a:rPr>
                        <a:t>管理</a:t>
                      </a:r>
                      <a:r>
                        <a:rPr lang="en-US" sz="1000" dirty="0">
                          <a:effectLst/>
                          <a:latin typeface="+mn-ea"/>
                          <a:ea typeface="+mn-ea"/>
                        </a:rPr>
                        <a:t>101</a:t>
                      </a:r>
                      <a:endParaRPr lang="zh-TW" sz="1000" dirty="0">
                        <a:effectLst/>
                        <a:latin typeface="+mn-ea"/>
                        <a:ea typeface="+mn-ea"/>
                      </a:endParaRPr>
                    </a:p>
                  </a:txBody>
                  <a:tcPr marL="11626" marR="11626" marT="0" marB="0" anchor="ctr"/>
                </a:tc>
                <a:tc vMerge="1">
                  <a:txBody>
                    <a:bodyPr/>
                    <a:lstStyle/>
                    <a:p>
                      <a:endParaRPr lang="zh-TW" altLang="en-US"/>
                    </a:p>
                  </a:txBody>
                  <a:tcPr/>
                </a:tc>
                <a:tc rowSpan="6">
                  <a:txBody>
                    <a:bodyPr/>
                    <a:lstStyle/>
                    <a:p>
                      <a:pPr algn="ctr">
                        <a:lnSpc>
                          <a:spcPts val="1800"/>
                        </a:lnSpc>
                        <a:spcAft>
                          <a:spcPts val="0"/>
                        </a:spcAft>
                      </a:pPr>
                      <a:r>
                        <a:rPr lang="zh-TW" sz="1000" dirty="0">
                          <a:effectLst/>
                          <a:latin typeface="+mn-ea"/>
                          <a:ea typeface="+mn-ea"/>
                        </a:rPr>
                        <a:t>一乙</a:t>
                      </a:r>
                    </a:p>
                    <a:p>
                      <a:pPr algn="ctr">
                        <a:lnSpc>
                          <a:spcPts val="1800"/>
                        </a:lnSpc>
                        <a:spcAft>
                          <a:spcPts val="0"/>
                        </a:spcAft>
                      </a:pPr>
                      <a:r>
                        <a:rPr lang="zh-TW" sz="1000" dirty="0">
                          <a:effectLst/>
                          <a:latin typeface="+mn-ea"/>
                          <a:ea typeface="+mn-ea"/>
                        </a:rPr>
                        <a:t>會計學</a:t>
                      </a:r>
                      <a:r>
                        <a:rPr lang="en-US" sz="1000" dirty="0">
                          <a:effectLst/>
                          <a:latin typeface="+mn-ea"/>
                          <a:ea typeface="+mn-ea"/>
                        </a:rPr>
                        <a:t>(</a:t>
                      </a:r>
                      <a:r>
                        <a:rPr lang="zh-TW" sz="1000" dirty="0">
                          <a:effectLst/>
                          <a:latin typeface="+mn-ea"/>
                          <a:ea typeface="+mn-ea"/>
                        </a:rPr>
                        <a:t>一</a:t>
                      </a:r>
                      <a:r>
                        <a:rPr lang="en-US" sz="1000" dirty="0">
                          <a:effectLst/>
                          <a:latin typeface="+mn-ea"/>
                          <a:ea typeface="+mn-ea"/>
                        </a:rPr>
                        <a:t>)</a:t>
                      </a:r>
                      <a:endParaRPr lang="zh-TW" sz="1000" dirty="0">
                        <a:effectLst/>
                        <a:latin typeface="+mn-ea"/>
                        <a:ea typeface="+mn-ea"/>
                      </a:endParaRPr>
                    </a:p>
                    <a:p>
                      <a:pPr algn="ctr">
                        <a:lnSpc>
                          <a:spcPts val="1800"/>
                        </a:lnSpc>
                        <a:spcAft>
                          <a:spcPts val="0"/>
                        </a:spcAft>
                      </a:pPr>
                      <a:r>
                        <a:rPr lang="en-US" sz="1000" dirty="0">
                          <a:effectLst/>
                          <a:latin typeface="+mn-ea"/>
                          <a:ea typeface="+mn-ea"/>
                        </a:rPr>
                        <a:t>(</a:t>
                      </a:r>
                      <a:r>
                        <a:rPr lang="zh-TW" sz="1000" dirty="0">
                          <a:effectLst/>
                          <a:latin typeface="+mn-ea"/>
                          <a:ea typeface="+mn-ea"/>
                        </a:rPr>
                        <a:t>必</a:t>
                      </a:r>
                      <a:r>
                        <a:rPr lang="en-US" sz="1000" dirty="0">
                          <a:effectLst/>
                          <a:latin typeface="+mn-ea"/>
                          <a:ea typeface="+mn-ea"/>
                        </a:rPr>
                        <a:t>)</a:t>
                      </a:r>
                      <a:r>
                        <a:rPr lang="zh-TW" sz="1000" dirty="0">
                          <a:effectLst/>
                          <a:latin typeface="+mn-ea"/>
                          <a:ea typeface="+mn-ea"/>
                        </a:rPr>
                        <a:t>黃美珠</a:t>
                      </a:r>
                    </a:p>
                    <a:p>
                      <a:pPr algn="ctr">
                        <a:lnSpc>
                          <a:spcPts val="1800"/>
                        </a:lnSpc>
                        <a:spcAft>
                          <a:spcPts val="0"/>
                        </a:spcAft>
                      </a:pPr>
                      <a:r>
                        <a:rPr lang="zh-TW" sz="1000" dirty="0">
                          <a:effectLst/>
                          <a:latin typeface="+mn-ea"/>
                          <a:ea typeface="+mn-ea"/>
                        </a:rPr>
                        <a:t>懷恩</a:t>
                      </a:r>
                      <a:r>
                        <a:rPr lang="en-US" sz="1000" dirty="0">
                          <a:effectLst/>
                          <a:latin typeface="+mn-ea"/>
                          <a:ea typeface="+mn-ea"/>
                        </a:rPr>
                        <a:t>206</a:t>
                      </a:r>
                      <a:endParaRPr lang="zh-TW" sz="1000" dirty="0">
                        <a:effectLst/>
                        <a:latin typeface="+mn-ea"/>
                        <a:ea typeface="+mn-ea"/>
                      </a:endParaRPr>
                    </a:p>
                  </a:txBody>
                  <a:tcPr marL="11626" marR="11626" marT="0" marB="0" anchor="ct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xmlns="" val="10013"/>
                  </a:ext>
                </a:extLst>
              </a:tr>
              <a:tr h="217785">
                <a:tc vMerge="1">
                  <a:txBody>
                    <a:bodyPr/>
                    <a:lstStyle/>
                    <a:p>
                      <a:endParaRPr lang="zh-TW" altLang="en-US"/>
                    </a:p>
                  </a:txBody>
                  <a:tcPr/>
                </a:tc>
                <a:tc>
                  <a:txBody>
                    <a:bodyPr/>
                    <a:lstStyle/>
                    <a:p>
                      <a:pPr algn="ctr">
                        <a:lnSpc>
                          <a:spcPts val="1800"/>
                        </a:lnSpc>
                        <a:spcAft>
                          <a:spcPts val="0"/>
                        </a:spcAft>
                      </a:pPr>
                      <a:r>
                        <a:rPr lang="en-US" sz="1000" dirty="0">
                          <a:effectLst/>
                          <a:latin typeface="+mn-ea"/>
                          <a:ea typeface="+mn-ea"/>
                        </a:rPr>
                        <a:t>15</a:t>
                      </a:r>
                      <a:r>
                        <a:rPr lang="zh-TW" sz="1000" dirty="0">
                          <a:effectLst/>
                          <a:latin typeface="+mn-ea"/>
                          <a:ea typeface="+mn-ea"/>
                        </a:rPr>
                        <a:t>：</a:t>
                      </a:r>
                      <a:r>
                        <a:rPr lang="en-US" sz="1000" dirty="0">
                          <a:effectLst/>
                          <a:latin typeface="+mn-ea"/>
                          <a:ea typeface="+mn-ea"/>
                        </a:rPr>
                        <a:t>00</a:t>
                      </a:r>
                      <a:endParaRPr lang="zh-TW" sz="1000" dirty="0">
                        <a:effectLst/>
                        <a:latin typeface="+mn-ea"/>
                        <a:ea typeface="+mn-ea"/>
                      </a:endParaRPr>
                    </a:p>
                  </a:txBody>
                  <a:tcPr marL="11626" marR="11626" marT="0" marB="0" anchor="ct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xmlns="" val="10014"/>
                  </a:ext>
                </a:extLst>
              </a:tr>
              <a:tr h="217785">
                <a:tc rowSpan="2">
                  <a:txBody>
                    <a:bodyPr/>
                    <a:lstStyle/>
                    <a:p>
                      <a:pPr algn="ctr">
                        <a:lnSpc>
                          <a:spcPts val="1800"/>
                        </a:lnSpc>
                        <a:spcAft>
                          <a:spcPts val="0"/>
                        </a:spcAft>
                      </a:pPr>
                      <a:r>
                        <a:rPr lang="en-US" sz="1000">
                          <a:effectLst/>
                          <a:latin typeface="+mn-ea"/>
                          <a:ea typeface="+mn-ea"/>
                        </a:rPr>
                        <a:t>7</a:t>
                      </a:r>
                      <a:endParaRPr lang="zh-TW" sz="1000">
                        <a:effectLst/>
                        <a:latin typeface="+mn-ea"/>
                        <a:ea typeface="+mn-ea"/>
                      </a:endParaRPr>
                    </a:p>
                  </a:txBody>
                  <a:tcPr marL="11626" marR="11626" marT="0" marB="0" anchor="ctr"/>
                </a:tc>
                <a:tc>
                  <a:txBody>
                    <a:bodyPr/>
                    <a:lstStyle/>
                    <a:p>
                      <a:pPr algn="ctr">
                        <a:lnSpc>
                          <a:spcPts val="1800"/>
                        </a:lnSpc>
                        <a:spcAft>
                          <a:spcPts val="0"/>
                        </a:spcAft>
                      </a:pPr>
                      <a:r>
                        <a:rPr lang="en-US" sz="1000" dirty="0">
                          <a:effectLst/>
                          <a:latin typeface="+mn-ea"/>
                          <a:ea typeface="+mn-ea"/>
                        </a:rPr>
                        <a:t>15</a:t>
                      </a:r>
                      <a:r>
                        <a:rPr lang="zh-TW" sz="1000" dirty="0">
                          <a:effectLst/>
                          <a:latin typeface="+mn-ea"/>
                          <a:ea typeface="+mn-ea"/>
                        </a:rPr>
                        <a:t>：</a:t>
                      </a:r>
                      <a:r>
                        <a:rPr lang="en-US" sz="1000" dirty="0">
                          <a:effectLst/>
                          <a:latin typeface="+mn-ea"/>
                          <a:ea typeface="+mn-ea"/>
                        </a:rPr>
                        <a:t>10</a:t>
                      </a:r>
                      <a:endParaRPr lang="zh-TW" sz="1000" dirty="0">
                        <a:effectLst/>
                        <a:latin typeface="+mn-ea"/>
                        <a:ea typeface="+mn-ea"/>
                      </a:endParaRPr>
                    </a:p>
                  </a:txBody>
                  <a:tcPr marL="11626" marR="11626" marT="0" marB="0" anchor="ctr"/>
                </a:tc>
                <a:tc vMerge="1">
                  <a:txBody>
                    <a:bodyPr/>
                    <a:lstStyle/>
                    <a:p>
                      <a:endParaRPr lang="zh-TW" altLang="en-US"/>
                    </a:p>
                  </a:txBody>
                  <a:tcPr/>
                </a:tc>
                <a:tc rowSpan="2">
                  <a:txBody>
                    <a:bodyPr/>
                    <a:lstStyle/>
                    <a:p>
                      <a:pPr algn="ctr">
                        <a:lnSpc>
                          <a:spcPts val="1800"/>
                        </a:lnSpc>
                        <a:spcAft>
                          <a:spcPts val="0"/>
                        </a:spcAft>
                      </a:pPr>
                      <a:r>
                        <a:rPr lang="zh-TW" sz="1000" dirty="0">
                          <a:effectLst/>
                          <a:latin typeface="+mn-ea"/>
                          <a:ea typeface="+mn-ea"/>
                        </a:rPr>
                        <a:t>英文</a:t>
                      </a:r>
                      <a:r>
                        <a:rPr lang="en-US" sz="1000" dirty="0">
                          <a:effectLst/>
                          <a:latin typeface="+mn-ea"/>
                          <a:ea typeface="+mn-ea"/>
                        </a:rPr>
                        <a:t>(</a:t>
                      </a:r>
                      <a:r>
                        <a:rPr lang="zh-TW" sz="1000" dirty="0">
                          <a:effectLst/>
                          <a:latin typeface="+mn-ea"/>
                          <a:ea typeface="+mn-ea"/>
                        </a:rPr>
                        <a:t>一</a:t>
                      </a:r>
                      <a:r>
                        <a:rPr lang="en-US" sz="1000" dirty="0">
                          <a:effectLst/>
                          <a:latin typeface="+mn-ea"/>
                          <a:ea typeface="+mn-ea"/>
                        </a:rPr>
                        <a:t>)</a:t>
                      </a:r>
                      <a:endParaRPr lang="zh-TW" sz="1000" dirty="0">
                        <a:effectLst/>
                        <a:latin typeface="+mn-ea"/>
                        <a:ea typeface="+mn-ea"/>
                      </a:endParaRPr>
                    </a:p>
                    <a:p>
                      <a:pPr algn="ctr">
                        <a:lnSpc>
                          <a:spcPts val="1800"/>
                        </a:lnSpc>
                        <a:spcAft>
                          <a:spcPts val="0"/>
                        </a:spcAft>
                      </a:pPr>
                      <a:r>
                        <a:rPr lang="en-US" sz="1000" dirty="0">
                          <a:effectLst/>
                          <a:latin typeface="+mn-ea"/>
                          <a:ea typeface="+mn-ea"/>
                        </a:rPr>
                        <a:t>(</a:t>
                      </a:r>
                      <a:r>
                        <a:rPr lang="zh-TW" sz="1000" dirty="0">
                          <a:effectLst/>
                          <a:latin typeface="+mn-ea"/>
                          <a:ea typeface="+mn-ea"/>
                        </a:rPr>
                        <a:t>必</a:t>
                      </a:r>
                      <a:r>
                        <a:rPr lang="en-US" sz="1000" dirty="0">
                          <a:effectLst/>
                          <a:latin typeface="+mn-ea"/>
                          <a:ea typeface="+mn-ea"/>
                        </a:rPr>
                        <a:t>)</a:t>
                      </a:r>
                      <a:r>
                        <a:rPr lang="zh-TW" sz="1000" dirty="0">
                          <a:solidFill>
                            <a:srgbClr val="FF0000"/>
                          </a:solidFill>
                          <a:effectLst/>
                          <a:latin typeface="+mn-ea"/>
                          <a:ea typeface="+mn-ea"/>
                        </a:rPr>
                        <a:t>依選課清單</a:t>
                      </a:r>
                    </a:p>
                  </a:txBody>
                  <a:tcPr marL="11626" marR="11626" marT="0" marB="0" anchor="ctr"/>
                </a:tc>
                <a:tc vMerge="1">
                  <a:txBody>
                    <a:bodyPr/>
                    <a:lstStyle/>
                    <a:p>
                      <a:endParaRPr lang="zh-TW" altLang="en-US"/>
                    </a:p>
                  </a:txBody>
                  <a:tcPr/>
                </a:tc>
                <a:tc rowSpan="2">
                  <a:txBody>
                    <a:bodyPr/>
                    <a:lstStyle/>
                    <a:p>
                      <a:pPr algn="ctr">
                        <a:lnSpc>
                          <a:spcPts val="1800"/>
                        </a:lnSpc>
                        <a:spcAft>
                          <a:spcPts val="0"/>
                        </a:spcAft>
                      </a:pPr>
                      <a:r>
                        <a:rPr lang="en-US" sz="1000" dirty="0">
                          <a:effectLst/>
                          <a:latin typeface="+mn-ea"/>
                          <a:ea typeface="+mn-ea"/>
                        </a:rPr>
                        <a:t> </a:t>
                      </a:r>
                      <a:endParaRPr lang="zh-TW" sz="1000" dirty="0">
                        <a:effectLst/>
                        <a:latin typeface="+mn-ea"/>
                        <a:ea typeface="+mn-ea"/>
                      </a:endParaRPr>
                    </a:p>
                  </a:txBody>
                  <a:tcPr marL="11626" marR="11626" marT="0" marB="0" anchor="ctr"/>
                </a:tc>
                <a:tc rowSpan="4">
                  <a:txBody>
                    <a:bodyPr/>
                    <a:lstStyle/>
                    <a:p>
                      <a:pPr algn="ctr">
                        <a:lnSpc>
                          <a:spcPts val="1800"/>
                        </a:lnSpc>
                        <a:spcAft>
                          <a:spcPts val="0"/>
                        </a:spcAft>
                      </a:pPr>
                      <a:r>
                        <a:rPr lang="zh-TW" sz="1000">
                          <a:effectLst/>
                          <a:latin typeface="+mn-ea"/>
                          <a:ea typeface="+mn-ea"/>
                        </a:rPr>
                        <a:t>體育男</a:t>
                      </a:r>
                    </a:p>
                  </a:txBody>
                  <a:tcPr marL="11626" marR="11626" marT="0" marB="0" anchor="ctr"/>
                </a:tc>
                <a:extLst>
                  <a:ext uri="{0D108BD9-81ED-4DB2-BD59-A6C34878D82A}">
                    <a16:rowId xmlns:a16="http://schemas.microsoft.com/office/drawing/2014/main" xmlns="" val="10015"/>
                  </a:ext>
                </a:extLst>
              </a:tr>
              <a:tr h="257559">
                <a:tc vMerge="1">
                  <a:txBody>
                    <a:bodyPr/>
                    <a:lstStyle/>
                    <a:p>
                      <a:endParaRPr lang="zh-TW" altLang="en-US"/>
                    </a:p>
                  </a:txBody>
                  <a:tcPr/>
                </a:tc>
                <a:tc>
                  <a:txBody>
                    <a:bodyPr/>
                    <a:lstStyle/>
                    <a:p>
                      <a:pPr algn="ctr">
                        <a:lnSpc>
                          <a:spcPts val="1800"/>
                        </a:lnSpc>
                        <a:spcAft>
                          <a:spcPts val="0"/>
                        </a:spcAft>
                      </a:pPr>
                      <a:r>
                        <a:rPr lang="en-US" sz="1000" dirty="0">
                          <a:effectLst/>
                          <a:latin typeface="+mn-ea"/>
                          <a:ea typeface="+mn-ea"/>
                        </a:rPr>
                        <a:t>16</a:t>
                      </a:r>
                      <a:r>
                        <a:rPr lang="zh-TW" sz="1000" dirty="0">
                          <a:effectLst/>
                          <a:latin typeface="+mn-ea"/>
                          <a:ea typeface="+mn-ea"/>
                        </a:rPr>
                        <a:t>：</a:t>
                      </a:r>
                      <a:r>
                        <a:rPr lang="en-US" sz="1000" dirty="0">
                          <a:effectLst/>
                          <a:latin typeface="+mn-ea"/>
                          <a:ea typeface="+mn-ea"/>
                        </a:rPr>
                        <a:t>00</a:t>
                      </a:r>
                      <a:endParaRPr lang="zh-TW" sz="1000" dirty="0">
                        <a:effectLst/>
                        <a:latin typeface="+mn-ea"/>
                        <a:ea typeface="+mn-ea"/>
                      </a:endParaRPr>
                    </a:p>
                  </a:txBody>
                  <a:tcPr marL="11626" marR="11626" marT="0" marB="0" anchor="ct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xmlns="" val="10016"/>
                  </a:ext>
                </a:extLst>
              </a:tr>
              <a:tr h="217785">
                <a:tc rowSpan="2">
                  <a:txBody>
                    <a:bodyPr/>
                    <a:lstStyle/>
                    <a:p>
                      <a:pPr algn="ctr">
                        <a:lnSpc>
                          <a:spcPts val="1800"/>
                        </a:lnSpc>
                        <a:spcAft>
                          <a:spcPts val="0"/>
                        </a:spcAft>
                      </a:pPr>
                      <a:r>
                        <a:rPr lang="en-US" sz="1000">
                          <a:effectLst/>
                          <a:latin typeface="+mn-ea"/>
                          <a:ea typeface="+mn-ea"/>
                        </a:rPr>
                        <a:t>8</a:t>
                      </a:r>
                      <a:endParaRPr lang="zh-TW" sz="1000">
                        <a:effectLst/>
                        <a:latin typeface="+mn-ea"/>
                        <a:ea typeface="+mn-ea"/>
                      </a:endParaRPr>
                    </a:p>
                  </a:txBody>
                  <a:tcPr marL="11626" marR="11626" marT="0" marB="0" anchor="ctr"/>
                </a:tc>
                <a:tc>
                  <a:txBody>
                    <a:bodyPr/>
                    <a:lstStyle/>
                    <a:p>
                      <a:pPr algn="ctr">
                        <a:lnSpc>
                          <a:spcPts val="1800"/>
                        </a:lnSpc>
                        <a:spcAft>
                          <a:spcPts val="0"/>
                        </a:spcAft>
                      </a:pPr>
                      <a:r>
                        <a:rPr lang="en-US" sz="1000">
                          <a:effectLst/>
                          <a:latin typeface="+mn-ea"/>
                          <a:ea typeface="+mn-ea"/>
                        </a:rPr>
                        <a:t>16</a:t>
                      </a:r>
                      <a:r>
                        <a:rPr lang="zh-TW" sz="1000">
                          <a:effectLst/>
                          <a:latin typeface="+mn-ea"/>
                          <a:ea typeface="+mn-ea"/>
                        </a:rPr>
                        <a:t>：</a:t>
                      </a:r>
                      <a:r>
                        <a:rPr lang="en-US" sz="1000">
                          <a:effectLst/>
                          <a:latin typeface="+mn-ea"/>
                          <a:ea typeface="+mn-ea"/>
                        </a:rPr>
                        <a:t>10</a:t>
                      </a:r>
                      <a:endParaRPr lang="zh-TW" sz="1000">
                        <a:effectLst/>
                        <a:latin typeface="+mn-ea"/>
                        <a:ea typeface="+mn-ea"/>
                      </a:endParaRPr>
                    </a:p>
                  </a:txBody>
                  <a:tcPr marL="11626" marR="11626" marT="0" marB="0" anchor="ctr"/>
                </a:tc>
                <a:tc vMerge="1">
                  <a:txBody>
                    <a:bodyPr/>
                    <a:lstStyle/>
                    <a:p>
                      <a:endParaRPr lang="zh-TW" altLang="en-US"/>
                    </a:p>
                  </a:txBody>
                  <a:tcPr/>
                </a:tc>
                <a:tc rowSpan="2">
                  <a:txBody>
                    <a:bodyPr/>
                    <a:lstStyle/>
                    <a:p>
                      <a:pPr algn="ctr">
                        <a:lnSpc>
                          <a:spcPts val="1800"/>
                        </a:lnSpc>
                        <a:spcAft>
                          <a:spcPts val="0"/>
                        </a:spcAft>
                      </a:pPr>
                      <a:r>
                        <a:rPr lang="en-US" sz="1000" dirty="0">
                          <a:effectLst/>
                          <a:latin typeface="+mn-ea"/>
                          <a:ea typeface="+mn-ea"/>
                        </a:rPr>
                        <a:t> </a:t>
                      </a:r>
                      <a:endParaRPr lang="zh-TW" sz="1000" dirty="0">
                        <a:effectLst/>
                        <a:latin typeface="+mn-ea"/>
                        <a:ea typeface="+mn-ea"/>
                      </a:endParaRPr>
                    </a:p>
                  </a:txBody>
                  <a:tcPr marL="11626" marR="11626" marT="0" marB="0" anchor="ctr"/>
                </a:tc>
                <a:tc vMerge="1">
                  <a:txBody>
                    <a:bodyPr/>
                    <a:lstStyle/>
                    <a:p>
                      <a:endParaRPr lang="zh-TW" altLang="en-US"/>
                    </a:p>
                  </a:txBody>
                  <a:tcPr/>
                </a:tc>
                <a:tc rowSpan="2">
                  <a:txBody>
                    <a:bodyPr/>
                    <a:lstStyle/>
                    <a:p>
                      <a:pPr algn="ctr">
                        <a:lnSpc>
                          <a:spcPts val="1800"/>
                        </a:lnSpc>
                        <a:spcAft>
                          <a:spcPts val="0"/>
                        </a:spcAft>
                      </a:pPr>
                      <a:r>
                        <a:rPr lang="en-US" sz="1000" dirty="0">
                          <a:effectLst/>
                          <a:latin typeface="+mn-ea"/>
                          <a:ea typeface="+mn-ea"/>
                        </a:rPr>
                        <a:t> </a:t>
                      </a:r>
                      <a:endParaRPr lang="zh-TW" sz="1000" dirty="0">
                        <a:effectLst/>
                        <a:latin typeface="+mn-ea"/>
                        <a:ea typeface="+mn-ea"/>
                      </a:endParaRPr>
                    </a:p>
                  </a:txBody>
                  <a:tcPr marL="11626" marR="11626" marT="0" marB="0" anchor="ctr"/>
                </a:tc>
                <a:tc vMerge="1">
                  <a:txBody>
                    <a:bodyPr/>
                    <a:lstStyle/>
                    <a:p>
                      <a:endParaRPr lang="zh-TW" altLang="en-US"/>
                    </a:p>
                  </a:txBody>
                  <a:tcPr/>
                </a:tc>
                <a:extLst>
                  <a:ext uri="{0D108BD9-81ED-4DB2-BD59-A6C34878D82A}">
                    <a16:rowId xmlns:a16="http://schemas.microsoft.com/office/drawing/2014/main" xmlns="" val="10017"/>
                  </a:ext>
                </a:extLst>
              </a:tr>
              <a:tr h="217785">
                <a:tc vMerge="1">
                  <a:txBody>
                    <a:bodyPr/>
                    <a:lstStyle/>
                    <a:p>
                      <a:endParaRPr lang="zh-TW" altLang="en-US"/>
                    </a:p>
                  </a:txBody>
                  <a:tcPr/>
                </a:tc>
                <a:tc>
                  <a:txBody>
                    <a:bodyPr/>
                    <a:lstStyle/>
                    <a:p>
                      <a:pPr algn="ctr">
                        <a:lnSpc>
                          <a:spcPts val="1800"/>
                        </a:lnSpc>
                        <a:spcAft>
                          <a:spcPts val="0"/>
                        </a:spcAft>
                      </a:pPr>
                      <a:r>
                        <a:rPr lang="en-US" sz="1000" dirty="0">
                          <a:effectLst/>
                          <a:latin typeface="+mn-ea"/>
                          <a:ea typeface="+mn-ea"/>
                        </a:rPr>
                        <a:t>17</a:t>
                      </a:r>
                      <a:r>
                        <a:rPr lang="zh-TW" sz="1000" dirty="0">
                          <a:effectLst/>
                          <a:latin typeface="+mn-ea"/>
                          <a:ea typeface="+mn-ea"/>
                        </a:rPr>
                        <a:t>：</a:t>
                      </a:r>
                      <a:r>
                        <a:rPr lang="en-US" sz="1000" dirty="0">
                          <a:effectLst/>
                          <a:latin typeface="+mn-ea"/>
                          <a:ea typeface="+mn-ea"/>
                        </a:rPr>
                        <a:t>00</a:t>
                      </a:r>
                      <a:endParaRPr lang="zh-TW" sz="1000" dirty="0">
                        <a:effectLst/>
                        <a:latin typeface="+mn-ea"/>
                        <a:ea typeface="+mn-ea"/>
                      </a:endParaRPr>
                    </a:p>
                  </a:txBody>
                  <a:tcPr marL="11626" marR="11626" marT="0" marB="0" anchor="ct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xmlns="" val="10018"/>
                  </a:ext>
                </a:extLst>
              </a:tr>
              <a:tr h="217785">
                <a:tc rowSpan="2">
                  <a:txBody>
                    <a:bodyPr/>
                    <a:lstStyle/>
                    <a:p>
                      <a:pPr algn="ctr">
                        <a:lnSpc>
                          <a:spcPts val="1800"/>
                        </a:lnSpc>
                        <a:spcAft>
                          <a:spcPts val="0"/>
                        </a:spcAft>
                      </a:pPr>
                      <a:r>
                        <a:rPr lang="en-US" sz="1000">
                          <a:effectLst/>
                          <a:latin typeface="+mn-ea"/>
                          <a:ea typeface="+mn-ea"/>
                        </a:rPr>
                        <a:t>C</a:t>
                      </a:r>
                      <a:endParaRPr lang="zh-TW" sz="1000">
                        <a:effectLst/>
                        <a:latin typeface="+mn-ea"/>
                        <a:ea typeface="+mn-ea"/>
                      </a:endParaRPr>
                    </a:p>
                  </a:txBody>
                  <a:tcPr marL="11626" marR="11626" marT="0" marB="0" anchor="ctr"/>
                </a:tc>
                <a:tc>
                  <a:txBody>
                    <a:bodyPr/>
                    <a:lstStyle/>
                    <a:p>
                      <a:pPr algn="ctr">
                        <a:lnSpc>
                          <a:spcPts val="1800"/>
                        </a:lnSpc>
                        <a:spcAft>
                          <a:spcPts val="0"/>
                        </a:spcAft>
                      </a:pPr>
                      <a:r>
                        <a:rPr lang="en-US" sz="1000">
                          <a:effectLst/>
                          <a:latin typeface="+mn-ea"/>
                          <a:ea typeface="+mn-ea"/>
                        </a:rPr>
                        <a:t>17</a:t>
                      </a:r>
                      <a:r>
                        <a:rPr lang="zh-TW" sz="1000">
                          <a:effectLst/>
                          <a:latin typeface="+mn-ea"/>
                          <a:ea typeface="+mn-ea"/>
                        </a:rPr>
                        <a:t>：</a:t>
                      </a:r>
                      <a:r>
                        <a:rPr lang="en-US" sz="1000">
                          <a:effectLst/>
                          <a:latin typeface="+mn-ea"/>
                          <a:ea typeface="+mn-ea"/>
                        </a:rPr>
                        <a:t>05</a:t>
                      </a:r>
                      <a:endParaRPr lang="zh-TW" sz="1000">
                        <a:effectLst/>
                        <a:latin typeface="+mn-ea"/>
                        <a:ea typeface="+mn-ea"/>
                      </a:endParaRPr>
                    </a:p>
                  </a:txBody>
                  <a:tcPr marL="11626" marR="11626" marT="0" marB="0" anchor="ctr"/>
                </a:tc>
                <a:tc rowSpan="2">
                  <a:txBody>
                    <a:bodyPr/>
                    <a:lstStyle/>
                    <a:p>
                      <a:pPr algn="ctr">
                        <a:lnSpc>
                          <a:spcPts val="1800"/>
                        </a:lnSpc>
                        <a:spcAft>
                          <a:spcPts val="0"/>
                        </a:spcAft>
                      </a:pPr>
                      <a:r>
                        <a:rPr lang="en-US" sz="1000" dirty="0">
                          <a:effectLst/>
                          <a:latin typeface="+mn-ea"/>
                          <a:ea typeface="+mn-ea"/>
                        </a:rPr>
                        <a:t> </a:t>
                      </a:r>
                      <a:endParaRPr lang="zh-TW" sz="1000" dirty="0">
                        <a:effectLst/>
                        <a:latin typeface="+mn-ea"/>
                        <a:ea typeface="+mn-ea"/>
                      </a:endParaRPr>
                    </a:p>
                  </a:txBody>
                  <a:tcPr marL="11626" marR="11626" marT="0" marB="0" anchor="ctr"/>
                </a:tc>
                <a:tc rowSpan="2">
                  <a:txBody>
                    <a:bodyPr/>
                    <a:lstStyle/>
                    <a:p>
                      <a:pPr algn="ctr">
                        <a:lnSpc>
                          <a:spcPts val="1800"/>
                        </a:lnSpc>
                        <a:spcAft>
                          <a:spcPts val="0"/>
                        </a:spcAft>
                      </a:pPr>
                      <a:r>
                        <a:rPr lang="en-US" sz="1000">
                          <a:effectLst/>
                          <a:latin typeface="+mn-ea"/>
                          <a:ea typeface="+mn-ea"/>
                        </a:rPr>
                        <a:t> </a:t>
                      </a:r>
                      <a:endParaRPr lang="zh-TW" sz="1000">
                        <a:effectLst/>
                        <a:latin typeface="+mn-ea"/>
                        <a:ea typeface="+mn-ea"/>
                      </a:endParaRPr>
                    </a:p>
                  </a:txBody>
                  <a:tcPr marL="11626" marR="11626" marT="0" marB="0" anchor="ctr"/>
                </a:tc>
                <a:tc rowSpan="2">
                  <a:txBody>
                    <a:bodyPr/>
                    <a:lstStyle/>
                    <a:p>
                      <a:pPr algn="ctr">
                        <a:lnSpc>
                          <a:spcPts val="1800"/>
                        </a:lnSpc>
                        <a:spcAft>
                          <a:spcPts val="0"/>
                        </a:spcAft>
                      </a:pPr>
                      <a:r>
                        <a:rPr lang="zh-TW" sz="1000" dirty="0">
                          <a:effectLst/>
                          <a:latin typeface="+mn-ea"/>
                          <a:ea typeface="+mn-ea"/>
                        </a:rPr>
                        <a:t>經濟學</a:t>
                      </a:r>
                      <a:r>
                        <a:rPr lang="en-US" sz="1000" dirty="0">
                          <a:effectLst/>
                          <a:latin typeface="+mn-ea"/>
                          <a:ea typeface="+mn-ea"/>
                        </a:rPr>
                        <a:t>(</a:t>
                      </a:r>
                      <a:r>
                        <a:rPr lang="zh-TW" sz="1000" dirty="0">
                          <a:effectLst/>
                          <a:latin typeface="+mn-ea"/>
                          <a:ea typeface="+mn-ea"/>
                        </a:rPr>
                        <a:t>一</a:t>
                      </a:r>
                      <a:r>
                        <a:rPr lang="en-US" sz="1000" dirty="0">
                          <a:effectLst/>
                          <a:latin typeface="+mn-ea"/>
                          <a:ea typeface="+mn-ea"/>
                        </a:rPr>
                        <a:t>)</a:t>
                      </a:r>
                      <a:endParaRPr lang="zh-TW" sz="1000" dirty="0">
                        <a:effectLst/>
                        <a:latin typeface="+mn-ea"/>
                        <a:ea typeface="+mn-ea"/>
                      </a:endParaRPr>
                    </a:p>
                    <a:p>
                      <a:pPr algn="ctr">
                        <a:lnSpc>
                          <a:spcPts val="1800"/>
                        </a:lnSpc>
                        <a:spcAft>
                          <a:spcPts val="0"/>
                        </a:spcAft>
                      </a:pPr>
                      <a:r>
                        <a:rPr lang="en-US" sz="1000" dirty="0">
                          <a:effectLst/>
                          <a:latin typeface="+mn-ea"/>
                          <a:ea typeface="+mn-ea"/>
                        </a:rPr>
                        <a:t>(</a:t>
                      </a:r>
                      <a:r>
                        <a:rPr lang="zh-TW" sz="1000" dirty="0">
                          <a:effectLst/>
                          <a:latin typeface="+mn-ea"/>
                          <a:ea typeface="+mn-ea"/>
                        </a:rPr>
                        <a:t>必</a:t>
                      </a:r>
                      <a:r>
                        <a:rPr lang="en-US" sz="1000" dirty="0">
                          <a:effectLst/>
                          <a:latin typeface="+mn-ea"/>
                          <a:ea typeface="+mn-ea"/>
                        </a:rPr>
                        <a:t>)</a:t>
                      </a:r>
                      <a:r>
                        <a:rPr lang="zh-TW" sz="1000" dirty="0">
                          <a:effectLst/>
                          <a:latin typeface="+mn-ea"/>
                          <a:ea typeface="+mn-ea"/>
                        </a:rPr>
                        <a:t>實習課</a:t>
                      </a:r>
                      <a:r>
                        <a:rPr lang="en-US" sz="1000" dirty="0" smtClean="0">
                          <a:effectLst/>
                          <a:latin typeface="+mn-ea"/>
                          <a:ea typeface="+mn-ea"/>
                        </a:rPr>
                        <a:t>/</a:t>
                      </a:r>
                    </a:p>
                    <a:p>
                      <a:pPr algn="ctr">
                        <a:lnSpc>
                          <a:spcPts val="1800"/>
                        </a:lnSpc>
                        <a:spcAft>
                          <a:spcPts val="0"/>
                        </a:spcAft>
                      </a:pPr>
                      <a:r>
                        <a:rPr lang="zh-TW" sz="1000" dirty="0" smtClean="0">
                          <a:effectLst/>
                          <a:latin typeface="+mn-ea"/>
                          <a:ea typeface="+mn-ea"/>
                        </a:rPr>
                        <a:t>教學</a:t>
                      </a:r>
                      <a:r>
                        <a:rPr lang="en-US" sz="1000" dirty="0" smtClean="0">
                          <a:effectLst/>
                          <a:latin typeface="+mn-ea"/>
                          <a:ea typeface="+mn-ea"/>
                        </a:rPr>
                        <a:t>3</a:t>
                      </a:r>
                      <a:r>
                        <a:rPr lang="en-US" altLang="zh-TW" sz="1000" dirty="0" smtClean="0">
                          <a:effectLst/>
                          <a:latin typeface="+mn-ea"/>
                          <a:ea typeface="+mn-ea"/>
                        </a:rPr>
                        <a:t>01</a:t>
                      </a:r>
                      <a:endParaRPr lang="zh-TW" sz="1000" dirty="0">
                        <a:effectLst/>
                        <a:latin typeface="+mn-ea"/>
                        <a:ea typeface="+mn-ea"/>
                      </a:endParaRPr>
                    </a:p>
                  </a:txBody>
                  <a:tcPr marL="11626" marR="11626" marT="0" marB="0" anchor="ctr"/>
                </a:tc>
                <a:tc rowSpan="4">
                  <a:txBody>
                    <a:bodyPr/>
                    <a:lstStyle/>
                    <a:p>
                      <a:pPr algn="ctr">
                        <a:lnSpc>
                          <a:spcPts val="1800"/>
                        </a:lnSpc>
                        <a:spcAft>
                          <a:spcPts val="0"/>
                        </a:spcAft>
                      </a:pPr>
                      <a:r>
                        <a:rPr lang="zh-TW" sz="1000" dirty="0">
                          <a:effectLst/>
                          <a:latin typeface="+mn-ea"/>
                          <a:ea typeface="+mn-ea"/>
                        </a:rPr>
                        <a:t>會計學</a:t>
                      </a:r>
                      <a:r>
                        <a:rPr lang="en-US" sz="1000" dirty="0">
                          <a:effectLst/>
                          <a:latin typeface="+mn-ea"/>
                          <a:ea typeface="+mn-ea"/>
                        </a:rPr>
                        <a:t>(</a:t>
                      </a:r>
                      <a:r>
                        <a:rPr lang="zh-TW" sz="1000" dirty="0">
                          <a:effectLst/>
                          <a:latin typeface="+mn-ea"/>
                          <a:ea typeface="+mn-ea"/>
                        </a:rPr>
                        <a:t>一</a:t>
                      </a:r>
                      <a:r>
                        <a:rPr lang="en-US" sz="1000" dirty="0">
                          <a:effectLst/>
                          <a:latin typeface="+mn-ea"/>
                          <a:ea typeface="+mn-ea"/>
                        </a:rPr>
                        <a:t>)</a:t>
                      </a:r>
                      <a:endParaRPr lang="zh-TW" sz="1000" dirty="0">
                        <a:effectLst/>
                        <a:latin typeface="+mn-ea"/>
                        <a:ea typeface="+mn-ea"/>
                      </a:endParaRPr>
                    </a:p>
                    <a:p>
                      <a:pPr algn="ctr">
                        <a:lnSpc>
                          <a:spcPts val="1800"/>
                        </a:lnSpc>
                        <a:spcAft>
                          <a:spcPts val="0"/>
                        </a:spcAft>
                      </a:pPr>
                      <a:r>
                        <a:rPr lang="en-US" sz="1000" dirty="0">
                          <a:effectLst/>
                          <a:latin typeface="+mn-ea"/>
                          <a:ea typeface="+mn-ea"/>
                        </a:rPr>
                        <a:t>(</a:t>
                      </a:r>
                      <a:r>
                        <a:rPr lang="zh-TW" sz="1000" dirty="0">
                          <a:effectLst/>
                          <a:latin typeface="+mn-ea"/>
                          <a:ea typeface="+mn-ea"/>
                        </a:rPr>
                        <a:t>必</a:t>
                      </a:r>
                      <a:r>
                        <a:rPr lang="en-US" sz="1000" dirty="0">
                          <a:effectLst/>
                          <a:latin typeface="+mn-ea"/>
                          <a:ea typeface="+mn-ea"/>
                        </a:rPr>
                        <a:t>)</a:t>
                      </a:r>
                      <a:r>
                        <a:rPr lang="zh-TW" sz="1000" dirty="0">
                          <a:effectLst/>
                          <a:latin typeface="+mn-ea"/>
                          <a:ea typeface="+mn-ea"/>
                        </a:rPr>
                        <a:t>實習課</a:t>
                      </a:r>
                    </a:p>
                    <a:p>
                      <a:pPr algn="ctr">
                        <a:lnSpc>
                          <a:spcPts val="1800"/>
                        </a:lnSpc>
                        <a:spcAft>
                          <a:spcPts val="0"/>
                        </a:spcAft>
                      </a:pPr>
                      <a:r>
                        <a:rPr lang="en-US" sz="1000" dirty="0">
                          <a:effectLst/>
                          <a:latin typeface="+mn-ea"/>
                          <a:ea typeface="+mn-ea"/>
                        </a:rPr>
                        <a:t> </a:t>
                      </a:r>
                      <a:endParaRPr lang="zh-TW" sz="1000" dirty="0">
                        <a:effectLst/>
                        <a:latin typeface="+mn-ea"/>
                        <a:ea typeface="+mn-ea"/>
                      </a:endParaRPr>
                    </a:p>
                  </a:txBody>
                  <a:tcPr marL="11626" marR="11626" marT="0" marB="0" anchor="ctr"/>
                </a:tc>
                <a:tc rowSpan="2">
                  <a:txBody>
                    <a:bodyPr/>
                    <a:lstStyle/>
                    <a:p>
                      <a:pPr algn="ctr">
                        <a:lnSpc>
                          <a:spcPts val="1800"/>
                        </a:lnSpc>
                        <a:spcAft>
                          <a:spcPts val="0"/>
                        </a:spcAft>
                      </a:pPr>
                      <a:r>
                        <a:rPr lang="en-US" sz="1000">
                          <a:effectLst/>
                          <a:latin typeface="+mn-ea"/>
                          <a:ea typeface="+mn-ea"/>
                        </a:rPr>
                        <a:t> </a:t>
                      </a:r>
                      <a:endParaRPr lang="zh-TW" sz="1000">
                        <a:effectLst/>
                        <a:latin typeface="+mn-ea"/>
                        <a:ea typeface="+mn-ea"/>
                      </a:endParaRPr>
                    </a:p>
                  </a:txBody>
                  <a:tcPr marL="11626" marR="11626" marT="0" marB="0" anchor="ctr"/>
                </a:tc>
                <a:extLst>
                  <a:ext uri="{0D108BD9-81ED-4DB2-BD59-A6C34878D82A}">
                    <a16:rowId xmlns:a16="http://schemas.microsoft.com/office/drawing/2014/main" xmlns="" val="10019"/>
                  </a:ext>
                </a:extLst>
              </a:tr>
              <a:tr h="435570">
                <a:tc vMerge="1">
                  <a:txBody>
                    <a:bodyPr/>
                    <a:lstStyle/>
                    <a:p>
                      <a:endParaRPr lang="zh-TW" altLang="en-US"/>
                    </a:p>
                  </a:txBody>
                  <a:tcPr/>
                </a:tc>
                <a:tc>
                  <a:txBody>
                    <a:bodyPr/>
                    <a:lstStyle/>
                    <a:p>
                      <a:pPr algn="ctr">
                        <a:lnSpc>
                          <a:spcPts val="1800"/>
                        </a:lnSpc>
                        <a:spcAft>
                          <a:spcPts val="0"/>
                        </a:spcAft>
                      </a:pPr>
                      <a:r>
                        <a:rPr lang="en-US" sz="1000" dirty="0">
                          <a:effectLst/>
                          <a:latin typeface="+mn-ea"/>
                          <a:ea typeface="+mn-ea"/>
                        </a:rPr>
                        <a:t>17</a:t>
                      </a:r>
                      <a:r>
                        <a:rPr lang="zh-TW" sz="1000" dirty="0">
                          <a:effectLst/>
                          <a:latin typeface="+mn-ea"/>
                          <a:ea typeface="+mn-ea"/>
                        </a:rPr>
                        <a:t>：</a:t>
                      </a:r>
                      <a:r>
                        <a:rPr lang="en-US" sz="1000" dirty="0">
                          <a:effectLst/>
                          <a:latin typeface="+mn-ea"/>
                          <a:ea typeface="+mn-ea"/>
                        </a:rPr>
                        <a:t>55</a:t>
                      </a:r>
                      <a:endParaRPr lang="zh-TW" sz="1000" dirty="0">
                        <a:effectLst/>
                        <a:latin typeface="+mn-ea"/>
                        <a:ea typeface="+mn-ea"/>
                      </a:endParaRPr>
                    </a:p>
                  </a:txBody>
                  <a:tcPr marL="11626" marR="11626" marT="0" marB="0" anchor="ct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xmlns="" val="10020"/>
                  </a:ext>
                </a:extLst>
              </a:tr>
              <a:tr h="217785">
                <a:tc rowSpan="2">
                  <a:txBody>
                    <a:bodyPr/>
                    <a:lstStyle/>
                    <a:p>
                      <a:pPr algn="ctr">
                        <a:lnSpc>
                          <a:spcPts val="1800"/>
                        </a:lnSpc>
                        <a:spcAft>
                          <a:spcPts val="0"/>
                        </a:spcAft>
                      </a:pPr>
                      <a:r>
                        <a:rPr lang="en-US" sz="1000">
                          <a:effectLst/>
                          <a:latin typeface="+mn-ea"/>
                          <a:ea typeface="+mn-ea"/>
                        </a:rPr>
                        <a:t>D</a:t>
                      </a:r>
                      <a:endParaRPr lang="zh-TW" sz="1000">
                        <a:effectLst/>
                        <a:latin typeface="+mn-ea"/>
                        <a:ea typeface="+mn-ea"/>
                      </a:endParaRPr>
                    </a:p>
                  </a:txBody>
                  <a:tcPr marL="11626" marR="11626" marT="0" marB="0" anchor="ctr"/>
                </a:tc>
                <a:tc>
                  <a:txBody>
                    <a:bodyPr/>
                    <a:lstStyle/>
                    <a:p>
                      <a:pPr algn="ctr">
                        <a:lnSpc>
                          <a:spcPts val="1800"/>
                        </a:lnSpc>
                        <a:spcAft>
                          <a:spcPts val="0"/>
                        </a:spcAft>
                      </a:pPr>
                      <a:r>
                        <a:rPr lang="en-US" sz="1000">
                          <a:effectLst/>
                          <a:latin typeface="+mn-ea"/>
                          <a:ea typeface="+mn-ea"/>
                        </a:rPr>
                        <a:t>18</a:t>
                      </a:r>
                      <a:r>
                        <a:rPr lang="zh-TW" sz="1000">
                          <a:effectLst/>
                          <a:latin typeface="+mn-ea"/>
                          <a:ea typeface="+mn-ea"/>
                        </a:rPr>
                        <a:t>：</a:t>
                      </a:r>
                      <a:r>
                        <a:rPr lang="en-US" sz="1000">
                          <a:effectLst/>
                          <a:latin typeface="+mn-ea"/>
                          <a:ea typeface="+mn-ea"/>
                        </a:rPr>
                        <a:t>00</a:t>
                      </a:r>
                      <a:endParaRPr lang="zh-TW" sz="1000">
                        <a:effectLst/>
                        <a:latin typeface="+mn-ea"/>
                        <a:ea typeface="+mn-ea"/>
                      </a:endParaRPr>
                    </a:p>
                  </a:txBody>
                  <a:tcPr marL="11626" marR="11626" marT="0" marB="0" anchor="ctr"/>
                </a:tc>
                <a:tc rowSpan="2">
                  <a:txBody>
                    <a:bodyPr/>
                    <a:lstStyle/>
                    <a:p>
                      <a:pPr algn="ctr">
                        <a:lnSpc>
                          <a:spcPts val="1800"/>
                        </a:lnSpc>
                        <a:spcAft>
                          <a:spcPts val="0"/>
                        </a:spcAft>
                      </a:pPr>
                      <a:r>
                        <a:rPr lang="en-US" sz="1000">
                          <a:effectLst/>
                          <a:latin typeface="+mn-ea"/>
                          <a:ea typeface="+mn-ea"/>
                        </a:rPr>
                        <a:t> </a:t>
                      </a:r>
                      <a:endParaRPr lang="zh-TW" sz="1000">
                        <a:effectLst/>
                        <a:latin typeface="+mn-ea"/>
                        <a:ea typeface="+mn-ea"/>
                      </a:endParaRPr>
                    </a:p>
                  </a:txBody>
                  <a:tcPr marL="11626" marR="11626" marT="0" marB="0" anchor="ctr"/>
                </a:tc>
                <a:tc rowSpan="2">
                  <a:txBody>
                    <a:bodyPr/>
                    <a:lstStyle/>
                    <a:p>
                      <a:pPr algn="ctr">
                        <a:lnSpc>
                          <a:spcPts val="1800"/>
                        </a:lnSpc>
                        <a:spcAft>
                          <a:spcPts val="0"/>
                        </a:spcAft>
                      </a:pPr>
                      <a:r>
                        <a:rPr lang="en-US" sz="1000">
                          <a:effectLst/>
                          <a:latin typeface="+mn-ea"/>
                          <a:ea typeface="+mn-ea"/>
                        </a:rPr>
                        <a:t> </a:t>
                      </a:r>
                      <a:endParaRPr lang="zh-TW" sz="1000">
                        <a:effectLst/>
                        <a:latin typeface="+mn-ea"/>
                        <a:ea typeface="+mn-ea"/>
                      </a:endParaRPr>
                    </a:p>
                  </a:txBody>
                  <a:tcPr marL="11626" marR="11626" marT="0" marB="0" anchor="ctr"/>
                </a:tc>
                <a:tc rowSpan="2">
                  <a:txBody>
                    <a:bodyPr/>
                    <a:lstStyle/>
                    <a:p>
                      <a:pPr algn="ctr">
                        <a:lnSpc>
                          <a:spcPts val="1800"/>
                        </a:lnSpc>
                        <a:spcAft>
                          <a:spcPts val="0"/>
                        </a:spcAft>
                      </a:pPr>
                      <a:r>
                        <a:rPr lang="en-US" sz="1000" dirty="0">
                          <a:effectLst/>
                          <a:latin typeface="+mn-ea"/>
                          <a:ea typeface="+mn-ea"/>
                        </a:rPr>
                        <a:t> </a:t>
                      </a:r>
                      <a:endParaRPr lang="zh-TW" sz="1000" dirty="0">
                        <a:effectLst/>
                        <a:latin typeface="+mn-ea"/>
                        <a:ea typeface="+mn-ea"/>
                      </a:endParaRPr>
                    </a:p>
                  </a:txBody>
                  <a:tcPr marL="11626" marR="11626" marT="0" marB="0" anchor="ctr"/>
                </a:tc>
                <a:tc vMerge="1">
                  <a:txBody>
                    <a:bodyPr/>
                    <a:lstStyle/>
                    <a:p>
                      <a:endParaRPr lang="zh-TW" altLang="en-US"/>
                    </a:p>
                  </a:txBody>
                  <a:tcPr/>
                </a:tc>
                <a:tc rowSpan="2">
                  <a:txBody>
                    <a:bodyPr/>
                    <a:lstStyle/>
                    <a:p>
                      <a:pPr algn="ctr">
                        <a:lnSpc>
                          <a:spcPts val="1800"/>
                        </a:lnSpc>
                        <a:spcAft>
                          <a:spcPts val="0"/>
                        </a:spcAft>
                      </a:pPr>
                      <a:r>
                        <a:rPr lang="en-US" sz="1000">
                          <a:effectLst/>
                          <a:latin typeface="+mn-ea"/>
                          <a:ea typeface="+mn-ea"/>
                        </a:rPr>
                        <a:t> </a:t>
                      </a:r>
                      <a:endParaRPr lang="zh-TW" sz="1000">
                        <a:effectLst/>
                        <a:latin typeface="+mn-ea"/>
                        <a:ea typeface="+mn-ea"/>
                      </a:endParaRPr>
                    </a:p>
                  </a:txBody>
                  <a:tcPr marL="11626" marR="11626" marT="0" marB="0" anchor="ctr"/>
                </a:tc>
                <a:extLst>
                  <a:ext uri="{0D108BD9-81ED-4DB2-BD59-A6C34878D82A}">
                    <a16:rowId xmlns:a16="http://schemas.microsoft.com/office/drawing/2014/main" xmlns="" val="10021"/>
                  </a:ext>
                </a:extLst>
              </a:tr>
              <a:tr h="217785">
                <a:tc vMerge="1">
                  <a:txBody>
                    <a:bodyPr/>
                    <a:lstStyle/>
                    <a:p>
                      <a:endParaRPr lang="zh-TW" altLang="en-US"/>
                    </a:p>
                  </a:txBody>
                  <a:tcPr/>
                </a:tc>
                <a:tc>
                  <a:txBody>
                    <a:bodyPr/>
                    <a:lstStyle/>
                    <a:p>
                      <a:pPr algn="ctr">
                        <a:lnSpc>
                          <a:spcPts val="1800"/>
                        </a:lnSpc>
                        <a:spcAft>
                          <a:spcPts val="0"/>
                        </a:spcAft>
                      </a:pPr>
                      <a:r>
                        <a:rPr lang="en-US" sz="1000" dirty="0">
                          <a:effectLst/>
                          <a:latin typeface="+mn-ea"/>
                          <a:ea typeface="+mn-ea"/>
                        </a:rPr>
                        <a:t>18</a:t>
                      </a:r>
                      <a:r>
                        <a:rPr lang="zh-TW" sz="1000" dirty="0">
                          <a:effectLst/>
                          <a:latin typeface="+mn-ea"/>
                          <a:ea typeface="+mn-ea"/>
                        </a:rPr>
                        <a:t>：</a:t>
                      </a:r>
                      <a:r>
                        <a:rPr lang="en-US" sz="1000" dirty="0">
                          <a:effectLst/>
                          <a:latin typeface="+mn-ea"/>
                          <a:ea typeface="+mn-ea"/>
                        </a:rPr>
                        <a:t>50</a:t>
                      </a:r>
                      <a:endParaRPr lang="zh-TW" sz="1000" dirty="0">
                        <a:effectLst/>
                        <a:latin typeface="+mn-ea"/>
                        <a:ea typeface="+mn-ea"/>
                      </a:endParaRPr>
                    </a:p>
                  </a:txBody>
                  <a:tcPr marL="11626" marR="11626" marT="0" marB="0" anchor="ct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xmlns="" val="10022"/>
                  </a:ext>
                </a:extLst>
              </a:tr>
              <a:tr h="217785">
                <a:tc rowSpan="2">
                  <a:txBody>
                    <a:bodyPr/>
                    <a:lstStyle/>
                    <a:p>
                      <a:pPr algn="ctr">
                        <a:lnSpc>
                          <a:spcPts val="1800"/>
                        </a:lnSpc>
                        <a:spcAft>
                          <a:spcPts val="0"/>
                        </a:spcAft>
                      </a:pPr>
                      <a:r>
                        <a:rPr lang="en-US" sz="1000">
                          <a:effectLst/>
                          <a:latin typeface="+mn-ea"/>
                          <a:ea typeface="+mn-ea"/>
                        </a:rPr>
                        <a:t>E</a:t>
                      </a:r>
                      <a:endParaRPr lang="zh-TW" sz="1000">
                        <a:effectLst/>
                        <a:latin typeface="+mn-ea"/>
                        <a:ea typeface="+mn-ea"/>
                      </a:endParaRPr>
                    </a:p>
                  </a:txBody>
                  <a:tcPr marL="11626" marR="11626" marT="0" marB="0" anchor="ctr"/>
                </a:tc>
                <a:tc>
                  <a:txBody>
                    <a:bodyPr/>
                    <a:lstStyle/>
                    <a:p>
                      <a:pPr algn="ctr">
                        <a:lnSpc>
                          <a:spcPts val="1800"/>
                        </a:lnSpc>
                        <a:spcAft>
                          <a:spcPts val="0"/>
                        </a:spcAft>
                      </a:pPr>
                      <a:r>
                        <a:rPr lang="en-US" sz="1000">
                          <a:effectLst/>
                          <a:latin typeface="+mn-ea"/>
                          <a:ea typeface="+mn-ea"/>
                        </a:rPr>
                        <a:t>18</a:t>
                      </a:r>
                      <a:r>
                        <a:rPr lang="zh-TW" sz="1000">
                          <a:effectLst/>
                          <a:latin typeface="+mn-ea"/>
                          <a:ea typeface="+mn-ea"/>
                        </a:rPr>
                        <a:t>：</a:t>
                      </a:r>
                      <a:r>
                        <a:rPr lang="en-US" sz="1000">
                          <a:effectLst/>
                          <a:latin typeface="+mn-ea"/>
                          <a:ea typeface="+mn-ea"/>
                        </a:rPr>
                        <a:t>55</a:t>
                      </a:r>
                      <a:endParaRPr lang="zh-TW" sz="1000">
                        <a:effectLst/>
                        <a:latin typeface="+mn-ea"/>
                        <a:ea typeface="+mn-ea"/>
                      </a:endParaRPr>
                    </a:p>
                  </a:txBody>
                  <a:tcPr marL="11626" marR="11626" marT="0" marB="0" anchor="ctr"/>
                </a:tc>
                <a:tc rowSpan="2">
                  <a:txBody>
                    <a:bodyPr/>
                    <a:lstStyle/>
                    <a:p>
                      <a:pPr algn="ctr">
                        <a:lnSpc>
                          <a:spcPts val="1800"/>
                        </a:lnSpc>
                        <a:spcAft>
                          <a:spcPts val="0"/>
                        </a:spcAft>
                      </a:pPr>
                      <a:r>
                        <a:rPr lang="en-US" sz="1000">
                          <a:effectLst/>
                          <a:latin typeface="+mn-ea"/>
                          <a:ea typeface="+mn-ea"/>
                        </a:rPr>
                        <a:t> </a:t>
                      </a:r>
                      <a:endParaRPr lang="zh-TW" sz="1000">
                        <a:effectLst/>
                        <a:latin typeface="+mn-ea"/>
                        <a:ea typeface="+mn-ea"/>
                      </a:endParaRPr>
                    </a:p>
                  </a:txBody>
                  <a:tcPr marL="11626" marR="11626" marT="0" marB="0" anchor="ctr"/>
                </a:tc>
                <a:tc rowSpan="2">
                  <a:txBody>
                    <a:bodyPr/>
                    <a:lstStyle/>
                    <a:p>
                      <a:pPr algn="ctr">
                        <a:lnSpc>
                          <a:spcPts val="1800"/>
                        </a:lnSpc>
                        <a:spcAft>
                          <a:spcPts val="0"/>
                        </a:spcAft>
                      </a:pPr>
                      <a:r>
                        <a:rPr lang="en-US" sz="1000">
                          <a:effectLst/>
                          <a:latin typeface="+mn-ea"/>
                          <a:ea typeface="+mn-ea"/>
                        </a:rPr>
                        <a:t> </a:t>
                      </a:r>
                      <a:endParaRPr lang="zh-TW" sz="1000">
                        <a:effectLst/>
                        <a:latin typeface="+mn-ea"/>
                        <a:ea typeface="+mn-ea"/>
                      </a:endParaRPr>
                    </a:p>
                  </a:txBody>
                  <a:tcPr marL="11626" marR="11626" marT="0" marB="0" anchor="ctr"/>
                </a:tc>
                <a:tc rowSpan="2">
                  <a:txBody>
                    <a:bodyPr/>
                    <a:lstStyle/>
                    <a:p>
                      <a:pPr algn="ctr">
                        <a:lnSpc>
                          <a:spcPts val="1800"/>
                        </a:lnSpc>
                        <a:spcAft>
                          <a:spcPts val="0"/>
                        </a:spcAft>
                      </a:pPr>
                      <a:r>
                        <a:rPr lang="en-US" sz="1000">
                          <a:effectLst/>
                          <a:latin typeface="+mn-ea"/>
                          <a:ea typeface="+mn-ea"/>
                        </a:rPr>
                        <a:t> </a:t>
                      </a:r>
                      <a:endParaRPr lang="zh-TW" sz="1000">
                        <a:effectLst/>
                        <a:latin typeface="+mn-ea"/>
                        <a:ea typeface="+mn-ea"/>
                      </a:endParaRPr>
                    </a:p>
                  </a:txBody>
                  <a:tcPr marL="11626" marR="11626" marT="0" marB="0" anchor="ctr"/>
                </a:tc>
                <a:tc rowSpan="2">
                  <a:txBody>
                    <a:bodyPr/>
                    <a:lstStyle/>
                    <a:p>
                      <a:pPr algn="ctr">
                        <a:lnSpc>
                          <a:spcPts val="1800"/>
                        </a:lnSpc>
                        <a:spcAft>
                          <a:spcPts val="0"/>
                        </a:spcAft>
                      </a:pPr>
                      <a:r>
                        <a:rPr lang="en-US" sz="1000" dirty="0">
                          <a:effectLst/>
                          <a:latin typeface="+mn-ea"/>
                          <a:ea typeface="+mn-ea"/>
                        </a:rPr>
                        <a:t> </a:t>
                      </a:r>
                      <a:endParaRPr lang="zh-TW" sz="1000" dirty="0">
                        <a:effectLst/>
                        <a:latin typeface="+mn-ea"/>
                        <a:ea typeface="+mn-ea"/>
                      </a:endParaRPr>
                    </a:p>
                  </a:txBody>
                  <a:tcPr marL="11626" marR="11626" marT="0" marB="0" anchor="ctr"/>
                </a:tc>
                <a:tc rowSpan="2">
                  <a:txBody>
                    <a:bodyPr/>
                    <a:lstStyle/>
                    <a:p>
                      <a:pPr algn="ctr">
                        <a:lnSpc>
                          <a:spcPts val="1800"/>
                        </a:lnSpc>
                        <a:spcAft>
                          <a:spcPts val="0"/>
                        </a:spcAft>
                      </a:pPr>
                      <a:r>
                        <a:rPr lang="en-US" sz="1000">
                          <a:effectLst/>
                          <a:latin typeface="+mn-ea"/>
                          <a:ea typeface="+mn-ea"/>
                        </a:rPr>
                        <a:t> </a:t>
                      </a:r>
                      <a:endParaRPr lang="zh-TW" sz="1000">
                        <a:effectLst/>
                        <a:latin typeface="+mn-ea"/>
                        <a:ea typeface="+mn-ea"/>
                      </a:endParaRPr>
                    </a:p>
                  </a:txBody>
                  <a:tcPr marL="11626" marR="11626" marT="0" marB="0" anchor="ctr"/>
                </a:tc>
                <a:extLst>
                  <a:ext uri="{0D108BD9-81ED-4DB2-BD59-A6C34878D82A}">
                    <a16:rowId xmlns:a16="http://schemas.microsoft.com/office/drawing/2014/main" xmlns="" val="10023"/>
                  </a:ext>
                </a:extLst>
              </a:tr>
              <a:tr h="217785">
                <a:tc vMerge="1">
                  <a:txBody>
                    <a:bodyPr/>
                    <a:lstStyle/>
                    <a:p>
                      <a:endParaRPr lang="zh-TW" altLang="en-US"/>
                    </a:p>
                  </a:txBody>
                  <a:tcPr/>
                </a:tc>
                <a:tc>
                  <a:txBody>
                    <a:bodyPr/>
                    <a:lstStyle/>
                    <a:p>
                      <a:pPr algn="ctr">
                        <a:lnSpc>
                          <a:spcPts val="1800"/>
                        </a:lnSpc>
                        <a:spcAft>
                          <a:spcPts val="0"/>
                        </a:spcAft>
                      </a:pPr>
                      <a:r>
                        <a:rPr lang="en-US" sz="1000" dirty="0">
                          <a:effectLst/>
                          <a:latin typeface="+mn-ea"/>
                          <a:ea typeface="+mn-ea"/>
                        </a:rPr>
                        <a:t>19</a:t>
                      </a:r>
                      <a:r>
                        <a:rPr lang="zh-TW" sz="1000" dirty="0">
                          <a:effectLst/>
                          <a:latin typeface="+mn-ea"/>
                          <a:ea typeface="+mn-ea"/>
                        </a:rPr>
                        <a:t>：</a:t>
                      </a:r>
                      <a:r>
                        <a:rPr lang="en-US" sz="1000" dirty="0">
                          <a:effectLst/>
                          <a:latin typeface="+mn-ea"/>
                          <a:ea typeface="+mn-ea"/>
                        </a:rPr>
                        <a:t>45</a:t>
                      </a:r>
                      <a:endParaRPr lang="zh-TW" sz="1000" dirty="0">
                        <a:effectLst/>
                        <a:latin typeface="+mn-ea"/>
                        <a:ea typeface="+mn-ea"/>
                      </a:endParaRPr>
                    </a:p>
                  </a:txBody>
                  <a:tcPr marL="11626" marR="11626" marT="0" marB="0" anchor="ct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xmlns="" val="10024"/>
                  </a:ext>
                </a:extLst>
              </a:tr>
              <a:tr h="217785">
                <a:tc rowSpan="2">
                  <a:txBody>
                    <a:bodyPr/>
                    <a:lstStyle/>
                    <a:p>
                      <a:pPr algn="ctr">
                        <a:lnSpc>
                          <a:spcPts val="1800"/>
                        </a:lnSpc>
                        <a:spcAft>
                          <a:spcPts val="0"/>
                        </a:spcAft>
                      </a:pPr>
                      <a:r>
                        <a:rPr lang="en-US" sz="1000">
                          <a:effectLst/>
                          <a:latin typeface="+mn-ea"/>
                          <a:ea typeface="+mn-ea"/>
                        </a:rPr>
                        <a:t>F</a:t>
                      </a:r>
                      <a:endParaRPr lang="zh-TW" sz="1000">
                        <a:effectLst/>
                        <a:latin typeface="+mn-ea"/>
                        <a:ea typeface="+mn-ea"/>
                      </a:endParaRPr>
                    </a:p>
                  </a:txBody>
                  <a:tcPr marL="11626" marR="11626" marT="0" marB="0" anchor="ctr"/>
                </a:tc>
                <a:tc>
                  <a:txBody>
                    <a:bodyPr/>
                    <a:lstStyle/>
                    <a:p>
                      <a:pPr algn="ctr">
                        <a:lnSpc>
                          <a:spcPts val="1800"/>
                        </a:lnSpc>
                        <a:spcAft>
                          <a:spcPts val="0"/>
                        </a:spcAft>
                      </a:pPr>
                      <a:r>
                        <a:rPr lang="en-US" sz="1000">
                          <a:effectLst/>
                          <a:latin typeface="+mn-ea"/>
                          <a:ea typeface="+mn-ea"/>
                        </a:rPr>
                        <a:t>19</a:t>
                      </a:r>
                      <a:r>
                        <a:rPr lang="zh-TW" sz="1000">
                          <a:effectLst/>
                          <a:latin typeface="+mn-ea"/>
                          <a:ea typeface="+mn-ea"/>
                        </a:rPr>
                        <a:t>：</a:t>
                      </a:r>
                      <a:r>
                        <a:rPr lang="en-US" sz="1000">
                          <a:effectLst/>
                          <a:latin typeface="+mn-ea"/>
                          <a:ea typeface="+mn-ea"/>
                        </a:rPr>
                        <a:t>50</a:t>
                      </a:r>
                      <a:endParaRPr lang="zh-TW" sz="1000">
                        <a:effectLst/>
                        <a:latin typeface="+mn-ea"/>
                        <a:ea typeface="+mn-ea"/>
                      </a:endParaRPr>
                    </a:p>
                  </a:txBody>
                  <a:tcPr marL="11626" marR="11626" marT="0" marB="0" anchor="ctr"/>
                </a:tc>
                <a:tc rowSpan="2">
                  <a:txBody>
                    <a:bodyPr/>
                    <a:lstStyle/>
                    <a:p>
                      <a:pPr algn="ctr">
                        <a:lnSpc>
                          <a:spcPts val="1800"/>
                        </a:lnSpc>
                        <a:spcAft>
                          <a:spcPts val="0"/>
                        </a:spcAft>
                      </a:pPr>
                      <a:r>
                        <a:rPr lang="en-US" sz="1000">
                          <a:effectLst/>
                          <a:latin typeface="+mn-ea"/>
                          <a:ea typeface="+mn-ea"/>
                        </a:rPr>
                        <a:t> </a:t>
                      </a:r>
                      <a:endParaRPr lang="zh-TW" sz="1000">
                        <a:effectLst/>
                        <a:latin typeface="+mn-ea"/>
                        <a:ea typeface="+mn-ea"/>
                      </a:endParaRPr>
                    </a:p>
                  </a:txBody>
                  <a:tcPr marL="11626" marR="11626" marT="0" marB="0" anchor="ctr"/>
                </a:tc>
                <a:tc rowSpan="2">
                  <a:txBody>
                    <a:bodyPr/>
                    <a:lstStyle/>
                    <a:p>
                      <a:pPr algn="ctr">
                        <a:lnSpc>
                          <a:spcPts val="1800"/>
                        </a:lnSpc>
                        <a:spcAft>
                          <a:spcPts val="0"/>
                        </a:spcAft>
                      </a:pPr>
                      <a:r>
                        <a:rPr lang="en-US" sz="1000">
                          <a:effectLst/>
                          <a:latin typeface="+mn-ea"/>
                          <a:ea typeface="+mn-ea"/>
                        </a:rPr>
                        <a:t> </a:t>
                      </a:r>
                      <a:endParaRPr lang="zh-TW" sz="1000">
                        <a:effectLst/>
                        <a:latin typeface="+mn-ea"/>
                        <a:ea typeface="+mn-ea"/>
                      </a:endParaRPr>
                    </a:p>
                  </a:txBody>
                  <a:tcPr marL="11626" marR="11626" marT="0" marB="0" anchor="ctr"/>
                </a:tc>
                <a:tc rowSpan="2">
                  <a:txBody>
                    <a:bodyPr/>
                    <a:lstStyle/>
                    <a:p>
                      <a:pPr algn="ctr">
                        <a:lnSpc>
                          <a:spcPts val="1800"/>
                        </a:lnSpc>
                        <a:spcAft>
                          <a:spcPts val="0"/>
                        </a:spcAft>
                      </a:pPr>
                      <a:r>
                        <a:rPr lang="en-US" sz="1000">
                          <a:effectLst/>
                          <a:latin typeface="+mn-ea"/>
                          <a:ea typeface="+mn-ea"/>
                        </a:rPr>
                        <a:t> </a:t>
                      </a:r>
                      <a:endParaRPr lang="zh-TW" sz="1000">
                        <a:effectLst/>
                        <a:latin typeface="+mn-ea"/>
                        <a:ea typeface="+mn-ea"/>
                      </a:endParaRPr>
                    </a:p>
                  </a:txBody>
                  <a:tcPr marL="11626" marR="11626" marT="0" marB="0" anchor="ctr"/>
                </a:tc>
                <a:tc rowSpan="2">
                  <a:txBody>
                    <a:bodyPr/>
                    <a:lstStyle/>
                    <a:p>
                      <a:pPr algn="ctr">
                        <a:lnSpc>
                          <a:spcPts val="1800"/>
                        </a:lnSpc>
                        <a:spcAft>
                          <a:spcPts val="0"/>
                        </a:spcAft>
                      </a:pPr>
                      <a:r>
                        <a:rPr lang="en-US" sz="1000" dirty="0">
                          <a:effectLst/>
                          <a:latin typeface="+mn-ea"/>
                          <a:ea typeface="+mn-ea"/>
                        </a:rPr>
                        <a:t> </a:t>
                      </a:r>
                      <a:endParaRPr lang="zh-TW" sz="1000" dirty="0">
                        <a:effectLst/>
                        <a:latin typeface="+mn-ea"/>
                        <a:ea typeface="+mn-ea"/>
                      </a:endParaRPr>
                    </a:p>
                  </a:txBody>
                  <a:tcPr marL="11626" marR="11626" marT="0" marB="0" anchor="ctr"/>
                </a:tc>
                <a:tc rowSpan="2">
                  <a:txBody>
                    <a:bodyPr/>
                    <a:lstStyle/>
                    <a:p>
                      <a:pPr algn="ctr">
                        <a:lnSpc>
                          <a:spcPts val="1800"/>
                        </a:lnSpc>
                        <a:spcAft>
                          <a:spcPts val="0"/>
                        </a:spcAft>
                      </a:pPr>
                      <a:r>
                        <a:rPr lang="en-US" sz="1000" dirty="0">
                          <a:effectLst/>
                          <a:latin typeface="+mn-ea"/>
                          <a:ea typeface="+mn-ea"/>
                        </a:rPr>
                        <a:t> </a:t>
                      </a:r>
                      <a:endParaRPr lang="zh-TW" sz="1000" dirty="0">
                        <a:effectLst/>
                        <a:latin typeface="+mn-ea"/>
                        <a:ea typeface="+mn-ea"/>
                      </a:endParaRPr>
                    </a:p>
                  </a:txBody>
                  <a:tcPr marL="11626" marR="11626" marT="0" marB="0" anchor="ctr"/>
                </a:tc>
                <a:extLst>
                  <a:ext uri="{0D108BD9-81ED-4DB2-BD59-A6C34878D82A}">
                    <a16:rowId xmlns:a16="http://schemas.microsoft.com/office/drawing/2014/main" xmlns="" val="10025"/>
                  </a:ext>
                </a:extLst>
              </a:tr>
              <a:tr h="217785">
                <a:tc vMerge="1">
                  <a:txBody>
                    <a:bodyPr/>
                    <a:lstStyle/>
                    <a:p>
                      <a:endParaRPr lang="zh-TW" altLang="en-US"/>
                    </a:p>
                  </a:txBody>
                  <a:tcPr/>
                </a:tc>
                <a:tc>
                  <a:txBody>
                    <a:bodyPr/>
                    <a:lstStyle/>
                    <a:p>
                      <a:pPr algn="ctr">
                        <a:lnSpc>
                          <a:spcPts val="1800"/>
                        </a:lnSpc>
                        <a:spcAft>
                          <a:spcPts val="0"/>
                        </a:spcAft>
                      </a:pPr>
                      <a:r>
                        <a:rPr lang="en-US" sz="1000" dirty="0">
                          <a:effectLst/>
                          <a:latin typeface="+mn-ea"/>
                          <a:ea typeface="+mn-ea"/>
                        </a:rPr>
                        <a:t>20</a:t>
                      </a:r>
                      <a:r>
                        <a:rPr lang="zh-TW" sz="1000" dirty="0">
                          <a:effectLst/>
                          <a:latin typeface="+mn-ea"/>
                          <a:ea typeface="+mn-ea"/>
                        </a:rPr>
                        <a:t>：</a:t>
                      </a:r>
                      <a:r>
                        <a:rPr lang="en-US" sz="1000" dirty="0">
                          <a:effectLst/>
                          <a:latin typeface="+mn-ea"/>
                          <a:ea typeface="+mn-ea"/>
                        </a:rPr>
                        <a:t>40</a:t>
                      </a:r>
                      <a:endParaRPr lang="zh-TW" sz="1000" dirty="0">
                        <a:effectLst/>
                        <a:latin typeface="+mn-ea"/>
                        <a:ea typeface="+mn-ea"/>
                      </a:endParaRPr>
                    </a:p>
                  </a:txBody>
                  <a:tcPr marL="11626" marR="11626" marT="0" marB="0" anchor="ct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xmlns="" val="10026"/>
                  </a:ext>
                </a:extLst>
              </a:tr>
              <a:tr h="217785">
                <a:tc rowSpan="2">
                  <a:txBody>
                    <a:bodyPr/>
                    <a:lstStyle/>
                    <a:p>
                      <a:pPr algn="ctr">
                        <a:lnSpc>
                          <a:spcPts val="1800"/>
                        </a:lnSpc>
                        <a:spcAft>
                          <a:spcPts val="0"/>
                        </a:spcAft>
                      </a:pPr>
                      <a:r>
                        <a:rPr lang="en-US" sz="1000">
                          <a:effectLst/>
                          <a:latin typeface="+mn-ea"/>
                          <a:ea typeface="+mn-ea"/>
                        </a:rPr>
                        <a:t>G</a:t>
                      </a:r>
                      <a:endParaRPr lang="zh-TW" sz="1000">
                        <a:effectLst/>
                        <a:latin typeface="+mn-ea"/>
                        <a:ea typeface="+mn-ea"/>
                      </a:endParaRPr>
                    </a:p>
                  </a:txBody>
                  <a:tcPr marL="11626" marR="11626" marT="0" marB="0" anchor="ctr"/>
                </a:tc>
                <a:tc>
                  <a:txBody>
                    <a:bodyPr/>
                    <a:lstStyle/>
                    <a:p>
                      <a:pPr algn="ctr">
                        <a:lnSpc>
                          <a:spcPts val="1800"/>
                        </a:lnSpc>
                        <a:spcAft>
                          <a:spcPts val="0"/>
                        </a:spcAft>
                      </a:pPr>
                      <a:r>
                        <a:rPr lang="en-US" sz="1000">
                          <a:effectLst/>
                          <a:latin typeface="+mn-ea"/>
                          <a:ea typeface="+mn-ea"/>
                        </a:rPr>
                        <a:t>20</a:t>
                      </a:r>
                      <a:r>
                        <a:rPr lang="zh-TW" sz="1000">
                          <a:effectLst/>
                          <a:latin typeface="+mn-ea"/>
                          <a:ea typeface="+mn-ea"/>
                        </a:rPr>
                        <a:t>：</a:t>
                      </a:r>
                      <a:r>
                        <a:rPr lang="en-US" sz="1000">
                          <a:effectLst/>
                          <a:latin typeface="+mn-ea"/>
                          <a:ea typeface="+mn-ea"/>
                        </a:rPr>
                        <a:t>45</a:t>
                      </a:r>
                      <a:endParaRPr lang="zh-TW" sz="1000">
                        <a:effectLst/>
                        <a:latin typeface="+mn-ea"/>
                        <a:ea typeface="+mn-ea"/>
                      </a:endParaRPr>
                    </a:p>
                  </a:txBody>
                  <a:tcPr marL="11626" marR="11626" marT="0" marB="0" anchor="ctr"/>
                </a:tc>
                <a:tc rowSpan="2">
                  <a:txBody>
                    <a:bodyPr/>
                    <a:lstStyle/>
                    <a:p>
                      <a:pPr algn="ctr">
                        <a:lnSpc>
                          <a:spcPts val="1800"/>
                        </a:lnSpc>
                        <a:spcAft>
                          <a:spcPts val="0"/>
                        </a:spcAft>
                      </a:pPr>
                      <a:r>
                        <a:rPr lang="en-US" sz="1000">
                          <a:effectLst/>
                          <a:latin typeface="+mn-ea"/>
                          <a:ea typeface="+mn-ea"/>
                        </a:rPr>
                        <a:t> </a:t>
                      </a:r>
                      <a:endParaRPr lang="zh-TW" sz="1000">
                        <a:effectLst/>
                        <a:latin typeface="+mn-ea"/>
                        <a:ea typeface="+mn-ea"/>
                      </a:endParaRPr>
                    </a:p>
                  </a:txBody>
                  <a:tcPr marL="11626" marR="11626" marT="0" marB="0" anchor="ctr"/>
                </a:tc>
                <a:tc rowSpan="2">
                  <a:txBody>
                    <a:bodyPr/>
                    <a:lstStyle/>
                    <a:p>
                      <a:pPr algn="ctr">
                        <a:lnSpc>
                          <a:spcPts val="1800"/>
                        </a:lnSpc>
                        <a:spcAft>
                          <a:spcPts val="0"/>
                        </a:spcAft>
                      </a:pPr>
                      <a:r>
                        <a:rPr lang="en-US" sz="1000">
                          <a:effectLst/>
                          <a:latin typeface="+mn-ea"/>
                          <a:ea typeface="+mn-ea"/>
                        </a:rPr>
                        <a:t> </a:t>
                      </a:r>
                      <a:endParaRPr lang="zh-TW" sz="1000">
                        <a:effectLst/>
                        <a:latin typeface="+mn-ea"/>
                        <a:ea typeface="+mn-ea"/>
                      </a:endParaRPr>
                    </a:p>
                  </a:txBody>
                  <a:tcPr marL="11626" marR="11626" marT="0" marB="0" anchor="ctr"/>
                </a:tc>
                <a:tc rowSpan="2">
                  <a:txBody>
                    <a:bodyPr/>
                    <a:lstStyle/>
                    <a:p>
                      <a:pPr algn="ctr">
                        <a:lnSpc>
                          <a:spcPts val="1800"/>
                        </a:lnSpc>
                        <a:spcAft>
                          <a:spcPts val="0"/>
                        </a:spcAft>
                      </a:pPr>
                      <a:r>
                        <a:rPr lang="en-US" sz="1000" dirty="0">
                          <a:effectLst/>
                          <a:latin typeface="+mn-ea"/>
                          <a:ea typeface="+mn-ea"/>
                        </a:rPr>
                        <a:t> </a:t>
                      </a:r>
                      <a:endParaRPr lang="zh-TW" sz="1000" dirty="0">
                        <a:effectLst/>
                        <a:latin typeface="+mn-ea"/>
                        <a:ea typeface="+mn-ea"/>
                      </a:endParaRPr>
                    </a:p>
                  </a:txBody>
                  <a:tcPr marL="11626" marR="11626" marT="0" marB="0" anchor="ctr"/>
                </a:tc>
                <a:tc rowSpan="2">
                  <a:txBody>
                    <a:bodyPr/>
                    <a:lstStyle/>
                    <a:p>
                      <a:pPr algn="ctr">
                        <a:lnSpc>
                          <a:spcPts val="1800"/>
                        </a:lnSpc>
                        <a:spcAft>
                          <a:spcPts val="0"/>
                        </a:spcAft>
                      </a:pPr>
                      <a:r>
                        <a:rPr lang="en-US" sz="1000" dirty="0">
                          <a:effectLst/>
                          <a:latin typeface="+mn-ea"/>
                          <a:ea typeface="+mn-ea"/>
                        </a:rPr>
                        <a:t> </a:t>
                      </a:r>
                      <a:endParaRPr lang="zh-TW" sz="1000" dirty="0">
                        <a:effectLst/>
                        <a:latin typeface="+mn-ea"/>
                        <a:ea typeface="+mn-ea"/>
                      </a:endParaRPr>
                    </a:p>
                  </a:txBody>
                  <a:tcPr marL="11626" marR="11626" marT="0" marB="0" anchor="ctr"/>
                </a:tc>
                <a:tc rowSpan="2">
                  <a:txBody>
                    <a:bodyPr/>
                    <a:lstStyle/>
                    <a:p>
                      <a:pPr algn="ctr">
                        <a:lnSpc>
                          <a:spcPts val="1800"/>
                        </a:lnSpc>
                        <a:spcAft>
                          <a:spcPts val="0"/>
                        </a:spcAft>
                      </a:pPr>
                      <a:r>
                        <a:rPr lang="en-US" sz="1000" dirty="0">
                          <a:effectLst/>
                          <a:latin typeface="+mn-ea"/>
                          <a:ea typeface="+mn-ea"/>
                        </a:rPr>
                        <a:t> </a:t>
                      </a:r>
                      <a:endParaRPr lang="zh-TW" sz="1000" dirty="0">
                        <a:effectLst/>
                        <a:latin typeface="+mn-ea"/>
                        <a:ea typeface="+mn-ea"/>
                      </a:endParaRPr>
                    </a:p>
                  </a:txBody>
                  <a:tcPr marL="11626" marR="11626" marT="0" marB="0" anchor="ctr"/>
                </a:tc>
                <a:extLst>
                  <a:ext uri="{0D108BD9-81ED-4DB2-BD59-A6C34878D82A}">
                    <a16:rowId xmlns:a16="http://schemas.microsoft.com/office/drawing/2014/main" xmlns="" val="10027"/>
                  </a:ext>
                </a:extLst>
              </a:tr>
              <a:tr h="217785">
                <a:tc vMerge="1">
                  <a:txBody>
                    <a:bodyPr/>
                    <a:lstStyle/>
                    <a:p>
                      <a:endParaRPr lang="zh-TW" altLang="en-US"/>
                    </a:p>
                  </a:txBody>
                  <a:tcPr/>
                </a:tc>
                <a:tc>
                  <a:txBody>
                    <a:bodyPr/>
                    <a:lstStyle/>
                    <a:p>
                      <a:pPr algn="ctr">
                        <a:lnSpc>
                          <a:spcPts val="1800"/>
                        </a:lnSpc>
                        <a:spcAft>
                          <a:spcPts val="0"/>
                        </a:spcAft>
                      </a:pPr>
                      <a:r>
                        <a:rPr lang="en-US" sz="1000" dirty="0">
                          <a:effectLst/>
                          <a:latin typeface="+mn-ea"/>
                          <a:ea typeface="+mn-ea"/>
                        </a:rPr>
                        <a:t>21</a:t>
                      </a:r>
                      <a:r>
                        <a:rPr lang="zh-TW" sz="1000" dirty="0">
                          <a:effectLst/>
                          <a:latin typeface="+mn-ea"/>
                          <a:ea typeface="+mn-ea"/>
                        </a:rPr>
                        <a:t>：</a:t>
                      </a:r>
                      <a:r>
                        <a:rPr lang="en-US" sz="1000" dirty="0">
                          <a:effectLst/>
                          <a:latin typeface="+mn-ea"/>
                          <a:ea typeface="+mn-ea"/>
                        </a:rPr>
                        <a:t>35</a:t>
                      </a:r>
                      <a:endParaRPr lang="zh-TW" sz="1000" dirty="0">
                        <a:effectLst/>
                        <a:latin typeface="+mn-ea"/>
                        <a:ea typeface="+mn-ea"/>
                      </a:endParaRPr>
                    </a:p>
                  </a:txBody>
                  <a:tcPr marL="11626" marR="11626" marT="0" marB="0" anchor="ct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xmlns="" val="10028"/>
                  </a:ext>
                </a:extLst>
              </a:tr>
            </a:tbl>
          </a:graphicData>
        </a:graphic>
      </p:graphicFrame>
      <p:sp>
        <p:nvSpPr>
          <p:cNvPr id="4" name="標題 1"/>
          <p:cNvSpPr txBox="1">
            <a:spLocks/>
          </p:cNvSpPr>
          <p:nvPr/>
        </p:nvSpPr>
        <p:spPr>
          <a:xfrm>
            <a:off x="146648" y="284672"/>
            <a:ext cx="2415397" cy="1192435"/>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zh-TW" altLang="en-US" sz="4200" b="1" dirty="0" smtClean="0"/>
              <a:t>一乙課表</a:t>
            </a:r>
            <a:r>
              <a:rPr lang="zh-TW" altLang="zh-TW" sz="2000" b="1" dirty="0" smtClean="0">
                <a:latin typeface="新細明體" panose="02020500000000000000" pitchFamily="18" charset="-120"/>
                <a:ea typeface="新細明體" panose="02020500000000000000" pitchFamily="18" charset="-120"/>
              </a:rPr>
              <a:t>【</a:t>
            </a:r>
            <a:r>
              <a:rPr lang="en-US" altLang="zh-TW" sz="2000" b="1" dirty="0" smtClean="0">
                <a:ea typeface="新細明體" panose="02020500000000000000" pitchFamily="18" charset="-120"/>
              </a:rPr>
              <a:t>17</a:t>
            </a:r>
            <a:r>
              <a:rPr lang="zh-TW" altLang="en-US" sz="2000" b="1" dirty="0" smtClean="0">
                <a:latin typeface="新細明體" panose="02020500000000000000" pitchFamily="18" charset="-120"/>
                <a:ea typeface="新細明體" panose="02020500000000000000" pitchFamily="18" charset="-120"/>
              </a:rPr>
              <a:t>學分</a:t>
            </a:r>
            <a:r>
              <a:rPr lang="en-US" altLang="zh-TW" sz="2000" b="1" dirty="0">
                <a:latin typeface="新細明體" panose="02020500000000000000" pitchFamily="18" charset="-120"/>
                <a:ea typeface="新細明體" panose="02020500000000000000" pitchFamily="18" charset="-120"/>
              </a:rPr>
              <a:t>】</a:t>
            </a:r>
            <a:endParaRPr lang="zh-TW" altLang="en-US" sz="2000" dirty="0"/>
          </a:p>
        </p:txBody>
      </p:sp>
      <p:sp>
        <p:nvSpPr>
          <p:cNvPr id="6" name="矩形 5"/>
          <p:cNvSpPr/>
          <p:nvPr/>
        </p:nvSpPr>
        <p:spPr>
          <a:xfrm>
            <a:off x="25875" y="1507467"/>
            <a:ext cx="2674189" cy="4708981"/>
          </a:xfrm>
          <a:prstGeom prst="rect">
            <a:avLst/>
          </a:prstGeom>
        </p:spPr>
        <p:txBody>
          <a:bodyPr wrap="square">
            <a:spAutoFit/>
          </a:bodyPr>
          <a:lstStyle/>
          <a:p>
            <a:pPr>
              <a:lnSpc>
                <a:spcPts val="3000"/>
              </a:lnSpc>
            </a:pPr>
            <a:r>
              <a:rPr lang="zh-TW" altLang="en-US" dirty="0"/>
              <a:t>◎遠距課程修課平台</a:t>
            </a:r>
            <a:r>
              <a:rPr lang="en-US" altLang="zh-TW" sz="1600" dirty="0">
                <a:solidFill>
                  <a:srgbClr val="0070C0"/>
                </a:solidFill>
              </a:rPr>
              <a:t>https://i-learning.cycu.edu.tw/ </a:t>
            </a:r>
          </a:p>
          <a:p>
            <a:pPr>
              <a:lnSpc>
                <a:spcPts val="3000"/>
              </a:lnSpc>
            </a:pPr>
            <a:r>
              <a:rPr lang="en-US" altLang="zh-TW" sz="1400" dirty="0"/>
              <a:t> 【</a:t>
            </a:r>
            <a:r>
              <a:rPr lang="zh-TW" altLang="en-US" sz="1400" dirty="0"/>
              <a:t>一甲、一乙同學都有先預設加選</a:t>
            </a:r>
            <a:r>
              <a:rPr lang="en-US" altLang="zh-TW" sz="1400" dirty="0" smtClean="0"/>
              <a:t>】</a:t>
            </a:r>
            <a:r>
              <a:rPr lang="zh-TW" altLang="en-US" sz="1400" dirty="0" smtClean="0">
                <a:solidFill>
                  <a:srgbClr val="FF0000"/>
                </a:solidFill>
              </a:rPr>
              <a:t>同學若不想要選此</a:t>
            </a:r>
            <a:r>
              <a:rPr lang="en-US" altLang="zh-TW" sz="1400" dirty="0" smtClean="0">
                <a:solidFill>
                  <a:srgbClr val="FF0000"/>
                </a:solidFill>
              </a:rPr>
              <a:t>3</a:t>
            </a:r>
            <a:r>
              <a:rPr lang="zh-TW" altLang="en-US" sz="1400" dirty="0" smtClean="0">
                <a:solidFill>
                  <a:srgbClr val="FF0000"/>
                </a:solidFill>
              </a:rPr>
              <a:t>堂課</a:t>
            </a:r>
            <a:r>
              <a:rPr lang="zh-TW" altLang="en-US" sz="1400" dirty="0" smtClean="0">
                <a:solidFill>
                  <a:srgbClr val="FF0000"/>
                </a:solidFill>
                <a:latin typeface="新細明體" panose="02020500000000000000" pitchFamily="18" charset="-120"/>
                <a:ea typeface="新細明體" panose="02020500000000000000" pitchFamily="18" charset="-120"/>
              </a:rPr>
              <a:t>，</a:t>
            </a:r>
            <a:r>
              <a:rPr lang="zh-TW" altLang="en-US" sz="1400" dirty="0" smtClean="0">
                <a:solidFill>
                  <a:srgbClr val="FF0000"/>
                </a:solidFill>
              </a:rPr>
              <a:t>可自行上網退選</a:t>
            </a:r>
            <a:endParaRPr lang="en-US" altLang="zh-TW" sz="1400" dirty="0" smtClean="0">
              <a:solidFill>
                <a:srgbClr val="FF0000"/>
              </a:solidFill>
            </a:endParaRPr>
          </a:p>
          <a:p>
            <a:pPr>
              <a:lnSpc>
                <a:spcPts val="3000"/>
              </a:lnSpc>
            </a:pPr>
            <a:endParaRPr lang="en-US" altLang="zh-TW" sz="1400" dirty="0">
              <a:solidFill>
                <a:srgbClr val="FF0000"/>
              </a:solidFill>
            </a:endParaRPr>
          </a:p>
          <a:p>
            <a:pPr>
              <a:lnSpc>
                <a:spcPts val="3000"/>
              </a:lnSpc>
            </a:pPr>
            <a:r>
              <a:rPr lang="en-US" altLang="zh-TW" dirty="0"/>
              <a:t>1. </a:t>
            </a:r>
            <a:r>
              <a:rPr lang="zh-TW" altLang="en-US" sz="1600" dirty="0">
                <a:latin typeface="新細明體" panose="02020500000000000000" pitchFamily="18" charset="-120"/>
                <a:ea typeface="新細明體" panose="02020500000000000000" pitchFamily="18" charset="-120"/>
              </a:rPr>
              <a:t>「</a:t>
            </a:r>
            <a:r>
              <a:rPr lang="zh-TW" altLang="en-US" sz="1600" b="1" dirty="0" smtClean="0"/>
              <a:t>讓</a:t>
            </a:r>
            <a:r>
              <a:rPr lang="zh-TW" altLang="en-US" sz="1600" b="1" dirty="0"/>
              <a:t>數字說話的</a:t>
            </a:r>
            <a:r>
              <a:rPr lang="zh-TW" altLang="en-US" sz="1600" b="1" dirty="0" smtClean="0"/>
              <a:t>統計學</a:t>
            </a:r>
            <a:r>
              <a:rPr lang="zh-TW" altLang="en-US" sz="1600" dirty="0" smtClean="0">
                <a:latin typeface="微軟正黑體" panose="020B0604030504040204" pitchFamily="34" charset="-120"/>
                <a:ea typeface="微軟正黑體" panose="020B0604030504040204" pitchFamily="34" charset="-120"/>
              </a:rPr>
              <a:t>」</a:t>
            </a:r>
            <a:r>
              <a:rPr lang="zh-TW" altLang="en-US" sz="1600" dirty="0"/>
              <a:t>皮世明</a:t>
            </a:r>
            <a:r>
              <a:rPr lang="zh-TW" altLang="en-US" sz="1600" dirty="0" smtClean="0"/>
              <a:t>老師</a:t>
            </a:r>
            <a:r>
              <a:rPr lang="en-US" altLang="zh-TW" sz="1400" dirty="0" smtClean="0"/>
              <a:t>(</a:t>
            </a:r>
            <a:r>
              <a:rPr lang="zh-TW" altLang="en-US" sz="1400" dirty="0" smtClean="0"/>
              <a:t>選修</a:t>
            </a:r>
            <a:r>
              <a:rPr lang="en-US" altLang="zh-TW" sz="1400" dirty="0"/>
              <a:t>/</a:t>
            </a:r>
            <a:r>
              <a:rPr lang="zh-TW" altLang="en-US" sz="1400" dirty="0"/>
              <a:t>半</a:t>
            </a:r>
            <a:r>
              <a:rPr lang="en-US" altLang="zh-TW" sz="1400" dirty="0"/>
              <a:t>/</a:t>
            </a:r>
            <a:r>
              <a:rPr lang="en-US" altLang="zh-TW" sz="1400" dirty="0" smtClean="0"/>
              <a:t>1)</a:t>
            </a:r>
          </a:p>
          <a:p>
            <a:pPr>
              <a:lnSpc>
                <a:spcPts val="3000"/>
              </a:lnSpc>
            </a:pPr>
            <a:r>
              <a:rPr lang="en-US" altLang="zh-TW" dirty="0" smtClean="0"/>
              <a:t> 2.</a:t>
            </a:r>
            <a:r>
              <a:rPr lang="zh-TW" altLang="en-US" dirty="0">
                <a:latin typeface="新細明體" panose="02020500000000000000" pitchFamily="18" charset="-120"/>
                <a:ea typeface="新細明體" panose="02020500000000000000" pitchFamily="18" charset="-120"/>
              </a:rPr>
              <a:t> 「</a:t>
            </a:r>
            <a:r>
              <a:rPr lang="en-US" altLang="zh-TW" dirty="0" smtClean="0"/>
              <a:t> </a:t>
            </a:r>
            <a:r>
              <a:rPr lang="zh-TW" altLang="en-US" sz="1600" b="1" dirty="0"/>
              <a:t>無所不在的</a:t>
            </a:r>
            <a:r>
              <a:rPr lang="zh-TW" altLang="en-US" sz="1600" b="1" dirty="0" smtClean="0"/>
              <a:t>經濟學</a:t>
            </a:r>
            <a:r>
              <a:rPr lang="zh-TW" altLang="en-US" sz="1600" dirty="0" smtClean="0">
                <a:latin typeface="微軟正黑體" panose="020B0604030504040204" pitchFamily="34" charset="-120"/>
                <a:ea typeface="微軟正黑體" panose="020B0604030504040204" pitchFamily="34" charset="-120"/>
              </a:rPr>
              <a:t>」</a:t>
            </a:r>
            <a:r>
              <a:rPr lang="zh-TW" altLang="en-US" sz="1600" dirty="0"/>
              <a:t>江長周</a:t>
            </a:r>
            <a:r>
              <a:rPr lang="zh-TW" altLang="en-US" sz="1600" dirty="0" smtClean="0"/>
              <a:t>老師</a:t>
            </a:r>
            <a:r>
              <a:rPr lang="en-US" altLang="zh-TW" sz="1400" dirty="0"/>
              <a:t>(</a:t>
            </a:r>
            <a:r>
              <a:rPr lang="zh-TW" altLang="en-US" sz="1400" dirty="0"/>
              <a:t>選修</a:t>
            </a:r>
            <a:r>
              <a:rPr lang="en-US" altLang="zh-TW" sz="1400" dirty="0"/>
              <a:t>/</a:t>
            </a:r>
            <a:r>
              <a:rPr lang="zh-TW" altLang="en-US" sz="1400" dirty="0"/>
              <a:t>半</a:t>
            </a:r>
            <a:r>
              <a:rPr lang="en-US" altLang="zh-TW" sz="1400" dirty="0"/>
              <a:t>/1</a:t>
            </a:r>
            <a:r>
              <a:rPr lang="en-US" altLang="zh-TW" sz="1400" dirty="0" smtClean="0"/>
              <a:t>)</a:t>
            </a:r>
            <a:endParaRPr lang="zh-TW" altLang="en-US" sz="1400" dirty="0"/>
          </a:p>
          <a:p>
            <a:pPr>
              <a:lnSpc>
                <a:spcPts val="3000"/>
              </a:lnSpc>
            </a:pPr>
            <a:r>
              <a:rPr lang="en-US" altLang="zh-TW" dirty="0" smtClean="0"/>
              <a:t>3</a:t>
            </a:r>
            <a:r>
              <a:rPr lang="en-US" altLang="zh-TW" dirty="0"/>
              <a:t>. </a:t>
            </a:r>
            <a:r>
              <a:rPr lang="zh-TW" altLang="en-US" dirty="0">
                <a:latin typeface="新細明體" panose="02020500000000000000" pitchFamily="18" charset="-120"/>
                <a:ea typeface="新細明體" panose="02020500000000000000" pitchFamily="18" charset="-120"/>
              </a:rPr>
              <a:t>「</a:t>
            </a:r>
            <a:r>
              <a:rPr lang="zh-TW" altLang="en-US" sz="1600" b="1" dirty="0" smtClean="0"/>
              <a:t>企業</a:t>
            </a:r>
            <a:r>
              <a:rPr lang="zh-TW" altLang="en-US" sz="1600" b="1" dirty="0"/>
              <a:t>的故事</a:t>
            </a:r>
            <a:r>
              <a:rPr lang="zh-TW" altLang="en-US" sz="1600" b="1" dirty="0" smtClean="0"/>
              <a:t>書</a:t>
            </a:r>
            <a:r>
              <a:rPr lang="en-US" altLang="zh-TW" sz="1600" b="1" dirty="0"/>
              <a:t>-</a:t>
            </a:r>
            <a:r>
              <a:rPr lang="zh-TW" altLang="en-US" sz="1600" b="1" dirty="0"/>
              <a:t>會計學</a:t>
            </a:r>
            <a:r>
              <a:rPr lang="zh-TW" altLang="en-US" dirty="0" smtClean="0">
                <a:latin typeface="微軟正黑體" panose="020B0604030504040204" pitchFamily="34" charset="-120"/>
                <a:ea typeface="微軟正黑體" panose="020B0604030504040204" pitchFamily="34" charset="-120"/>
              </a:rPr>
              <a:t>」</a:t>
            </a:r>
            <a:r>
              <a:rPr lang="zh-TW" altLang="en-US" sz="1600" dirty="0"/>
              <a:t>陳計良</a:t>
            </a:r>
            <a:r>
              <a:rPr lang="zh-TW" altLang="en-US" sz="1600" dirty="0" smtClean="0"/>
              <a:t>老師</a:t>
            </a:r>
            <a:r>
              <a:rPr lang="en-US" altLang="zh-TW" sz="1400" dirty="0"/>
              <a:t>(</a:t>
            </a:r>
            <a:r>
              <a:rPr lang="zh-TW" altLang="en-US" sz="1400" dirty="0"/>
              <a:t>選修</a:t>
            </a:r>
            <a:r>
              <a:rPr lang="en-US" altLang="zh-TW" sz="1400" dirty="0"/>
              <a:t>/</a:t>
            </a:r>
            <a:r>
              <a:rPr lang="zh-TW" altLang="en-US" sz="1400" dirty="0"/>
              <a:t>半</a:t>
            </a:r>
            <a:r>
              <a:rPr lang="en-US" altLang="zh-TW" sz="1400" dirty="0"/>
              <a:t>/1</a:t>
            </a:r>
            <a:r>
              <a:rPr lang="en-US" altLang="zh-TW" sz="1400" dirty="0" smtClean="0"/>
              <a:t>)</a:t>
            </a:r>
            <a:endParaRPr lang="en-US" altLang="zh-TW" sz="1400" dirty="0"/>
          </a:p>
        </p:txBody>
      </p:sp>
    </p:spTree>
    <p:extLst>
      <p:ext uri="{BB962C8B-B14F-4D97-AF65-F5344CB8AC3E}">
        <p14:creationId xmlns:p14="http://schemas.microsoft.com/office/powerpoint/2010/main" val="8133919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663156" y="1264908"/>
            <a:ext cx="7886700" cy="4351338"/>
          </a:xfrm>
        </p:spPr>
        <p:txBody>
          <a:bodyPr>
            <a:normAutofit/>
          </a:bodyPr>
          <a:lstStyle/>
          <a:p>
            <a:pPr>
              <a:lnSpc>
                <a:spcPct val="150000"/>
              </a:lnSpc>
            </a:pPr>
            <a:r>
              <a:rPr lang="zh-TW" altLang="en-US" sz="2000" dirty="0">
                <a:latin typeface="+mn-ea"/>
              </a:rPr>
              <a:t>系辦公室：商學</a:t>
            </a:r>
            <a:r>
              <a:rPr lang="en-US" altLang="zh-TW" sz="2000" dirty="0">
                <a:latin typeface="+mn-ea"/>
              </a:rPr>
              <a:t>305</a:t>
            </a:r>
            <a:r>
              <a:rPr lang="zh-TW" altLang="en-US" sz="2000" dirty="0">
                <a:latin typeface="+mn-ea"/>
              </a:rPr>
              <a:t>，系助理分機</a:t>
            </a:r>
            <a:r>
              <a:rPr lang="en-US" altLang="zh-TW" sz="2000" dirty="0">
                <a:latin typeface="+mn-ea"/>
              </a:rPr>
              <a:t>5701</a:t>
            </a:r>
            <a:r>
              <a:rPr lang="zh-TW" altLang="en-US" sz="2000" dirty="0">
                <a:latin typeface="+mn-ea"/>
              </a:rPr>
              <a:t>、助教</a:t>
            </a:r>
            <a:r>
              <a:rPr lang="en-US" altLang="zh-TW" sz="2000" dirty="0">
                <a:latin typeface="+mn-ea"/>
              </a:rPr>
              <a:t>5702</a:t>
            </a:r>
            <a:r>
              <a:rPr lang="zh-TW" altLang="en-US" sz="2000" dirty="0">
                <a:latin typeface="+mn-ea"/>
              </a:rPr>
              <a:t>、</a:t>
            </a:r>
            <a:r>
              <a:rPr lang="en-US" altLang="zh-TW" sz="2000" dirty="0">
                <a:latin typeface="+mn-ea"/>
              </a:rPr>
              <a:t>5703</a:t>
            </a:r>
            <a:r>
              <a:rPr lang="zh-TW" altLang="en-US" sz="2000" dirty="0" smtClean="0">
                <a:latin typeface="+mn-ea"/>
              </a:rPr>
              <a:t>。</a:t>
            </a:r>
            <a:endParaRPr lang="en-US" altLang="zh-TW" sz="2000" dirty="0" smtClean="0">
              <a:latin typeface="+mn-ea"/>
            </a:endParaRPr>
          </a:p>
          <a:p>
            <a:pPr>
              <a:lnSpc>
                <a:spcPct val="150000"/>
              </a:lnSpc>
            </a:pPr>
            <a:r>
              <a:rPr lang="zh-TW" altLang="en-US" sz="2000" dirty="0" smtClean="0">
                <a:latin typeface="+mn-ea"/>
              </a:rPr>
              <a:t> </a:t>
            </a:r>
            <a:r>
              <a:rPr lang="en-US" altLang="zh-TW" sz="2000" dirty="0" smtClean="0">
                <a:latin typeface="+mn-ea"/>
              </a:rPr>
              <a:t>(</a:t>
            </a:r>
            <a:r>
              <a:rPr lang="zh-TW" altLang="en-US" sz="2000" dirty="0" smtClean="0">
                <a:latin typeface="+mn-ea"/>
              </a:rPr>
              <a:t>中原電話</a:t>
            </a:r>
            <a:r>
              <a:rPr lang="en-US" altLang="zh-TW" sz="2000" dirty="0" smtClean="0">
                <a:latin typeface="+mn-ea"/>
              </a:rPr>
              <a:t>:03-265+</a:t>
            </a:r>
            <a:r>
              <a:rPr lang="zh-TW" altLang="en-US" sz="2000" dirty="0" smtClean="0">
                <a:latin typeface="+mn-ea"/>
              </a:rPr>
              <a:t>分機</a:t>
            </a:r>
            <a:r>
              <a:rPr lang="en-US" altLang="zh-TW" sz="2000" dirty="0" smtClean="0">
                <a:latin typeface="+mn-ea"/>
              </a:rPr>
              <a:t>)</a:t>
            </a:r>
          </a:p>
          <a:p>
            <a:pPr>
              <a:lnSpc>
                <a:spcPct val="150000"/>
              </a:lnSpc>
            </a:pPr>
            <a:r>
              <a:rPr lang="zh-TW" altLang="en-US" sz="2000" dirty="0">
                <a:latin typeface="+mn-ea"/>
              </a:rPr>
              <a:t>班級信箱：系辦設有班級信箱，請班代定時領取資料及注意班代群組公告</a:t>
            </a:r>
            <a:r>
              <a:rPr lang="zh-TW" altLang="en-US" sz="2000" dirty="0" smtClean="0">
                <a:latin typeface="+mn-ea"/>
              </a:rPr>
              <a:t>。</a:t>
            </a:r>
            <a:endParaRPr lang="en-US" altLang="zh-TW" sz="2000" dirty="0" smtClean="0">
              <a:latin typeface="+mn-ea"/>
            </a:endParaRPr>
          </a:p>
        </p:txBody>
      </p:sp>
      <p:sp>
        <p:nvSpPr>
          <p:cNvPr id="5" name="標題 1"/>
          <p:cNvSpPr>
            <a:spLocks noGrp="1"/>
          </p:cNvSpPr>
          <p:nvPr>
            <p:ph type="title"/>
          </p:nvPr>
        </p:nvSpPr>
        <p:spPr>
          <a:xfrm>
            <a:off x="663156" y="0"/>
            <a:ext cx="7886700" cy="885704"/>
          </a:xfrm>
        </p:spPr>
        <p:txBody>
          <a:bodyPr>
            <a:noAutofit/>
          </a:bodyPr>
          <a:lstStyle/>
          <a:p>
            <a:pPr algn="ctr"/>
            <a:r>
              <a:rPr lang="zh-TW" altLang="zh-TW" sz="4200" b="1" dirty="0" smtClean="0"/>
              <a:t>說明</a:t>
            </a:r>
            <a:r>
              <a:rPr lang="zh-TW" altLang="zh-TW" sz="4200" b="1" dirty="0"/>
              <a:t>事項</a:t>
            </a:r>
            <a:endParaRPr lang="zh-TW" altLang="en-US" sz="4200" b="1" dirty="0"/>
          </a:p>
        </p:txBody>
      </p:sp>
    </p:spTree>
    <p:extLst>
      <p:ext uri="{BB962C8B-B14F-4D97-AF65-F5344CB8AC3E}">
        <p14:creationId xmlns:p14="http://schemas.microsoft.com/office/powerpoint/2010/main" val="24236039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extLst>
              <p:ext uri="{D42A27DB-BD31-4B8C-83A1-F6EECF244321}">
                <p14:modId xmlns:p14="http://schemas.microsoft.com/office/powerpoint/2010/main" val="1604635020"/>
              </p:ext>
            </p:extLst>
          </p:nvPr>
        </p:nvGraphicFramePr>
        <p:xfrm>
          <a:off x="527222" y="41190"/>
          <a:ext cx="8196648" cy="6771502"/>
        </p:xfrm>
        <a:graphic>
          <a:graphicData uri="http://schemas.openxmlformats.org/drawingml/2006/table">
            <a:tbl>
              <a:tblPr firstRow="1" firstCol="1" bandRow="1">
                <a:tableStyleId>{3B4B98B0-60AC-42C2-AFA5-B58CD77FA1E5}</a:tableStyleId>
              </a:tblPr>
              <a:tblGrid>
                <a:gridCol w="2265405">
                  <a:extLst>
                    <a:ext uri="{9D8B030D-6E8A-4147-A177-3AD203B41FA5}">
                      <a16:colId xmlns:a16="http://schemas.microsoft.com/office/drawing/2014/main" xmlns="" val="20000"/>
                    </a:ext>
                  </a:extLst>
                </a:gridCol>
                <a:gridCol w="3220995">
                  <a:extLst>
                    <a:ext uri="{9D8B030D-6E8A-4147-A177-3AD203B41FA5}">
                      <a16:colId xmlns:a16="http://schemas.microsoft.com/office/drawing/2014/main" xmlns="" val="20001"/>
                    </a:ext>
                  </a:extLst>
                </a:gridCol>
                <a:gridCol w="2710248">
                  <a:extLst>
                    <a:ext uri="{9D8B030D-6E8A-4147-A177-3AD203B41FA5}">
                      <a16:colId xmlns:a16="http://schemas.microsoft.com/office/drawing/2014/main" xmlns="" val="20002"/>
                    </a:ext>
                  </a:extLst>
                </a:gridCol>
              </a:tblGrid>
              <a:tr h="749643">
                <a:tc>
                  <a:txBody>
                    <a:bodyPr/>
                    <a:lstStyle/>
                    <a:p>
                      <a:pPr algn="ctr">
                        <a:spcAft>
                          <a:spcPts val="0"/>
                        </a:spcAft>
                      </a:pPr>
                      <a:r>
                        <a:rPr lang="zh-TW" sz="2000" kern="100" dirty="0">
                          <a:effectLst/>
                        </a:rPr>
                        <a:t>系辦公佈欄</a:t>
                      </a:r>
                      <a:endParaRPr lang="zh-TW" sz="2000" kern="100" dirty="0">
                        <a:solidFill>
                          <a:schemeClr val="tx1"/>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67608" marR="67608" marT="0" marB="0" anchor="ctr"/>
                </a:tc>
                <a:tc gridSpan="2">
                  <a:txBody>
                    <a:bodyPr/>
                    <a:lstStyle/>
                    <a:p>
                      <a:pPr algn="ctr">
                        <a:spcAft>
                          <a:spcPts val="0"/>
                        </a:spcAft>
                      </a:pPr>
                      <a:r>
                        <a:rPr lang="zh-TW" sz="2000" kern="100" dirty="0">
                          <a:effectLst/>
                        </a:rPr>
                        <a:t>獎學金、調課、教務、學務相關公告訊息</a:t>
                      </a:r>
                      <a:endParaRPr lang="zh-TW" sz="2000" kern="100" dirty="0">
                        <a:solidFill>
                          <a:schemeClr val="tx1"/>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67608" marR="67608" marT="0" marB="0" anchor="ctr"/>
                </a:tc>
                <a:tc hMerge="1">
                  <a:txBody>
                    <a:bodyPr/>
                    <a:lstStyle/>
                    <a:p>
                      <a:endParaRPr lang="zh-TW" altLang="en-US"/>
                    </a:p>
                  </a:txBody>
                  <a:tcPr/>
                </a:tc>
                <a:extLst>
                  <a:ext uri="{0D108BD9-81ED-4DB2-BD59-A6C34878D82A}">
                    <a16:rowId xmlns:a16="http://schemas.microsoft.com/office/drawing/2014/main" xmlns="" val="10000"/>
                  </a:ext>
                </a:extLst>
              </a:tr>
              <a:tr h="1960605">
                <a:tc>
                  <a:txBody>
                    <a:bodyPr/>
                    <a:lstStyle/>
                    <a:p>
                      <a:pPr algn="ctr">
                        <a:spcBef>
                          <a:spcPts val="600"/>
                        </a:spcBef>
                        <a:spcAft>
                          <a:spcPts val="0"/>
                        </a:spcAft>
                      </a:pPr>
                      <a:r>
                        <a:rPr lang="zh-TW" sz="2000" kern="100" dirty="0">
                          <a:effectLst/>
                        </a:rPr>
                        <a:t>財金</a:t>
                      </a:r>
                      <a:r>
                        <a:rPr lang="zh-TW" sz="2000" kern="100" dirty="0" smtClean="0">
                          <a:effectLst/>
                        </a:rPr>
                        <a:t>系</a:t>
                      </a:r>
                      <a:r>
                        <a:rPr lang="zh-TW" altLang="en-US" sz="2000" kern="100" dirty="0" smtClean="0">
                          <a:effectLst/>
                        </a:rPr>
                        <a:t>官方</a:t>
                      </a:r>
                      <a:r>
                        <a:rPr lang="zh-TW" sz="2000" kern="100" dirty="0" smtClean="0">
                          <a:effectLst/>
                        </a:rPr>
                        <a:t>網頁</a:t>
                      </a:r>
                      <a:endParaRPr lang="zh-TW" sz="2000" kern="100" dirty="0">
                        <a:solidFill>
                          <a:schemeClr val="tx1"/>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67608" marR="67608" marT="0" marB="0" anchor="ctr"/>
                </a:tc>
                <a:tc>
                  <a:txBody>
                    <a:bodyPr/>
                    <a:lstStyle/>
                    <a:p>
                      <a:pPr algn="ctr">
                        <a:spcBef>
                          <a:spcPts val="600"/>
                        </a:spcBef>
                        <a:spcAft>
                          <a:spcPts val="0"/>
                        </a:spcAft>
                      </a:pPr>
                      <a:r>
                        <a:rPr lang="en-US" sz="1100" u="sng" kern="100" dirty="0">
                          <a:effectLst/>
                          <a:hlinkClick r:id="rId2"/>
                        </a:rPr>
                        <a:t>http://uip.cycu.edu.tw/UIPWeb/wSite/mp?mp=5700</a:t>
                      </a:r>
                      <a:endParaRPr lang="zh-TW" sz="11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7608" marR="67608" marT="0" marB="0" anchor="ctr"/>
                </a:tc>
                <a:tc>
                  <a:txBody>
                    <a:bodyPr/>
                    <a:lstStyle/>
                    <a:p>
                      <a:pPr algn="ctr">
                        <a:spcBef>
                          <a:spcPts val="600"/>
                        </a:spcBef>
                        <a:spcAft>
                          <a:spcPts val="0"/>
                        </a:spcAft>
                      </a:pPr>
                      <a:endParaRPr lang="en-US" sz="1400" kern="100" dirty="0">
                        <a:effectLst/>
                        <a:highlight>
                          <a:srgbClr val="FFFF00"/>
                        </a:highlight>
                        <a:latin typeface="Times New Roman" panose="02020603050405020304" pitchFamily="18" charset="0"/>
                        <a:ea typeface="標楷體" panose="03000509000000000000" pitchFamily="65" charset="-120"/>
                        <a:cs typeface="Times New Roman" panose="02020603050405020304" pitchFamily="18" charset="0"/>
                      </a:endParaRPr>
                    </a:p>
                  </a:txBody>
                  <a:tcPr marL="67608" marR="67608" marT="0" marB="0" anchor="ctr"/>
                </a:tc>
                <a:extLst>
                  <a:ext uri="{0D108BD9-81ED-4DB2-BD59-A6C34878D82A}">
                    <a16:rowId xmlns:a16="http://schemas.microsoft.com/office/drawing/2014/main" xmlns="" val="10001"/>
                  </a:ext>
                </a:extLst>
              </a:tr>
              <a:tr h="2191265">
                <a:tc>
                  <a:txBody>
                    <a:bodyPr/>
                    <a:lstStyle/>
                    <a:p>
                      <a:pPr algn="ctr">
                        <a:spcBef>
                          <a:spcPts val="600"/>
                        </a:spcBef>
                        <a:spcAft>
                          <a:spcPts val="0"/>
                        </a:spcAft>
                      </a:pPr>
                      <a:r>
                        <a:rPr lang="zh-TW" sz="2400" kern="100" dirty="0">
                          <a:effectLst/>
                        </a:rPr>
                        <a:t>系辦</a:t>
                      </a:r>
                      <a:r>
                        <a:rPr lang="en-US" sz="2400" kern="100" dirty="0">
                          <a:effectLst/>
                        </a:rPr>
                        <a:t>Facebook</a:t>
                      </a:r>
                      <a:endParaRPr lang="zh-TW" sz="2400" kern="100" dirty="0">
                        <a:effectLst/>
                      </a:endParaRPr>
                    </a:p>
                    <a:p>
                      <a:pPr algn="ctr">
                        <a:spcBef>
                          <a:spcPts val="600"/>
                        </a:spcBef>
                        <a:spcAft>
                          <a:spcPts val="0"/>
                        </a:spcAft>
                      </a:pPr>
                      <a:r>
                        <a:rPr lang="zh-TW" sz="2000" dirty="0">
                          <a:solidFill>
                            <a:srgbClr val="FF0000"/>
                          </a:solidFill>
                        </a:rPr>
                        <a:t>中原大學財金系辦專區</a:t>
                      </a:r>
                    </a:p>
                    <a:p>
                      <a:pPr algn="ctr">
                        <a:spcBef>
                          <a:spcPts val="600"/>
                        </a:spcBef>
                        <a:spcAft>
                          <a:spcPts val="0"/>
                        </a:spcAft>
                      </a:pPr>
                      <a:r>
                        <a:rPr lang="en-US" sz="2000" u="sng" kern="100" dirty="0">
                          <a:effectLst/>
                        </a:rPr>
                        <a:t>(</a:t>
                      </a:r>
                      <a:r>
                        <a:rPr lang="zh-TW" sz="2000" u="sng" kern="100" dirty="0">
                          <a:effectLst/>
                        </a:rPr>
                        <a:t>記得去按讚，重要訊息都在這裡喔</a:t>
                      </a:r>
                      <a:r>
                        <a:rPr lang="en-US" sz="2000" u="sng" kern="100" dirty="0">
                          <a:effectLst/>
                        </a:rPr>
                        <a:t>)</a:t>
                      </a:r>
                      <a:endParaRPr lang="zh-TW" sz="2000" kern="100" dirty="0">
                        <a:solidFill>
                          <a:schemeClr val="tx1"/>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67608" marR="67608" marT="0" marB="0" anchor="ctr"/>
                </a:tc>
                <a:tc>
                  <a:txBody>
                    <a:bodyPr/>
                    <a:lstStyle/>
                    <a:p>
                      <a:pPr algn="ctr">
                        <a:spcBef>
                          <a:spcPts val="600"/>
                        </a:spcBef>
                        <a:spcAft>
                          <a:spcPts val="0"/>
                        </a:spcAft>
                      </a:pPr>
                      <a:r>
                        <a:rPr lang="en-US" sz="1600" u="sng" kern="100" dirty="0">
                          <a:effectLst/>
                          <a:hlinkClick r:id="rId3"/>
                        </a:rPr>
                        <a:t>https://www.facebook.com/cyfaoffice</a:t>
                      </a:r>
                      <a:endParaRPr lang="zh-TW" sz="16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7608" marR="67608" marT="0" marB="0" anchor="ctr"/>
                </a:tc>
                <a:tc>
                  <a:txBody>
                    <a:bodyPr/>
                    <a:lstStyle/>
                    <a:p>
                      <a:pPr algn="ctr">
                        <a:spcBef>
                          <a:spcPts val="600"/>
                        </a:spcBef>
                        <a:spcAft>
                          <a:spcPts val="0"/>
                        </a:spcAft>
                      </a:pPr>
                      <a:endParaRPr lang="en-US" sz="1400"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67608" marR="67608" marT="0" marB="0" anchor="ctr"/>
                </a:tc>
                <a:extLst>
                  <a:ext uri="{0D108BD9-81ED-4DB2-BD59-A6C34878D82A}">
                    <a16:rowId xmlns:a16="http://schemas.microsoft.com/office/drawing/2014/main" xmlns="" val="10002"/>
                  </a:ext>
                </a:extLst>
              </a:tr>
              <a:tr h="1869989">
                <a:tc>
                  <a:txBody>
                    <a:bodyPr/>
                    <a:lstStyle/>
                    <a:p>
                      <a:pPr algn="ctr">
                        <a:spcBef>
                          <a:spcPts val="600"/>
                        </a:spcBef>
                        <a:spcAft>
                          <a:spcPts val="0"/>
                        </a:spcAft>
                      </a:pPr>
                      <a:r>
                        <a:rPr lang="zh-TW" sz="2000" b="0" kern="100" dirty="0">
                          <a:effectLst/>
                        </a:rPr>
                        <a:t>系學會</a:t>
                      </a:r>
                      <a:r>
                        <a:rPr lang="en-US" sz="2000" b="0" kern="100" dirty="0">
                          <a:effectLst/>
                        </a:rPr>
                        <a:t>Facebook</a:t>
                      </a:r>
                      <a:endParaRPr lang="zh-TW" sz="2000" b="0" kern="100" dirty="0">
                        <a:effectLst/>
                      </a:endParaRPr>
                    </a:p>
                    <a:p>
                      <a:pPr algn="ctr">
                        <a:spcBef>
                          <a:spcPts val="600"/>
                        </a:spcBef>
                        <a:spcAft>
                          <a:spcPts val="0"/>
                        </a:spcAft>
                      </a:pPr>
                      <a:r>
                        <a:rPr lang="zh-TW" sz="1600" b="0" dirty="0"/>
                        <a:t>中原大學財務金融學系</a:t>
                      </a:r>
                    </a:p>
                  </a:txBody>
                  <a:tcPr marL="67608" marR="67608" marT="0" marB="0" anchor="ctr"/>
                </a:tc>
                <a:tc>
                  <a:txBody>
                    <a:bodyPr/>
                    <a:lstStyle/>
                    <a:p>
                      <a:pPr algn="ctr">
                        <a:spcBef>
                          <a:spcPts val="600"/>
                        </a:spcBef>
                        <a:spcAft>
                          <a:spcPts val="0"/>
                        </a:spcAft>
                      </a:pPr>
                      <a:r>
                        <a:rPr lang="en-US" sz="1600" u="sng" kern="100" dirty="0">
                          <a:effectLst/>
                          <a:hlinkClick r:id="rId4"/>
                        </a:rPr>
                        <a:t>https://www.facebook.com/cyfafafa</a:t>
                      </a:r>
                      <a:endParaRPr lang="zh-TW" sz="16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7608" marR="67608" marT="0" marB="0" anchor="ctr"/>
                </a:tc>
                <a:tc>
                  <a:txBody>
                    <a:bodyPr/>
                    <a:lstStyle/>
                    <a:p>
                      <a:pPr algn="ctr">
                        <a:spcBef>
                          <a:spcPts val="600"/>
                        </a:spcBef>
                        <a:spcAft>
                          <a:spcPts val="0"/>
                        </a:spcAft>
                      </a:pPr>
                      <a:endParaRPr lang="en-US" sz="1400"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67608" marR="67608" marT="0" marB="0" anchor="ctr"/>
                </a:tc>
                <a:extLst>
                  <a:ext uri="{0D108BD9-81ED-4DB2-BD59-A6C34878D82A}">
                    <a16:rowId xmlns:a16="http://schemas.microsoft.com/office/drawing/2014/main" xmlns="" val="10003"/>
                  </a:ext>
                </a:extLst>
              </a:tr>
            </a:tbl>
          </a:graphicData>
        </a:graphic>
      </p:graphicFrame>
      <p:pic>
        <p:nvPicPr>
          <p:cNvPr id="11" name="圖片 10"/>
          <p:cNvPicPr/>
          <p:nvPr/>
        </p:nvPicPr>
        <p:blipFill>
          <a:blip r:embed="rId5">
            <a:extLst>
              <a:ext uri="{28A0092B-C50C-407E-A947-70E740481C1C}">
                <a14:useLocalDpi xmlns:a14="http://schemas.microsoft.com/office/drawing/2010/main" val="0"/>
              </a:ext>
            </a:extLst>
          </a:blip>
          <a:stretch>
            <a:fillRect/>
          </a:stretch>
        </p:blipFill>
        <p:spPr>
          <a:xfrm>
            <a:off x="6466270" y="907106"/>
            <a:ext cx="1800000" cy="1800000"/>
          </a:xfrm>
          <a:prstGeom prst="rect">
            <a:avLst/>
          </a:prstGeom>
        </p:spPr>
      </p:pic>
      <p:pic>
        <p:nvPicPr>
          <p:cNvPr id="12" name="圖片 11" descr="C:\Users\user5702\Desktop\JDAG9LU0PQ2.png"/>
          <p:cNvPicPr/>
          <p:nvPr/>
        </p:nvPicPr>
        <p:blipFill>
          <a:blip r:embed="rId6">
            <a:extLst>
              <a:ext uri="{28A0092B-C50C-407E-A947-70E740481C1C}">
                <a14:useLocalDpi xmlns:a14="http://schemas.microsoft.com/office/drawing/2010/main" val="0"/>
              </a:ext>
            </a:extLst>
          </a:blip>
          <a:srcRect/>
          <a:stretch>
            <a:fillRect/>
          </a:stretch>
        </p:blipFill>
        <p:spPr bwMode="auto">
          <a:xfrm>
            <a:off x="6433320" y="2875114"/>
            <a:ext cx="1800000" cy="1800000"/>
          </a:xfrm>
          <a:prstGeom prst="rect">
            <a:avLst/>
          </a:prstGeom>
          <a:noFill/>
          <a:ln>
            <a:noFill/>
          </a:ln>
        </p:spPr>
      </p:pic>
      <p:pic>
        <p:nvPicPr>
          <p:cNvPr id="13" name="圖片 12"/>
          <p:cNvPicPr/>
          <p:nvPr/>
        </p:nvPicPr>
        <p:blipFill>
          <a:blip r:embed="rId7">
            <a:extLst>
              <a:ext uri="{28A0092B-C50C-407E-A947-70E740481C1C}">
                <a14:useLocalDpi xmlns:a14="http://schemas.microsoft.com/office/drawing/2010/main" val="0"/>
              </a:ext>
            </a:extLst>
          </a:blip>
          <a:stretch>
            <a:fillRect/>
          </a:stretch>
        </p:blipFill>
        <p:spPr>
          <a:xfrm>
            <a:off x="6466270" y="4983165"/>
            <a:ext cx="1800000" cy="1800000"/>
          </a:xfrm>
          <a:prstGeom prst="rect">
            <a:avLst/>
          </a:prstGeom>
        </p:spPr>
      </p:pic>
    </p:spTree>
    <p:extLst>
      <p:ext uri="{BB962C8B-B14F-4D97-AF65-F5344CB8AC3E}">
        <p14:creationId xmlns:p14="http://schemas.microsoft.com/office/powerpoint/2010/main" val="41095604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63156" y="0"/>
            <a:ext cx="7886700" cy="885704"/>
          </a:xfrm>
        </p:spPr>
        <p:txBody>
          <a:bodyPr>
            <a:noAutofit/>
          </a:bodyPr>
          <a:lstStyle/>
          <a:p>
            <a:pPr algn="ctr"/>
            <a:r>
              <a:rPr lang="zh-TW" altLang="zh-TW" sz="4200" b="1" dirty="0" smtClean="0"/>
              <a:t>說明</a:t>
            </a:r>
            <a:r>
              <a:rPr lang="zh-TW" altLang="zh-TW" sz="4200" b="1" dirty="0"/>
              <a:t>事項</a:t>
            </a:r>
            <a:endParaRPr lang="zh-TW" altLang="en-US" sz="4200" b="1" dirty="0"/>
          </a:p>
        </p:txBody>
      </p:sp>
      <p:sp>
        <p:nvSpPr>
          <p:cNvPr id="3" name="內容版面配置區 2"/>
          <p:cNvSpPr>
            <a:spLocks noGrp="1"/>
          </p:cNvSpPr>
          <p:nvPr>
            <p:ph idx="1"/>
          </p:nvPr>
        </p:nvSpPr>
        <p:spPr>
          <a:xfrm>
            <a:off x="253940" y="1101363"/>
            <a:ext cx="8890060" cy="4902621"/>
          </a:xfrm>
        </p:spPr>
        <p:txBody>
          <a:bodyPr>
            <a:noAutofit/>
          </a:bodyPr>
          <a:lstStyle/>
          <a:p>
            <a:pPr>
              <a:lnSpc>
                <a:spcPts val="3000"/>
              </a:lnSpc>
            </a:pPr>
            <a:r>
              <a:rPr lang="zh-TW" altLang="en-US" dirty="0"/>
              <a:t>選課事宜</a:t>
            </a:r>
            <a:r>
              <a:rPr lang="en-US" altLang="zh-TW" dirty="0"/>
              <a:t>-</a:t>
            </a:r>
            <a:r>
              <a:rPr lang="zh-TW" altLang="en-US" dirty="0"/>
              <a:t>詳見選課報</a:t>
            </a:r>
            <a:r>
              <a:rPr lang="zh-TW" altLang="en-US" dirty="0" smtClean="0"/>
              <a:t>報</a:t>
            </a:r>
            <a:r>
              <a:rPr lang="en-US" altLang="zh-TW" dirty="0" smtClean="0"/>
              <a:t>(1/2)</a:t>
            </a:r>
          </a:p>
          <a:p>
            <a:pPr lvl="1">
              <a:lnSpc>
                <a:spcPts val="3000"/>
              </a:lnSpc>
            </a:pPr>
            <a:r>
              <a:rPr lang="zh-TW" altLang="en-US" sz="2000" dirty="0" smtClean="0"/>
              <a:t>財</a:t>
            </a:r>
            <a:r>
              <a:rPr lang="zh-TW" altLang="en-US" sz="2000" dirty="0"/>
              <a:t>金系課程─助理已經幫你們全班都選好課程了。</a:t>
            </a:r>
          </a:p>
          <a:p>
            <a:pPr lvl="1">
              <a:lnSpc>
                <a:spcPts val="3000"/>
              </a:lnSpc>
            </a:pPr>
            <a:r>
              <a:rPr lang="zh-TW" altLang="en-US" sz="2000" dirty="0"/>
              <a:t>本系學生的</a:t>
            </a:r>
            <a:r>
              <a:rPr lang="zh-TW" altLang="en-US" sz="2000" dirty="0">
                <a:solidFill>
                  <a:srgbClr val="FF0000"/>
                </a:solidFill>
              </a:rPr>
              <a:t>必修課程以修習本系本班為原則，不可換班上課</a:t>
            </a:r>
            <a:r>
              <a:rPr lang="zh-TW" altLang="en-US" sz="2000" dirty="0" smtClean="0"/>
              <a:t>。</a:t>
            </a:r>
            <a:endParaRPr lang="en-US" altLang="zh-TW" sz="2000" dirty="0" smtClean="0"/>
          </a:p>
          <a:p>
            <a:pPr lvl="1">
              <a:lnSpc>
                <a:spcPts val="3000"/>
              </a:lnSpc>
            </a:pPr>
            <a:r>
              <a:rPr lang="zh-TW" altLang="en-US" sz="2000" dirty="0" smtClean="0"/>
              <a:t>通</a:t>
            </a:r>
            <a:r>
              <a:rPr lang="zh-TW" altLang="en-US" sz="2000" dirty="0"/>
              <a:t>識課程─請於選課期間內自行上網選課，相關規定可</a:t>
            </a:r>
            <a:r>
              <a:rPr lang="zh-TW" altLang="en-US" sz="2000" dirty="0" smtClean="0"/>
              <a:t>參考選課報</a:t>
            </a:r>
            <a:r>
              <a:rPr lang="zh-TW" altLang="en-US" sz="2000" dirty="0"/>
              <a:t>報</a:t>
            </a:r>
            <a:r>
              <a:rPr lang="zh-TW" altLang="en-US" sz="2000" dirty="0" smtClean="0"/>
              <a:t>。</a:t>
            </a:r>
            <a:endParaRPr lang="en-US" altLang="zh-TW" sz="2000" dirty="0" smtClean="0"/>
          </a:p>
          <a:p>
            <a:pPr lvl="1">
              <a:lnSpc>
                <a:spcPts val="3000"/>
              </a:lnSpc>
            </a:pPr>
            <a:r>
              <a:rPr lang="zh-TW" altLang="en-US" sz="2000" dirty="0" smtClean="0"/>
              <a:t>新生</a:t>
            </a:r>
            <a:r>
              <a:rPr lang="zh-TW" altLang="en-US" sz="2000" dirty="0"/>
              <a:t>抵免事宜─辦理時間為</a:t>
            </a:r>
            <a:r>
              <a:rPr lang="en-US" altLang="zh-TW" sz="2000" dirty="0"/>
              <a:t>8/8</a:t>
            </a:r>
            <a:r>
              <a:rPr lang="zh-TW" altLang="en-US" sz="2000" dirty="0"/>
              <a:t>至</a:t>
            </a:r>
            <a:r>
              <a:rPr lang="en-US" altLang="zh-TW" sz="2000" dirty="0" smtClean="0"/>
              <a:t>9/2</a:t>
            </a:r>
            <a:r>
              <a:rPr lang="zh-TW" altLang="en-US" sz="2000" dirty="0" smtClean="0"/>
              <a:t>，</a:t>
            </a:r>
            <a:r>
              <a:rPr lang="zh-TW" altLang="en-US" sz="2000" dirty="0"/>
              <a:t>如需抵免請儘快上網申請並繳交成績單</a:t>
            </a:r>
            <a:r>
              <a:rPr lang="en-US" altLang="zh-TW" sz="2000" dirty="0"/>
              <a:t>(1</a:t>
            </a:r>
            <a:r>
              <a:rPr lang="zh-TW" altLang="en-US" sz="2000" dirty="0"/>
              <a:t>份</a:t>
            </a:r>
            <a:r>
              <a:rPr lang="en-US" altLang="zh-TW" sz="2000" dirty="0"/>
              <a:t>)</a:t>
            </a:r>
            <a:r>
              <a:rPr lang="zh-TW" altLang="en-US" sz="2000" dirty="0"/>
              <a:t>及課程大綱</a:t>
            </a:r>
            <a:r>
              <a:rPr lang="zh-TW" altLang="en-US" sz="2000" dirty="0" smtClean="0"/>
              <a:t>。</a:t>
            </a:r>
            <a:r>
              <a:rPr lang="en-US" altLang="zh-TW" sz="2000" dirty="0" smtClean="0"/>
              <a:t>(</a:t>
            </a:r>
            <a:r>
              <a:rPr lang="zh-TW" altLang="en-US" sz="2000" dirty="0" smtClean="0"/>
              <a:t>有問題者，結束後到前方詢問</a:t>
            </a:r>
            <a:r>
              <a:rPr lang="zh-TW" altLang="en-US" sz="2000" dirty="0" smtClean="0">
                <a:latin typeface="標楷體" panose="03000509000000000000" pitchFamily="65" charset="-120"/>
                <a:ea typeface="標楷體" panose="03000509000000000000" pitchFamily="65" charset="-120"/>
              </a:rPr>
              <a:t>。</a:t>
            </a:r>
            <a:r>
              <a:rPr lang="en-US" altLang="zh-TW" sz="2000" dirty="0" smtClean="0"/>
              <a:t>)</a:t>
            </a:r>
          </a:p>
          <a:p>
            <a:pPr lvl="1">
              <a:lnSpc>
                <a:spcPts val="3000"/>
              </a:lnSpc>
            </a:pPr>
            <a:r>
              <a:rPr lang="zh-TW" altLang="en-US" sz="2000" dirty="0" smtClean="0"/>
              <a:t>選課</a:t>
            </a:r>
            <a:r>
              <a:rPr lang="zh-TW" altLang="en-US" sz="2000" dirty="0"/>
              <a:t>開放時間為</a:t>
            </a:r>
            <a:r>
              <a:rPr lang="en-US" altLang="zh-TW" sz="2000" dirty="0">
                <a:solidFill>
                  <a:srgbClr val="FF0000"/>
                </a:solidFill>
              </a:rPr>
              <a:t>9</a:t>
            </a:r>
            <a:r>
              <a:rPr lang="zh-TW" altLang="en-US" sz="2000" dirty="0" smtClean="0">
                <a:solidFill>
                  <a:srgbClr val="FF0000"/>
                </a:solidFill>
              </a:rPr>
              <a:t>月</a:t>
            </a:r>
            <a:r>
              <a:rPr lang="en-US" altLang="zh-TW" sz="2000" dirty="0">
                <a:solidFill>
                  <a:srgbClr val="FF0000"/>
                </a:solidFill>
              </a:rPr>
              <a:t>4</a:t>
            </a:r>
            <a:r>
              <a:rPr lang="zh-TW" altLang="en-US" sz="2000" dirty="0" smtClean="0">
                <a:solidFill>
                  <a:srgbClr val="FF0000"/>
                </a:solidFill>
              </a:rPr>
              <a:t>日</a:t>
            </a:r>
            <a:r>
              <a:rPr lang="en-US" altLang="zh-TW" sz="2000" dirty="0">
                <a:solidFill>
                  <a:srgbClr val="FF0000"/>
                </a:solidFill>
              </a:rPr>
              <a:t>22</a:t>
            </a:r>
            <a:r>
              <a:rPr lang="zh-TW" altLang="en-US" sz="2000" dirty="0">
                <a:solidFill>
                  <a:srgbClr val="FF0000"/>
                </a:solidFill>
              </a:rPr>
              <a:t>：</a:t>
            </a:r>
            <a:r>
              <a:rPr lang="en-US" altLang="zh-TW" sz="2000" dirty="0">
                <a:solidFill>
                  <a:srgbClr val="FF0000"/>
                </a:solidFill>
              </a:rPr>
              <a:t>00</a:t>
            </a:r>
            <a:r>
              <a:rPr lang="zh-TW" altLang="en-US" sz="2000" dirty="0">
                <a:solidFill>
                  <a:srgbClr val="FF0000"/>
                </a:solidFill>
              </a:rPr>
              <a:t>至</a:t>
            </a:r>
            <a:r>
              <a:rPr lang="en-US" altLang="zh-TW" sz="2000" dirty="0">
                <a:solidFill>
                  <a:srgbClr val="FF0000"/>
                </a:solidFill>
              </a:rPr>
              <a:t>9</a:t>
            </a:r>
            <a:r>
              <a:rPr lang="zh-TW" altLang="en-US" sz="2000" dirty="0" smtClean="0">
                <a:solidFill>
                  <a:srgbClr val="FF0000"/>
                </a:solidFill>
              </a:rPr>
              <a:t>月</a:t>
            </a:r>
            <a:r>
              <a:rPr lang="en-US" altLang="zh-TW" sz="2000" dirty="0">
                <a:solidFill>
                  <a:srgbClr val="FF0000"/>
                </a:solidFill>
              </a:rPr>
              <a:t>8</a:t>
            </a:r>
            <a:r>
              <a:rPr lang="zh-TW" altLang="en-US" sz="2000" dirty="0" smtClean="0">
                <a:solidFill>
                  <a:srgbClr val="FF0000"/>
                </a:solidFill>
              </a:rPr>
              <a:t>日</a:t>
            </a:r>
            <a:r>
              <a:rPr lang="en-US" altLang="zh-TW" sz="2000" dirty="0">
                <a:solidFill>
                  <a:srgbClr val="FF0000"/>
                </a:solidFill>
              </a:rPr>
              <a:t>16</a:t>
            </a:r>
            <a:r>
              <a:rPr lang="zh-TW" altLang="en-US" sz="2000" dirty="0">
                <a:solidFill>
                  <a:srgbClr val="FF0000"/>
                </a:solidFill>
              </a:rPr>
              <a:t>：</a:t>
            </a:r>
            <a:r>
              <a:rPr lang="en-US" altLang="zh-TW" sz="2000" dirty="0">
                <a:solidFill>
                  <a:srgbClr val="FF0000"/>
                </a:solidFill>
              </a:rPr>
              <a:t>00 (</a:t>
            </a:r>
            <a:r>
              <a:rPr lang="zh-TW" altLang="en-US" sz="2000" dirty="0">
                <a:solidFill>
                  <a:srgbClr val="FF0000"/>
                </a:solidFill>
              </a:rPr>
              <a:t>新生選課</a:t>
            </a:r>
            <a:r>
              <a:rPr lang="en-US" altLang="zh-TW" sz="2000" dirty="0">
                <a:solidFill>
                  <a:srgbClr val="FF0000"/>
                </a:solidFill>
              </a:rPr>
              <a:t>)</a:t>
            </a:r>
            <a:r>
              <a:rPr lang="zh-TW" altLang="en-US" sz="2000" dirty="0"/>
              <a:t>及</a:t>
            </a:r>
            <a:r>
              <a:rPr lang="en-US" altLang="zh-TW" sz="2000" dirty="0">
                <a:solidFill>
                  <a:srgbClr val="FF0000"/>
                </a:solidFill>
              </a:rPr>
              <a:t>9</a:t>
            </a:r>
            <a:r>
              <a:rPr lang="zh-TW" altLang="en-US" sz="2000" dirty="0">
                <a:solidFill>
                  <a:srgbClr val="FF0000"/>
                </a:solidFill>
              </a:rPr>
              <a:t>月</a:t>
            </a:r>
            <a:r>
              <a:rPr lang="en-US" altLang="zh-TW" sz="2000" dirty="0" smtClean="0">
                <a:solidFill>
                  <a:srgbClr val="FF0000"/>
                </a:solidFill>
              </a:rPr>
              <a:t>10</a:t>
            </a:r>
            <a:r>
              <a:rPr lang="zh-TW" altLang="en-US" sz="2000" dirty="0" smtClean="0">
                <a:solidFill>
                  <a:srgbClr val="FF0000"/>
                </a:solidFill>
              </a:rPr>
              <a:t>日</a:t>
            </a:r>
            <a:r>
              <a:rPr lang="zh-TW" altLang="en-US" sz="2000" dirty="0">
                <a:solidFill>
                  <a:srgbClr val="FF0000"/>
                </a:solidFill>
              </a:rPr>
              <a:t>至</a:t>
            </a:r>
            <a:r>
              <a:rPr lang="en-US" altLang="zh-TW" sz="2000" dirty="0">
                <a:solidFill>
                  <a:srgbClr val="FF0000"/>
                </a:solidFill>
              </a:rPr>
              <a:t>9</a:t>
            </a:r>
            <a:r>
              <a:rPr lang="zh-TW" altLang="en-US" sz="2000" dirty="0">
                <a:solidFill>
                  <a:srgbClr val="FF0000"/>
                </a:solidFill>
              </a:rPr>
              <a:t>月</a:t>
            </a:r>
            <a:r>
              <a:rPr lang="en-US" altLang="zh-TW" sz="2000" dirty="0" smtClean="0">
                <a:solidFill>
                  <a:srgbClr val="FF0000"/>
                </a:solidFill>
              </a:rPr>
              <a:t>17</a:t>
            </a:r>
            <a:r>
              <a:rPr lang="zh-TW" altLang="en-US" sz="2000" dirty="0" smtClean="0">
                <a:solidFill>
                  <a:srgbClr val="FF0000"/>
                </a:solidFill>
              </a:rPr>
              <a:t>日</a:t>
            </a:r>
            <a:r>
              <a:rPr lang="en-US" altLang="zh-TW" sz="2000" dirty="0">
                <a:solidFill>
                  <a:srgbClr val="FF0000"/>
                </a:solidFill>
              </a:rPr>
              <a:t>8:00 AM(</a:t>
            </a:r>
            <a:r>
              <a:rPr lang="zh-TW" altLang="en-US" sz="2000" dirty="0">
                <a:solidFill>
                  <a:srgbClr val="FF0000"/>
                </a:solidFill>
              </a:rPr>
              <a:t>第二階段加退選</a:t>
            </a:r>
            <a:r>
              <a:rPr lang="en-US" altLang="zh-TW" sz="2000" dirty="0">
                <a:solidFill>
                  <a:srgbClr val="FF0000"/>
                </a:solidFill>
              </a:rPr>
              <a:t>)</a:t>
            </a:r>
            <a:r>
              <a:rPr lang="zh-TW" altLang="en-US" sz="2000" dirty="0"/>
              <a:t>，請同學詳閱選課清單，如有問題請洽</a:t>
            </a:r>
            <a:r>
              <a:rPr lang="zh-TW" altLang="en-US" sz="2000" dirty="0" smtClean="0"/>
              <a:t>各辦公室</a:t>
            </a:r>
            <a:r>
              <a:rPr lang="zh-TW" altLang="en-US" sz="2000" dirty="0"/>
              <a:t>，同學亦可自行在時間內上網</a:t>
            </a:r>
            <a:r>
              <a:rPr lang="zh-TW" altLang="en-US" sz="2000" dirty="0" smtClean="0"/>
              <a:t>加</a:t>
            </a:r>
            <a:r>
              <a:rPr lang="zh-TW" altLang="en-US" sz="2000" dirty="0" smtClean="0">
                <a:latin typeface="新細明體" panose="02020500000000000000" pitchFamily="18" charset="-120"/>
                <a:ea typeface="新細明體" panose="02020500000000000000" pitchFamily="18" charset="-120"/>
              </a:rPr>
              <a:t>、</a:t>
            </a:r>
            <a:r>
              <a:rPr lang="zh-TW" altLang="en-US" sz="2000" dirty="0" smtClean="0"/>
              <a:t>退</a:t>
            </a:r>
            <a:r>
              <a:rPr lang="zh-TW" altLang="en-US" sz="2000" dirty="0"/>
              <a:t>選。</a:t>
            </a:r>
            <a:r>
              <a:rPr lang="en-US" altLang="zh-TW" sz="2000" dirty="0"/>
              <a:t>(</a:t>
            </a:r>
            <a:r>
              <a:rPr lang="zh-TW" altLang="en-US" sz="2000" smtClean="0"/>
              <a:t>註</a:t>
            </a:r>
            <a:r>
              <a:rPr lang="zh-TW" altLang="en-US" sz="2000" smtClean="0">
                <a:latin typeface="新細明體" panose="02020500000000000000" pitchFamily="18" charset="-120"/>
                <a:ea typeface="新細明體" panose="02020500000000000000" pitchFamily="18" charset="-120"/>
              </a:rPr>
              <a:t>：</a:t>
            </a:r>
            <a:r>
              <a:rPr lang="zh-TW" altLang="en-US" sz="2000" smtClean="0"/>
              <a:t>本</a:t>
            </a:r>
            <a:r>
              <a:rPr lang="zh-TW" altLang="en-US" sz="2000" dirty="0"/>
              <a:t>系必修課程系統已自動鎖定，同學無法自行退選，若有需求者，須到系辦公室進行人工退選</a:t>
            </a:r>
            <a:r>
              <a:rPr lang="zh-TW" altLang="en-US" sz="2000" dirty="0" smtClean="0"/>
              <a:t>。</a:t>
            </a:r>
            <a:r>
              <a:rPr lang="en-US" altLang="zh-TW" sz="2000" dirty="0" smtClean="0"/>
              <a:t>)</a:t>
            </a:r>
            <a:endParaRPr lang="zh-TW" altLang="en-US" sz="2000" dirty="0"/>
          </a:p>
        </p:txBody>
      </p:sp>
    </p:spTree>
    <p:extLst>
      <p:ext uri="{BB962C8B-B14F-4D97-AF65-F5344CB8AC3E}">
        <p14:creationId xmlns:p14="http://schemas.microsoft.com/office/powerpoint/2010/main" val="9361089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258793" y="773562"/>
            <a:ext cx="8764438" cy="5057896"/>
          </a:xfrm>
        </p:spPr>
        <p:txBody>
          <a:bodyPr>
            <a:noAutofit/>
          </a:bodyPr>
          <a:lstStyle/>
          <a:p>
            <a:pPr>
              <a:lnSpc>
                <a:spcPts val="3000"/>
              </a:lnSpc>
            </a:pPr>
            <a:r>
              <a:rPr lang="zh-TW" altLang="en-US" dirty="0">
                <a:latin typeface="+mn-ea"/>
              </a:rPr>
              <a:t>選課事宜</a:t>
            </a:r>
            <a:r>
              <a:rPr lang="en-US" altLang="zh-TW" dirty="0">
                <a:latin typeface="+mn-ea"/>
              </a:rPr>
              <a:t>-</a:t>
            </a:r>
            <a:r>
              <a:rPr lang="zh-TW" altLang="en-US" dirty="0">
                <a:latin typeface="+mn-ea"/>
              </a:rPr>
              <a:t>詳見選課報</a:t>
            </a:r>
            <a:r>
              <a:rPr lang="zh-TW" altLang="en-US" dirty="0" smtClean="0">
                <a:latin typeface="+mn-ea"/>
              </a:rPr>
              <a:t>報</a:t>
            </a:r>
            <a:r>
              <a:rPr lang="en-US" altLang="zh-TW" dirty="0" smtClean="0">
                <a:latin typeface="+mn-ea"/>
              </a:rPr>
              <a:t>(2/2)</a:t>
            </a:r>
          </a:p>
          <a:p>
            <a:pPr lvl="1">
              <a:lnSpc>
                <a:spcPts val="3000"/>
              </a:lnSpc>
            </a:pPr>
            <a:r>
              <a:rPr lang="zh-TW" altLang="en-US" sz="2000" dirty="0" smtClean="0">
                <a:latin typeface="+mn-ea"/>
              </a:rPr>
              <a:t>如</a:t>
            </a:r>
            <a:r>
              <a:rPr lang="zh-TW" altLang="en-US" sz="2000" dirty="0">
                <a:latin typeface="+mn-ea"/>
              </a:rPr>
              <a:t>需以人工方式進行</a:t>
            </a:r>
            <a:r>
              <a:rPr lang="zh-TW" altLang="en-US" sz="2000" dirty="0">
                <a:solidFill>
                  <a:srgbClr val="FF0000"/>
                </a:solidFill>
                <a:latin typeface="+mn-ea"/>
              </a:rPr>
              <a:t>財金系課程</a:t>
            </a:r>
            <a:r>
              <a:rPr lang="en-US" altLang="zh-TW" sz="2000" dirty="0">
                <a:solidFill>
                  <a:srgbClr val="FF0000"/>
                </a:solidFill>
                <a:latin typeface="+mn-ea"/>
              </a:rPr>
              <a:t>(</a:t>
            </a:r>
            <a:r>
              <a:rPr lang="zh-TW" altLang="en-US" sz="2000" dirty="0">
                <a:solidFill>
                  <a:srgbClr val="FF0000"/>
                </a:solidFill>
                <a:latin typeface="+mn-ea"/>
              </a:rPr>
              <a:t>必修、選修</a:t>
            </a:r>
            <a:r>
              <a:rPr lang="en-US" altLang="zh-TW" sz="2000" dirty="0">
                <a:solidFill>
                  <a:srgbClr val="FF0000"/>
                </a:solidFill>
                <a:latin typeface="+mn-ea"/>
              </a:rPr>
              <a:t>)</a:t>
            </a:r>
            <a:r>
              <a:rPr lang="zh-TW" altLang="en-US" sz="2000" dirty="0">
                <a:latin typeface="+mn-ea"/>
              </a:rPr>
              <a:t>之加、退選者，請於</a:t>
            </a:r>
            <a:r>
              <a:rPr lang="en-US" altLang="zh-TW" sz="2000" dirty="0" smtClean="0">
                <a:solidFill>
                  <a:srgbClr val="FF0000"/>
                </a:solidFill>
                <a:latin typeface="+mn-ea"/>
              </a:rPr>
              <a:t>108/9/9</a:t>
            </a:r>
            <a:r>
              <a:rPr lang="zh-TW" altLang="en-US" sz="2000" dirty="0" smtClean="0">
                <a:solidFill>
                  <a:srgbClr val="FF0000"/>
                </a:solidFill>
                <a:latin typeface="+mn-ea"/>
              </a:rPr>
              <a:t>上午</a:t>
            </a:r>
            <a:r>
              <a:rPr lang="en-US" altLang="zh-TW" sz="2000" dirty="0">
                <a:solidFill>
                  <a:srgbClr val="FF0000"/>
                </a:solidFill>
                <a:latin typeface="+mn-ea"/>
              </a:rPr>
              <a:t>9:00~10:30</a:t>
            </a:r>
            <a:r>
              <a:rPr lang="zh-TW" altLang="en-US" sz="2000" dirty="0">
                <a:latin typeface="+mn-ea"/>
              </a:rPr>
              <a:t>至系辦填寫電腦選課單，並找吳助理辦理（需事先查明所欲加退選之「科目名稱」及「課程代碼」）。其餘課程請洽各承辦單位洽詢。</a:t>
            </a:r>
            <a:r>
              <a:rPr lang="en-US" altLang="zh-TW" sz="1800" dirty="0">
                <a:latin typeface="+mn-ea"/>
              </a:rPr>
              <a:t>(</a:t>
            </a:r>
            <a:r>
              <a:rPr lang="zh-TW" altLang="en-US" sz="1800" dirty="0" smtClean="0">
                <a:solidFill>
                  <a:srgbClr val="FF0000"/>
                </a:solidFill>
                <a:latin typeface="+mn-ea"/>
              </a:rPr>
              <a:t>註</a:t>
            </a:r>
            <a:r>
              <a:rPr lang="zh-TW" altLang="en-US" sz="1800" dirty="0" smtClean="0">
                <a:solidFill>
                  <a:srgbClr val="FF0000"/>
                </a:solidFill>
                <a:latin typeface="新細明體" panose="02020500000000000000" pitchFamily="18" charset="-120"/>
                <a:ea typeface="新細明體" panose="02020500000000000000" pitchFamily="18" charset="-120"/>
              </a:rPr>
              <a:t>：</a:t>
            </a:r>
            <a:r>
              <a:rPr lang="zh-TW" altLang="en-US" sz="1800" dirty="0">
                <a:solidFill>
                  <a:srgbClr val="FF0000"/>
                </a:solidFill>
                <a:latin typeface="+mn-ea"/>
              </a:rPr>
              <a:t>學生</a:t>
            </a:r>
            <a:r>
              <a:rPr lang="en-US" altLang="zh-TW" sz="1800" dirty="0" smtClean="0">
                <a:solidFill>
                  <a:srgbClr val="FF0000"/>
                </a:solidFill>
                <a:latin typeface="+mn-ea"/>
              </a:rPr>
              <a:t>108-1</a:t>
            </a:r>
            <a:r>
              <a:rPr lang="zh-TW" altLang="en-US" sz="1800" dirty="0" smtClean="0">
                <a:solidFill>
                  <a:srgbClr val="FF0000"/>
                </a:solidFill>
                <a:latin typeface="+mn-ea"/>
              </a:rPr>
              <a:t>學期加</a:t>
            </a:r>
            <a:r>
              <a:rPr lang="zh-TW" altLang="en-US" sz="1800" dirty="0">
                <a:solidFill>
                  <a:srgbClr val="FF0000"/>
                </a:solidFill>
                <a:latin typeface="+mn-ea"/>
              </a:rPr>
              <a:t>退選截止日期</a:t>
            </a:r>
            <a:r>
              <a:rPr lang="en-US" altLang="zh-TW" sz="1800" dirty="0" smtClean="0">
                <a:solidFill>
                  <a:srgbClr val="FF0000"/>
                </a:solidFill>
                <a:latin typeface="+mn-ea"/>
              </a:rPr>
              <a:t>9/17</a:t>
            </a:r>
            <a:r>
              <a:rPr lang="zh-TW" altLang="en-US" sz="1800" dirty="0" smtClean="0">
                <a:solidFill>
                  <a:srgbClr val="FF0000"/>
                </a:solidFill>
                <a:latin typeface="+mn-ea"/>
              </a:rPr>
              <a:t> 上午</a:t>
            </a:r>
            <a:r>
              <a:rPr lang="en-US" altLang="zh-TW" sz="1800" dirty="0">
                <a:solidFill>
                  <a:srgbClr val="FF0000"/>
                </a:solidFill>
                <a:latin typeface="+mn-ea"/>
              </a:rPr>
              <a:t>8</a:t>
            </a:r>
            <a:r>
              <a:rPr lang="zh-TW" altLang="en-US" sz="1800" dirty="0">
                <a:solidFill>
                  <a:srgbClr val="FF0000"/>
                </a:solidFill>
                <a:latin typeface="+mn-ea"/>
              </a:rPr>
              <a:t>：</a:t>
            </a:r>
            <a:r>
              <a:rPr lang="en-US" altLang="zh-TW" sz="1800" dirty="0">
                <a:solidFill>
                  <a:srgbClr val="FF0000"/>
                </a:solidFill>
                <a:latin typeface="+mn-ea"/>
              </a:rPr>
              <a:t>00AM</a:t>
            </a:r>
            <a:r>
              <a:rPr lang="en-US" altLang="zh-TW" sz="1800" dirty="0" smtClean="0">
                <a:latin typeface="+mn-ea"/>
              </a:rPr>
              <a:t>)</a:t>
            </a:r>
          </a:p>
          <a:p>
            <a:pPr lvl="1">
              <a:lnSpc>
                <a:spcPts val="3000"/>
              </a:lnSpc>
            </a:pPr>
            <a:r>
              <a:rPr lang="zh-TW" altLang="en-US" sz="2000" dirty="0" smtClean="0">
                <a:latin typeface="+mn-ea"/>
              </a:rPr>
              <a:t>若</a:t>
            </a:r>
            <a:r>
              <a:rPr lang="zh-TW" altLang="en-US" sz="2000" dirty="0">
                <a:latin typeface="+mn-ea"/>
              </a:rPr>
              <a:t>有其他常見選課問題，可到財金系</a:t>
            </a:r>
            <a:r>
              <a:rPr lang="zh-TW" altLang="en-US" sz="2000" dirty="0" smtClean="0">
                <a:latin typeface="+mn-ea"/>
              </a:rPr>
              <a:t>網站「學生</a:t>
            </a:r>
            <a:r>
              <a:rPr lang="zh-TW" altLang="en-US" sz="2000" dirty="0">
                <a:latin typeface="+mn-ea"/>
              </a:rPr>
              <a:t>選課</a:t>
            </a:r>
            <a:r>
              <a:rPr lang="en-US" altLang="zh-TW" sz="2000" dirty="0">
                <a:latin typeface="+mn-ea"/>
              </a:rPr>
              <a:t>QA</a:t>
            </a:r>
            <a:r>
              <a:rPr lang="zh-TW" altLang="en-US" sz="2000" dirty="0" smtClean="0">
                <a:latin typeface="+mn-ea"/>
              </a:rPr>
              <a:t>專區」找尋答案，</a:t>
            </a:r>
            <a:r>
              <a:rPr lang="zh-TW" altLang="en-US" sz="2000" dirty="0">
                <a:latin typeface="+mn-ea"/>
              </a:rPr>
              <a:t>若仍無法解決再洽承辦人</a:t>
            </a:r>
            <a:r>
              <a:rPr lang="zh-TW" altLang="en-US" sz="2000" dirty="0" smtClean="0">
                <a:latin typeface="+mn-ea"/>
              </a:rPr>
              <a:t>。</a:t>
            </a:r>
            <a:endParaRPr lang="en-US" altLang="zh-TW" sz="2000" dirty="0" smtClean="0">
              <a:latin typeface="+mn-ea"/>
            </a:endParaRPr>
          </a:p>
          <a:p>
            <a:pPr lvl="1">
              <a:lnSpc>
                <a:spcPts val="3000"/>
              </a:lnSpc>
            </a:pPr>
            <a:r>
              <a:rPr lang="zh-TW" altLang="en-US" sz="2000" dirty="0" smtClean="0">
                <a:latin typeface="+mn-ea"/>
              </a:rPr>
              <a:t>選課</a:t>
            </a:r>
            <a:r>
              <a:rPr lang="zh-TW" altLang="en-US" sz="2000" dirty="0">
                <a:latin typeface="+mn-ea"/>
              </a:rPr>
              <a:t>規定請</a:t>
            </a:r>
            <a:r>
              <a:rPr lang="zh-TW" altLang="en-US" sz="2000" dirty="0" smtClean="0">
                <a:latin typeface="+mn-ea"/>
              </a:rPr>
              <a:t>依照本校</a:t>
            </a:r>
            <a:r>
              <a:rPr lang="zh-TW" altLang="en-US" sz="2000" dirty="0">
                <a:latin typeface="+mn-ea"/>
              </a:rPr>
              <a:t>學則、辦法及系上規定進行選課，</a:t>
            </a:r>
            <a:r>
              <a:rPr lang="zh-TW" altLang="en-US" sz="2000" dirty="0">
                <a:solidFill>
                  <a:srgbClr val="FF0000"/>
                </a:solidFill>
                <a:latin typeface="+mn-ea"/>
              </a:rPr>
              <a:t>切勿隨意聽從學長姐建議，以免獲得錯誤資訊，造成選不到相關課程</a:t>
            </a:r>
            <a:r>
              <a:rPr lang="zh-TW" altLang="en-US" sz="2000" dirty="0">
                <a:latin typeface="+mn-ea"/>
              </a:rPr>
              <a:t>，因而影響到自身的修課權益，造成學分不足之問題</a:t>
            </a:r>
            <a:r>
              <a:rPr lang="zh-TW" altLang="en-US" sz="2000" dirty="0" smtClean="0">
                <a:latin typeface="+mn-ea"/>
              </a:rPr>
              <a:t>。</a:t>
            </a:r>
            <a:endParaRPr lang="en-US" altLang="zh-TW" sz="2000" dirty="0" smtClean="0">
              <a:latin typeface="+mn-ea"/>
            </a:endParaRPr>
          </a:p>
        </p:txBody>
      </p:sp>
      <p:sp>
        <p:nvSpPr>
          <p:cNvPr id="5" name="標題 1"/>
          <p:cNvSpPr>
            <a:spLocks noGrp="1"/>
          </p:cNvSpPr>
          <p:nvPr>
            <p:ph type="title"/>
          </p:nvPr>
        </p:nvSpPr>
        <p:spPr>
          <a:xfrm>
            <a:off x="663156" y="0"/>
            <a:ext cx="7886700" cy="885704"/>
          </a:xfrm>
        </p:spPr>
        <p:txBody>
          <a:bodyPr>
            <a:noAutofit/>
          </a:bodyPr>
          <a:lstStyle/>
          <a:p>
            <a:pPr algn="ctr"/>
            <a:r>
              <a:rPr lang="zh-TW" altLang="zh-TW" sz="4200" b="1" dirty="0" smtClean="0"/>
              <a:t>說明</a:t>
            </a:r>
            <a:r>
              <a:rPr lang="zh-TW" altLang="zh-TW" sz="4200" b="1" dirty="0"/>
              <a:t>事項</a:t>
            </a:r>
            <a:endParaRPr lang="zh-TW" altLang="en-US" sz="4200" b="1" dirty="0"/>
          </a:p>
        </p:txBody>
      </p:sp>
    </p:spTree>
    <p:extLst>
      <p:ext uri="{BB962C8B-B14F-4D97-AF65-F5344CB8AC3E}">
        <p14:creationId xmlns:p14="http://schemas.microsoft.com/office/powerpoint/2010/main" val="30248920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extLst>
              <p:ext uri="{D42A27DB-BD31-4B8C-83A1-F6EECF244321}">
                <p14:modId xmlns:p14="http://schemas.microsoft.com/office/powerpoint/2010/main" val="1306583984"/>
              </p:ext>
            </p:extLst>
          </p:nvPr>
        </p:nvGraphicFramePr>
        <p:xfrm>
          <a:off x="453081" y="675507"/>
          <a:ext cx="8452021" cy="5428728"/>
        </p:xfrm>
        <a:graphic>
          <a:graphicData uri="http://schemas.openxmlformats.org/drawingml/2006/table">
            <a:tbl>
              <a:tblPr firstRow="1" firstCol="1" bandRow="1"/>
              <a:tblGrid>
                <a:gridCol w="1575814">
                  <a:extLst>
                    <a:ext uri="{9D8B030D-6E8A-4147-A177-3AD203B41FA5}">
                      <a16:colId xmlns:a16="http://schemas.microsoft.com/office/drawing/2014/main" xmlns="" val="20000"/>
                    </a:ext>
                  </a:extLst>
                </a:gridCol>
                <a:gridCol w="1375074">
                  <a:extLst>
                    <a:ext uri="{9D8B030D-6E8A-4147-A177-3AD203B41FA5}">
                      <a16:colId xmlns:a16="http://schemas.microsoft.com/office/drawing/2014/main" xmlns="" val="20001"/>
                    </a:ext>
                  </a:extLst>
                </a:gridCol>
                <a:gridCol w="1330744">
                  <a:extLst>
                    <a:ext uri="{9D8B030D-6E8A-4147-A177-3AD203B41FA5}">
                      <a16:colId xmlns:a16="http://schemas.microsoft.com/office/drawing/2014/main" xmlns="" val="20002"/>
                    </a:ext>
                  </a:extLst>
                </a:gridCol>
                <a:gridCol w="1496355">
                  <a:extLst>
                    <a:ext uri="{9D8B030D-6E8A-4147-A177-3AD203B41FA5}">
                      <a16:colId xmlns:a16="http://schemas.microsoft.com/office/drawing/2014/main" xmlns="" val="20003"/>
                    </a:ext>
                  </a:extLst>
                </a:gridCol>
                <a:gridCol w="2674034">
                  <a:extLst>
                    <a:ext uri="{9D8B030D-6E8A-4147-A177-3AD203B41FA5}">
                      <a16:colId xmlns:a16="http://schemas.microsoft.com/office/drawing/2014/main" xmlns="" val="20004"/>
                    </a:ext>
                  </a:extLst>
                </a:gridCol>
              </a:tblGrid>
              <a:tr h="603192">
                <a:tc gridSpan="5">
                  <a:txBody>
                    <a:bodyPr/>
                    <a:lstStyle/>
                    <a:p>
                      <a:pPr algn="ctr">
                        <a:spcAft>
                          <a:spcPts val="0"/>
                        </a:spcAft>
                      </a:pPr>
                      <a:r>
                        <a:rPr lang="en-US" sz="1800" kern="100" dirty="0" smtClean="0">
                          <a:solidFill>
                            <a:schemeClr val="tx1"/>
                          </a:solidFill>
                          <a:effectLst/>
                          <a:latin typeface="+mn-ea"/>
                          <a:ea typeface="+mn-ea"/>
                          <a:cs typeface="Times New Roman" panose="02020603050405020304" pitchFamily="18" charset="0"/>
                        </a:rPr>
                        <a:t>10</a:t>
                      </a:r>
                      <a:r>
                        <a:rPr lang="en-US" altLang="zh-TW" sz="1800" kern="100" dirty="0" smtClean="0">
                          <a:solidFill>
                            <a:schemeClr val="tx1"/>
                          </a:solidFill>
                          <a:effectLst/>
                          <a:latin typeface="+mn-ea"/>
                          <a:ea typeface="+mn-ea"/>
                          <a:cs typeface="Times New Roman" panose="02020603050405020304" pitchFamily="18" charset="0"/>
                        </a:rPr>
                        <a:t>8</a:t>
                      </a:r>
                      <a:r>
                        <a:rPr lang="zh-TW" sz="1800" kern="100" dirty="0" smtClean="0">
                          <a:solidFill>
                            <a:schemeClr val="tx1"/>
                          </a:solidFill>
                          <a:effectLst/>
                          <a:latin typeface="+mn-ea"/>
                          <a:ea typeface="+mn-ea"/>
                          <a:cs typeface="Times New Roman" panose="02020603050405020304" pitchFamily="18" charset="0"/>
                        </a:rPr>
                        <a:t>學年</a:t>
                      </a:r>
                      <a:r>
                        <a:rPr lang="zh-TW" sz="1800" kern="100" dirty="0">
                          <a:solidFill>
                            <a:schemeClr val="tx1"/>
                          </a:solidFill>
                          <a:effectLst/>
                          <a:latin typeface="+mn-ea"/>
                          <a:ea typeface="+mn-ea"/>
                          <a:cs typeface="Times New Roman" panose="02020603050405020304" pitchFamily="18" charset="0"/>
                        </a:rPr>
                        <a:t>度財務金融學系</a:t>
                      </a:r>
                      <a:r>
                        <a:rPr lang="zh-TW" sz="1800" b="1" u="sng" kern="100" dirty="0">
                          <a:solidFill>
                            <a:schemeClr val="tx1"/>
                          </a:solidFill>
                          <a:effectLst/>
                          <a:latin typeface="+mn-ea"/>
                          <a:ea typeface="+mn-ea"/>
                          <a:cs typeface="Times New Roman" panose="02020603050405020304" pitchFamily="18" charset="0"/>
                        </a:rPr>
                        <a:t>新生班導師</a:t>
                      </a:r>
                      <a:r>
                        <a:rPr lang="en-US" sz="1800" b="1" u="sng" kern="100" dirty="0">
                          <a:solidFill>
                            <a:schemeClr val="tx1"/>
                          </a:solidFill>
                          <a:effectLst/>
                          <a:latin typeface="+mn-ea"/>
                          <a:ea typeface="+mn-ea"/>
                          <a:cs typeface="Times New Roman" panose="02020603050405020304" pitchFamily="18" charset="0"/>
                        </a:rPr>
                        <a:t>/</a:t>
                      </a:r>
                      <a:r>
                        <a:rPr lang="zh-TW" sz="1800" b="1" u="sng" kern="100" dirty="0">
                          <a:solidFill>
                            <a:schemeClr val="tx1"/>
                          </a:solidFill>
                          <a:effectLst/>
                          <a:latin typeface="+mn-ea"/>
                          <a:ea typeface="+mn-ea"/>
                          <a:cs typeface="Times New Roman" panose="02020603050405020304" pitchFamily="18" charset="0"/>
                        </a:rPr>
                        <a:t>系教官</a:t>
                      </a:r>
                      <a:r>
                        <a:rPr lang="en-US" sz="1800" b="1" u="sng" kern="100" dirty="0">
                          <a:solidFill>
                            <a:schemeClr val="tx1"/>
                          </a:solidFill>
                          <a:effectLst/>
                          <a:latin typeface="+mn-ea"/>
                          <a:ea typeface="+mn-ea"/>
                          <a:cs typeface="Times New Roman" panose="02020603050405020304" pitchFamily="18" charset="0"/>
                        </a:rPr>
                        <a:t>/</a:t>
                      </a:r>
                      <a:r>
                        <a:rPr lang="zh-TW" sz="1800" b="1" u="sng" kern="100" dirty="0">
                          <a:solidFill>
                            <a:schemeClr val="tx1"/>
                          </a:solidFill>
                          <a:effectLst/>
                          <a:latin typeface="+mn-ea"/>
                          <a:ea typeface="+mn-ea"/>
                          <a:cs typeface="Times New Roman" panose="02020603050405020304" pitchFamily="18" charset="0"/>
                        </a:rPr>
                        <a:t>系辦</a:t>
                      </a:r>
                      <a:r>
                        <a:rPr lang="zh-TW" sz="1800" kern="100" dirty="0">
                          <a:solidFill>
                            <a:schemeClr val="tx1"/>
                          </a:solidFill>
                          <a:effectLst/>
                          <a:latin typeface="+mn-ea"/>
                          <a:ea typeface="+mn-ea"/>
                          <a:cs typeface="Times New Roman" panose="02020603050405020304" pitchFamily="18" charset="0"/>
                        </a:rPr>
                        <a:t>聯絡方式</a:t>
                      </a:r>
                      <a:endParaRPr lang="zh-TW" sz="1600" kern="100" dirty="0">
                        <a:solidFill>
                          <a:schemeClr val="tx1"/>
                        </a:solidFill>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xmlns="" val="10000"/>
                  </a:ext>
                </a:extLst>
              </a:tr>
              <a:tr h="603192">
                <a:tc>
                  <a:txBody>
                    <a:bodyPr/>
                    <a:lstStyle/>
                    <a:p>
                      <a:pPr algn="ctr">
                        <a:spcAft>
                          <a:spcPts val="0"/>
                        </a:spcAft>
                      </a:pPr>
                      <a:r>
                        <a:rPr lang="zh-TW" sz="1600" kern="100" dirty="0">
                          <a:effectLst/>
                          <a:latin typeface="+mn-ea"/>
                          <a:ea typeface="+mn-ea"/>
                          <a:cs typeface="Times New Roman" panose="02020603050405020304" pitchFamily="18" charset="0"/>
                        </a:rPr>
                        <a:t>班級</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CECE"/>
                    </a:solidFill>
                  </a:tcPr>
                </a:tc>
                <a:tc>
                  <a:txBody>
                    <a:bodyPr/>
                    <a:lstStyle/>
                    <a:p>
                      <a:pPr algn="ctr">
                        <a:spcAft>
                          <a:spcPts val="0"/>
                        </a:spcAft>
                      </a:pPr>
                      <a:r>
                        <a:rPr lang="zh-TW" sz="1600" kern="100" dirty="0">
                          <a:effectLst/>
                          <a:latin typeface="+mn-ea"/>
                          <a:ea typeface="+mn-ea"/>
                          <a:cs typeface="Times New Roman" panose="02020603050405020304" pitchFamily="18" charset="0"/>
                        </a:rPr>
                        <a:t>導師</a:t>
                      </a:r>
                      <a:r>
                        <a:rPr lang="en-US" sz="1600" kern="100" dirty="0">
                          <a:effectLst/>
                          <a:latin typeface="+mn-ea"/>
                          <a:ea typeface="+mn-ea"/>
                          <a:cs typeface="Times New Roman" panose="02020603050405020304" pitchFamily="18" charset="0"/>
                        </a:rPr>
                        <a:t>/</a:t>
                      </a:r>
                      <a:r>
                        <a:rPr lang="zh-TW" sz="1600" kern="100" dirty="0">
                          <a:effectLst/>
                          <a:latin typeface="+mn-ea"/>
                          <a:ea typeface="+mn-ea"/>
                          <a:cs typeface="Times New Roman" panose="02020603050405020304" pitchFamily="18" charset="0"/>
                        </a:rPr>
                        <a:t>教官</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CECE"/>
                    </a:solidFill>
                  </a:tcPr>
                </a:tc>
                <a:tc>
                  <a:txBody>
                    <a:bodyPr/>
                    <a:lstStyle/>
                    <a:p>
                      <a:pPr algn="ctr">
                        <a:spcAft>
                          <a:spcPts val="0"/>
                        </a:spcAft>
                      </a:pPr>
                      <a:r>
                        <a:rPr lang="zh-TW" sz="1600" kern="100" dirty="0">
                          <a:effectLst/>
                          <a:latin typeface="+mn-ea"/>
                          <a:ea typeface="+mn-ea"/>
                          <a:cs typeface="Times New Roman" panose="02020603050405020304" pitchFamily="18" charset="0"/>
                        </a:rPr>
                        <a:t>辦公室</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CECE"/>
                    </a:solidFill>
                  </a:tcPr>
                </a:tc>
                <a:tc>
                  <a:txBody>
                    <a:bodyPr/>
                    <a:lstStyle/>
                    <a:p>
                      <a:pPr algn="ctr">
                        <a:spcAft>
                          <a:spcPts val="0"/>
                        </a:spcAft>
                      </a:pPr>
                      <a:r>
                        <a:rPr lang="zh-TW" sz="1600" kern="100" dirty="0">
                          <a:effectLst/>
                          <a:latin typeface="+mn-ea"/>
                          <a:ea typeface="+mn-ea"/>
                          <a:cs typeface="Times New Roman" panose="02020603050405020304" pitchFamily="18" charset="0"/>
                        </a:rPr>
                        <a:t>電話</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CECE"/>
                    </a:solidFill>
                  </a:tcPr>
                </a:tc>
                <a:tc>
                  <a:txBody>
                    <a:bodyPr/>
                    <a:lstStyle/>
                    <a:p>
                      <a:pPr algn="ctr">
                        <a:spcAft>
                          <a:spcPts val="0"/>
                        </a:spcAft>
                      </a:pPr>
                      <a:r>
                        <a:rPr lang="en-US" sz="1600" kern="100" dirty="0">
                          <a:effectLst/>
                          <a:latin typeface="+mn-ea"/>
                          <a:ea typeface="+mn-ea"/>
                          <a:cs typeface="Times New Roman" panose="02020603050405020304" pitchFamily="18" charset="0"/>
                        </a:rPr>
                        <a:t>E-Mail</a:t>
                      </a:r>
                      <a:endParaRPr lang="zh-TW" sz="16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CECE"/>
                    </a:solidFill>
                  </a:tcPr>
                </a:tc>
                <a:extLst>
                  <a:ext uri="{0D108BD9-81ED-4DB2-BD59-A6C34878D82A}">
                    <a16:rowId xmlns:a16="http://schemas.microsoft.com/office/drawing/2014/main" xmlns="" val="10001"/>
                  </a:ext>
                </a:extLst>
              </a:tr>
              <a:tr h="603192">
                <a:tc>
                  <a:txBody>
                    <a:bodyPr/>
                    <a:lstStyle/>
                    <a:p>
                      <a:pPr algn="ctr">
                        <a:spcAft>
                          <a:spcPts val="0"/>
                        </a:spcAft>
                      </a:pPr>
                      <a:r>
                        <a:rPr lang="zh-TW" sz="1600" kern="100" dirty="0">
                          <a:effectLst/>
                          <a:latin typeface="+mn-ea"/>
                          <a:ea typeface="+mn-ea"/>
                          <a:cs typeface="Times New Roman" panose="02020603050405020304" pitchFamily="18" charset="0"/>
                        </a:rPr>
                        <a:t>財金系主任</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600" kern="100" dirty="0">
                          <a:effectLst/>
                          <a:latin typeface="+mn-ea"/>
                          <a:ea typeface="+mn-ea"/>
                          <a:cs typeface="Times New Roman" panose="02020603050405020304" pitchFamily="18" charset="0"/>
                        </a:rPr>
                        <a:t>李彥賢主任</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600" kern="100" dirty="0">
                          <a:effectLst/>
                          <a:latin typeface="+mn-ea"/>
                          <a:ea typeface="+mn-ea"/>
                          <a:cs typeface="Times New Roman" panose="02020603050405020304" pitchFamily="18" charset="0"/>
                        </a:rPr>
                        <a:t>商學</a:t>
                      </a:r>
                      <a:r>
                        <a:rPr lang="en-US" sz="1600" kern="100" dirty="0">
                          <a:effectLst/>
                          <a:latin typeface="+mn-ea"/>
                          <a:ea typeface="+mn-ea"/>
                          <a:cs typeface="Times New Roman" panose="02020603050405020304" pitchFamily="18" charset="0"/>
                        </a:rPr>
                        <a:t>305</a:t>
                      </a:r>
                      <a:endParaRPr lang="zh-TW" sz="16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dirty="0" smtClean="0">
                          <a:effectLst/>
                          <a:latin typeface="+mn-ea"/>
                          <a:ea typeface="+mn-ea"/>
                          <a:cs typeface="Times New Roman" panose="02020603050405020304" pitchFamily="18" charset="0"/>
                        </a:rPr>
                        <a:t>03-265-5700</a:t>
                      </a:r>
                    </a:p>
                    <a:p>
                      <a:pPr algn="ctr">
                        <a:spcAft>
                          <a:spcPts val="0"/>
                        </a:spcAft>
                      </a:pPr>
                      <a:r>
                        <a:rPr lang="en-US" altLang="zh-TW" sz="1600" kern="100" dirty="0" smtClean="0">
                          <a:effectLst/>
                          <a:latin typeface="+mn-ea"/>
                          <a:ea typeface="+mn-ea"/>
                          <a:cs typeface="Times New Roman" panose="02020603050405020304" pitchFamily="18" charset="0"/>
                        </a:rPr>
                        <a:t>03-265-5711</a:t>
                      </a:r>
                      <a:endParaRPr lang="zh-TW" sz="16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a:effectLst/>
                          <a:latin typeface="+mn-ea"/>
                          <a:ea typeface="+mn-ea"/>
                          <a:cs typeface="Times New Roman" panose="02020603050405020304" pitchFamily="18" charset="0"/>
                        </a:rPr>
                        <a:t>yh@cycu.edu.tw</a:t>
                      </a:r>
                      <a:endParaRPr lang="zh-TW" sz="160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603192">
                <a:tc>
                  <a:txBody>
                    <a:bodyPr/>
                    <a:lstStyle/>
                    <a:p>
                      <a:pPr algn="ctr">
                        <a:spcAft>
                          <a:spcPts val="0"/>
                        </a:spcAft>
                      </a:pPr>
                      <a:r>
                        <a:rPr lang="zh-TW" sz="1600" kern="100">
                          <a:solidFill>
                            <a:srgbClr val="000000"/>
                          </a:solidFill>
                          <a:effectLst/>
                          <a:latin typeface="+mn-ea"/>
                          <a:ea typeface="+mn-ea"/>
                          <a:cs typeface="Times New Roman" panose="02020603050405020304" pitchFamily="18" charset="0"/>
                        </a:rPr>
                        <a:t>財金一甲</a:t>
                      </a:r>
                      <a:endParaRPr lang="zh-TW" sz="160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algn="ctr">
                        <a:spcAft>
                          <a:spcPts val="0"/>
                        </a:spcAft>
                      </a:pPr>
                      <a:r>
                        <a:rPr lang="zh-TW" altLang="en-US" sz="1600" kern="100" dirty="0" smtClean="0">
                          <a:solidFill>
                            <a:srgbClr val="000000"/>
                          </a:solidFill>
                          <a:effectLst/>
                          <a:latin typeface="+mn-ea"/>
                          <a:ea typeface="+mn-ea"/>
                          <a:cs typeface="Times New Roman" panose="02020603050405020304" pitchFamily="18" charset="0"/>
                        </a:rPr>
                        <a:t>黃漢青</a:t>
                      </a:r>
                      <a:r>
                        <a:rPr lang="zh-TW" sz="1600" kern="100" dirty="0" smtClean="0">
                          <a:solidFill>
                            <a:srgbClr val="000000"/>
                          </a:solidFill>
                          <a:effectLst/>
                          <a:latin typeface="+mn-ea"/>
                          <a:ea typeface="+mn-ea"/>
                          <a:cs typeface="Times New Roman" panose="02020603050405020304" pitchFamily="18" charset="0"/>
                        </a:rPr>
                        <a:t>老師</a:t>
                      </a:r>
                      <a:endParaRPr lang="zh-TW" sz="16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algn="ctr">
                        <a:spcAft>
                          <a:spcPts val="0"/>
                        </a:spcAft>
                      </a:pPr>
                      <a:r>
                        <a:rPr lang="zh-TW" sz="1600" kern="100" dirty="0">
                          <a:solidFill>
                            <a:srgbClr val="000000"/>
                          </a:solidFill>
                          <a:effectLst/>
                          <a:latin typeface="+mn-ea"/>
                          <a:ea typeface="+mn-ea"/>
                          <a:cs typeface="Times New Roman" panose="02020603050405020304" pitchFamily="18" charset="0"/>
                        </a:rPr>
                        <a:t>商學</a:t>
                      </a:r>
                      <a:r>
                        <a:rPr lang="en-US" sz="1600" kern="100" dirty="0" smtClean="0">
                          <a:solidFill>
                            <a:srgbClr val="000000"/>
                          </a:solidFill>
                          <a:effectLst/>
                          <a:latin typeface="+mn-ea"/>
                          <a:ea typeface="+mn-ea"/>
                          <a:cs typeface="Times New Roman" panose="02020603050405020304" pitchFamily="18" charset="0"/>
                        </a:rPr>
                        <a:t>40</a:t>
                      </a:r>
                      <a:r>
                        <a:rPr lang="en-US" altLang="zh-TW" sz="1600" kern="100" dirty="0" smtClean="0">
                          <a:solidFill>
                            <a:srgbClr val="000000"/>
                          </a:solidFill>
                          <a:effectLst/>
                          <a:latin typeface="+mn-ea"/>
                          <a:ea typeface="+mn-ea"/>
                          <a:cs typeface="Times New Roman" panose="02020603050405020304" pitchFamily="18" charset="0"/>
                        </a:rPr>
                        <a:t>4</a:t>
                      </a:r>
                      <a:r>
                        <a:rPr lang="en-US" sz="1600" kern="100" dirty="0" smtClean="0">
                          <a:solidFill>
                            <a:srgbClr val="000000"/>
                          </a:solidFill>
                          <a:effectLst/>
                          <a:latin typeface="+mn-ea"/>
                          <a:ea typeface="+mn-ea"/>
                          <a:cs typeface="Times New Roman" panose="02020603050405020304" pitchFamily="18" charset="0"/>
                        </a:rPr>
                        <a:t>-</a:t>
                      </a:r>
                      <a:r>
                        <a:rPr lang="en-US" altLang="zh-TW" sz="1600" kern="100" dirty="0" smtClean="0">
                          <a:solidFill>
                            <a:srgbClr val="000000"/>
                          </a:solidFill>
                          <a:effectLst/>
                          <a:latin typeface="+mn-ea"/>
                          <a:ea typeface="+mn-ea"/>
                          <a:cs typeface="Times New Roman" panose="02020603050405020304" pitchFamily="18" charset="0"/>
                        </a:rPr>
                        <a:t>A</a:t>
                      </a:r>
                      <a:endParaRPr lang="zh-TW" sz="16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algn="ctr">
                        <a:spcAft>
                          <a:spcPts val="0"/>
                        </a:spcAft>
                      </a:pPr>
                      <a:r>
                        <a:rPr lang="en-US" sz="1600" kern="100" dirty="0" smtClean="0">
                          <a:solidFill>
                            <a:srgbClr val="000000"/>
                          </a:solidFill>
                          <a:effectLst/>
                          <a:latin typeface="+mn-ea"/>
                          <a:ea typeface="+mn-ea"/>
                          <a:cs typeface="Times New Roman" panose="02020603050405020304" pitchFamily="18" charset="0"/>
                        </a:rPr>
                        <a:t>03-265-57</a:t>
                      </a:r>
                      <a:r>
                        <a:rPr lang="en-US" altLang="zh-TW" sz="1600" kern="100" dirty="0" smtClean="0">
                          <a:solidFill>
                            <a:srgbClr val="000000"/>
                          </a:solidFill>
                          <a:effectLst/>
                          <a:latin typeface="+mn-ea"/>
                          <a:ea typeface="+mn-ea"/>
                          <a:cs typeface="Times New Roman" panose="02020603050405020304" pitchFamily="18" charset="0"/>
                        </a:rPr>
                        <a:t>10</a:t>
                      </a:r>
                      <a:endParaRPr lang="zh-TW" sz="16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algn="ctr">
                        <a:spcAft>
                          <a:spcPts val="0"/>
                        </a:spcAft>
                      </a:pPr>
                      <a:r>
                        <a:rPr lang="en-US" sz="1600" kern="100" dirty="0" smtClean="0">
                          <a:solidFill>
                            <a:srgbClr val="000000"/>
                          </a:solidFill>
                          <a:effectLst/>
                          <a:latin typeface="+mn-ea"/>
                          <a:ea typeface="+mn-ea"/>
                          <a:cs typeface="Times New Roman" panose="02020603050405020304" pitchFamily="18" charset="0"/>
                        </a:rPr>
                        <a:t>samprass@cycu.edu.tw</a:t>
                      </a:r>
                      <a:endParaRPr lang="zh-TW" sz="16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extLst>
                  <a:ext uri="{0D108BD9-81ED-4DB2-BD59-A6C34878D82A}">
                    <a16:rowId xmlns:a16="http://schemas.microsoft.com/office/drawing/2014/main" xmlns="" val="10003"/>
                  </a:ext>
                </a:extLst>
              </a:tr>
              <a:tr h="603192">
                <a:tc>
                  <a:txBody>
                    <a:bodyPr/>
                    <a:lstStyle/>
                    <a:p>
                      <a:pPr algn="ctr">
                        <a:spcAft>
                          <a:spcPts val="0"/>
                        </a:spcAft>
                      </a:pPr>
                      <a:r>
                        <a:rPr lang="zh-TW" sz="1600" kern="100">
                          <a:solidFill>
                            <a:srgbClr val="000000"/>
                          </a:solidFill>
                          <a:effectLst/>
                          <a:latin typeface="+mn-ea"/>
                          <a:ea typeface="+mn-ea"/>
                          <a:cs typeface="Times New Roman" panose="02020603050405020304" pitchFamily="18" charset="0"/>
                        </a:rPr>
                        <a:t>財金一乙</a:t>
                      </a:r>
                      <a:endParaRPr lang="zh-TW" sz="160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altLang="en-US" sz="1600" kern="100" dirty="0" smtClean="0">
                          <a:solidFill>
                            <a:srgbClr val="000000"/>
                          </a:solidFill>
                          <a:effectLst/>
                          <a:latin typeface="+mn-ea"/>
                          <a:ea typeface="+mn-ea"/>
                          <a:cs typeface="Times New Roman" panose="02020603050405020304" pitchFamily="18" charset="0"/>
                        </a:rPr>
                        <a:t>陳佑倫</a:t>
                      </a:r>
                      <a:r>
                        <a:rPr lang="zh-TW" sz="1600" kern="100" dirty="0" smtClean="0">
                          <a:solidFill>
                            <a:srgbClr val="000000"/>
                          </a:solidFill>
                          <a:effectLst/>
                          <a:latin typeface="+mn-ea"/>
                          <a:ea typeface="+mn-ea"/>
                          <a:cs typeface="Times New Roman" panose="02020603050405020304" pitchFamily="18" charset="0"/>
                        </a:rPr>
                        <a:t>老師</a:t>
                      </a:r>
                      <a:endParaRPr lang="zh-TW" sz="16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altLang="en-US" sz="1600" kern="100" dirty="0" smtClean="0">
                          <a:solidFill>
                            <a:srgbClr val="000000"/>
                          </a:solidFill>
                          <a:effectLst/>
                          <a:latin typeface="+mn-ea"/>
                          <a:ea typeface="+mn-ea"/>
                          <a:cs typeface="Times New Roman" panose="02020603050405020304" pitchFamily="18" charset="0"/>
                        </a:rPr>
                        <a:t>管理</a:t>
                      </a:r>
                      <a:r>
                        <a:rPr lang="en-US" altLang="zh-TW" sz="1600" kern="100" dirty="0" smtClean="0">
                          <a:solidFill>
                            <a:srgbClr val="000000"/>
                          </a:solidFill>
                          <a:effectLst/>
                          <a:latin typeface="+mn-ea"/>
                          <a:ea typeface="+mn-ea"/>
                          <a:cs typeface="Times New Roman" panose="02020603050405020304" pitchFamily="18" charset="0"/>
                        </a:rPr>
                        <a:t>519</a:t>
                      </a:r>
                      <a:r>
                        <a:rPr lang="en-US" sz="1600" kern="100" dirty="0" smtClean="0">
                          <a:solidFill>
                            <a:srgbClr val="000000"/>
                          </a:solidFill>
                          <a:effectLst/>
                          <a:latin typeface="+mn-ea"/>
                          <a:ea typeface="+mn-ea"/>
                          <a:cs typeface="Times New Roman" panose="02020603050405020304" pitchFamily="18" charset="0"/>
                        </a:rPr>
                        <a:t>-</a:t>
                      </a:r>
                      <a:r>
                        <a:rPr lang="en-US" altLang="zh-TW" sz="1600" kern="100" dirty="0" smtClean="0">
                          <a:solidFill>
                            <a:srgbClr val="000000"/>
                          </a:solidFill>
                          <a:effectLst/>
                          <a:latin typeface="+mn-ea"/>
                          <a:ea typeface="+mn-ea"/>
                          <a:cs typeface="Times New Roman" panose="02020603050405020304" pitchFamily="18" charset="0"/>
                        </a:rPr>
                        <a:t>A</a:t>
                      </a:r>
                      <a:endParaRPr lang="zh-TW" sz="16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dirty="0" smtClean="0">
                          <a:solidFill>
                            <a:srgbClr val="000000"/>
                          </a:solidFill>
                          <a:effectLst/>
                          <a:latin typeface="+mn-ea"/>
                          <a:ea typeface="+mn-ea"/>
                          <a:cs typeface="Times New Roman" panose="02020603050405020304" pitchFamily="18" charset="0"/>
                        </a:rPr>
                        <a:t>03-265-571</a:t>
                      </a:r>
                      <a:r>
                        <a:rPr lang="en-US" altLang="zh-TW" sz="1600" kern="100" dirty="0" smtClean="0">
                          <a:solidFill>
                            <a:srgbClr val="000000"/>
                          </a:solidFill>
                          <a:effectLst/>
                          <a:latin typeface="+mn-ea"/>
                          <a:ea typeface="+mn-ea"/>
                          <a:cs typeface="Times New Roman" panose="02020603050405020304" pitchFamily="18" charset="0"/>
                        </a:rPr>
                        <a:t>5</a:t>
                      </a:r>
                      <a:endParaRPr lang="zh-TW" sz="16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dirty="0" smtClean="0">
                          <a:solidFill>
                            <a:srgbClr val="000000"/>
                          </a:solidFill>
                          <a:effectLst/>
                          <a:latin typeface="+mn-ea"/>
                          <a:ea typeface="+mn-ea"/>
                          <a:cs typeface="Times New Roman" panose="02020603050405020304" pitchFamily="18" charset="0"/>
                        </a:rPr>
                        <a:t>yoloom@cycu.edu.tw</a:t>
                      </a:r>
                      <a:endParaRPr lang="zh-TW" sz="16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603192">
                <a:tc>
                  <a:txBody>
                    <a:bodyPr/>
                    <a:lstStyle/>
                    <a:p>
                      <a:pPr algn="ctr">
                        <a:spcAft>
                          <a:spcPts val="0"/>
                        </a:spcAft>
                      </a:pPr>
                      <a:r>
                        <a:rPr lang="zh-TW" sz="1600" kern="100">
                          <a:solidFill>
                            <a:srgbClr val="000000"/>
                          </a:solidFill>
                          <a:effectLst/>
                          <a:latin typeface="+mn-ea"/>
                          <a:ea typeface="+mn-ea"/>
                          <a:cs typeface="Times New Roman" panose="02020603050405020304" pitchFamily="18" charset="0"/>
                        </a:rPr>
                        <a:t>學務處生輔組</a:t>
                      </a:r>
                      <a:endParaRPr lang="zh-TW" sz="160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algn="ctr">
                        <a:spcAft>
                          <a:spcPts val="0"/>
                        </a:spcAft>
                      </a:pPr>
                      <a:r>
                        <a:rPr lang="zh-TW" sz="1600" kern="100">
                          <a:solidFill>
                            <a:srgbClr val="000000"/>
                          </a:solidFill>
                          <a:effectLst/>
                          <a:latin typeface="+mn-ea"/>
                          <a:ea typeface="+mn-ea"/>
                          <a:cs typeface="Times New Roman" panose="02020603050405020304" pitchFamily="18" charset="0"/>
                        </a:rPr>
                        <a:t>劉季蒝教官</a:t>
                      </a:r>
                      <a:endParaRPr lang="zh-TW" sz="160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algn="ctr">
                        <a:spcAft>
                          <a:spcPts val="0"/>
                        </a:spcAft>
                      </a:pPr>
                      <a:r>
                        <a:rPr lang="zh-TW" sz="1600" kern="100" dirty="0">
                          <a:solidFill>
                            <a:srgbClr val="000000"/>
                          </a:solidFill>
                          <a:effectLst/>
                          <a:latin typeface="+mn-ea"/>
                          <a:ea typeface="+mn-ea"/>
                          <a:cs typeface="Times New Roman" panose="02020603050405020304" pitchFamily="18" charset="0"/>
                        </a:rPr>
                        <a:t>維澈</a:t>
                      </a:r>
                      <a:r>
                        <a:rPr lang="en-US" sz="1600" kern="100" dirty="0">
                          <a:solidFill>
                            <a:srgbClr val="000000"/>
                          </a:solidFill>
                          <a:effectLst/>
                          <a:latin typeface="+mn-ea"/>
                          <a:ea typeface="+mn-ea"/>
                          <a:cs typeface="Times New Roman" panose="02020603050405020304" pitchFamily="18" charset="0"/>
                        </a:rPr>
                        <a:t>3</a:t>
                      </a:r>
                      <a:r>
                        <a:rPr lang="zh-TW" sz="1600" kern="100" dirty="0">
                          <a:solidFill>
                            <a:srgbClr val="000000"/>
                          </a:solidFill>
                          <a:effectLst/>
                          <a:latin typeface="+mn-ea"/>
                          <a:ea typeface="+mn-ea"/>
                          <a:cs typeface="Times New Roman" panose="02020603050405020304" pitchFamily="18" charset="0"/>
                        </a:rPr>
                        <a:t>樓</a:t>
                      </a:r>
                      <a:endParaRPr lang="zh-TW" sz="16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algn="ctr">
                        <a:spcAft>
                          <a:spcPts val="0"/>
                        </a:spcAft>
                      </a:pPr>
                      <a:r>
                        <a:rPr lang="en-US" sz="1600" kern="100" dirty="0">
                          <a:solidFill>
                            <a:srgbClr val="000000"/>
                          </a:solidFill>
                          <a:effectLst/>
                          <a:latin typeface="+mn-ea"/>
                          <a:ea typeface="+mn-ea"/>
                          <a:cs typeface="Times New Roman" panose="02020603050405020304" pitchFamily="18" charset="0"/>
                        </a:rPr>
                        <a:t>03-265-2115</a:t>
                      </a:r>
                      <a:endParaRPr lang="zh-TW" sz="16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algn="ctr">
                        <a:spcAft>
                          <a:spcPts val="0"/>
                        </a:spcAft>
                      </a:pPr>
                      <a:r>
                        <a:rPr lang="en-US" sz="1600" kern="100" dirty="0">
                          <a:solidFill>
                            <a:srgbClr val="000000"/>
                          </a:solidFill>
                          <a:effectLst/>
                          <a:latin typeface="+mn-ea"/>
                          <a:ea typeface="+mn-ea"/>
                          <a:cs typeface="Times New Roman" panose="02020603050405020304" pitchFamily="18" charset="0"/>
                        </a:rPr>
                        <a:t>jiyuanliu@cycu.edu.tw</a:t>
                      </a:r>
                      <a:endParaRPr lang="zh-TW" sz="16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extLst>
                  <a:ext uri="{0D108BD9-81ED-4DB2-BD59-A6C34878D82A}">
                    <a16:rowId xmlns:a16="http://schemas.microsoft.com/office/drawing/2014/main" xmlns="" val="10005"/>
                  </a:ext>
                </a:extLst>
              </a:tr>
              <a:tr h="603192">
                <a:tc rowSpan="3">
                  <a:txBody>
                    <a:bodyPr/>
                    <a:lstStyle/>
                    <a:p>
                      <a:pPr algn="ctr">
                        <a:spcAft>
                          <a:spcPts val="0"/>
                        </a:spcAft>
                      </a:pPr>
                      <a:r>
                        <a:rPr lang="zh-TW" sz="1600" kern="100" dirty="0">
                          <a:effectLst/>
                          <a:latin typeface="+mn-ea"/>
                          <a:ea typeface="+mn-ea"/>
                          <a:cs typeface="Times New Roman" panose="02020603050405020304" pitchFamily="18" charset="0"/>
                        </a:rPr>
                        <a:t>財金系辦</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600" kern="100" dirty="0">
                          <a:effectLst/>
                          <a:latin typeface="+mn-ea"/>
                          <a:ea typeface="+mn-ea"/>
                          <a:cs typeface="Times New Roman" panose="02020603050405020304" pitchFamily="18" charset="0"/>
                        </a:rPr>
                        <a:t>吳叔珊助理</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600" kern="100">
                          <a:effectLst/>
                          <a:latin typeface="+mn-ea"/>
                          <a:ea typeface="+mn-ea"/>
                          <a:cs typeface="Times New Roman" panose="02020603050405020304" pitchFamily="18" charset="0"/>
                        </a:rPr>
                        <a:t>商學</a:t>
                      </a:r>
                      <a:r>
                        <a:rPr lang="en-US" sz="1600" kern="100">
                          <a:effectLst/>
                          <a:latin typeface="+mn-ea"/>
                          <a:ea typeface="+mn-ea"/>
                          <a:cs typeface="Times New Roman" panose="02020603050405020304" pitchFamily="18" charset="0"/>
                        </a:rPr>
                        <a:t>305</a:t>
                      </a:r>
                      <a:endParaRPr lang="zh-TW" sz="160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dirty="0">
                          <a:effectLst/>
                          <a:latin typeface="+mn-ea"/>
                          <a:ea typeface="+mn-ea"/>
                          <a:cs typeface="Times New Roman" panose="02020603050405020304" pitchFamily="18" charset="0"/>
                        </a:rPr>
                        <a:t>03-265-5701</a:t>
                      </a:r>
                      <a:endParaRPr lang="zh-TW" sz="16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dirty="0">
                          <a:effectLst/>
                          <a:latin typeface="+mn-ea"/>
                          <a:ea typeface="+mn-ea"/>
                          <a:cs typeface="Times New Roman" panose="02020603050405020304" pitchFamily="18" charset="0"/>
                        </a:rPr>
                        <a:t>sanel@cycu.edu.tw</a:t>
                      </a:r>
                      <a:endParaRPr lang="zh-TW" sz="16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603192">
                <a:tc vMerge="1">
                  <a:txBody>
                    <a:bodyPr/>
                    <a:lstStyle/>
                    <a:p>
                      <a:pPr>
                        <a:spcAft>
                          <a:spcPts val="0"/>
                        </a:spcAft>
                      </a:pPr>
                      <a:endParaRPr lang="zh-TW" sz="16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algn="ctr">
                        <a:spcAft>
                          <a:spcPts val="0"/>
                        </a:spcAft>
                      </a:pPr>
                      <a:r>
                        <a:rPr lang="zh-TW" sz="1600" kern="100">
                          <a:effectLst/>
                          <a:latin typeface="+mn-ea"/>
                          <a:ea typeface="+mn-ea"/>
                          <a:cs typeface="Times New Roman" panose="02020603050405020304" pitchFamily="18" charset="0"/>
                        </a:rPr>
                        <a:t>戴潔如助教</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algn="ctr">
                        <a:spcAft>
                          <a:spcPts val="0"/>
                        </a:spcAft>
                      </a:pPr>
                      <a:r>
                        <a:rPr lang="zh-TW" sz="1600" kern="100">
                          <a:effectLst/>
                          <a:latin typeface="+mn-ea"/>
                          <a:ea typeface="+mn-ea"/>
                          <a:cs typeface="Times New Roman" panose="02020603050405020304" pitchFamily="18" charset="0"/>
                        </a:rPr>
                        <a:t>商學</a:t>
                      </a:r>
                      <a:r>
                        <a:rPr lang="en-US" sz="1600" kern="100">
                          <a:effectLst/>
                          <a:latin typeface="+mn-ea"/>
                          <a:ea typeface="+mn-ea"/>
                          <a:cs typeface="Times New Roman" panose="02020603050405020304" pitchFamily="18" charset="0"/>
                        </a:rPr>
                        <a:t>305</a:t>
                      </a:r>
                      <a:endParaRPr lang="zh-TW" sz="160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algn="ctr">
                        <a:spcAft>
                          <a:spcPts val="0"/>
                        </a:spcAft>
                      </a:pPr>
                      <a:r>
                        <a:rPr lang="en-US" sz="1600" kern="100" dirty="0">
                          <a:effectLst/>
                          <a:latin typeface="+mn-ea"/>
                          <a:ea typeface="+mn-ea"/>
                          <a:cs typeface="Times New Roman" panose="02020603050405020304" pitchFamily="18" charset="0"/>
                        </a:rPr>
                        <a:t>03-265-5702</a:t>
                      </a:r>
                      <a:endParaRPr lang="zh-TW" sz="16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algn="ctr">
                        <a:spcAft>
                          <a:spcPts val="0"/>
                        </a:spcAft>
                      </a:pPr>
                      <a:r>
                        <a:rPr lang="en-US" sz="1600" kern="100" dirty="0">
                          <a:effectLst/>
                          <a:latin typeface="+mn-ea"/>
                          <a:ea typeface="+mn-ea"/>
                          <a:cs typeface="Times New Roman" panose="02020603050405020304" pitchFamily="18" charset="0"/>
                        </a:rPr>
                        <a:t>albeedai@cycu.edu.tw</a:t>
                      </a:r>
                      <a:endParaRPr lang="zh-TW" sz="16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extLst>
                  <a:ext uri="{0D108BD9-81ED-4DB2-BD59-A6C34878D82A}">
                    <a16:rowId xmlns:a16="http://schemas.microsoft.com/office/drawing/2014/main" xmlns="" val="10007"/>
                  </a:ext>
                </a:extLst>
              </a:tr>
              <a:tr h="603192">
                <a:tc vMerge="1">
                  <a:txBody>
                    <a:bodyPr/>
                    <a:lstStyle/>
                    <a:p>
                      <a:pPr>
                        <a:spcAft>
                          <a:spcPts val="0"/>
                        </a:spcAft>
                      </a:pPr>
                      <a:endParaRPr lang="zh-TW" sz="16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600" kern="100">
                          <a:effectLst/>
                          <a:latin typeface="+mn-ea"/>
                          <a:ea typeface="+mn-ea"/>
                          <a:cs typeface="Times New Roman" panose="02020603050405020304" pitchFamily="18" charset="0"/>
                        </a:rPr>
                        <a:t>趙柏鈞助教</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600" kern="100">
                          <a:effectLst/>
                          <a:latin typeface="+mn-ea"/>
                          <a:ea typeface="+mn-ea"/>
                          <a:cs typeface="Times New Roman" panose="02020603050405020304" pitchFamily="18" charset="0"/>
                        </a:rPr>
                        <a:t>商學</a:t>
                      </a:r>
                      <a:r>
                        <a:rPr lang="en-US" sz="1600" kern="100">
                          <a:effectLst/>
                          <a:latin typeface="+mn-ea"/>
                          <a:ea typeface="+mn-ea"/>
                          <a:cs typeface="Times New Roman" panose="02020603050405020304" pitchFamily="18" charset="0"/>
                        </a:rPr>
                        <a:t>305</a:t>
                      </a:r>
                      <a:endParaRPr lang="zh-TW" sz="160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a:effectLst/>
                          <a:latin typeface="+mn-ea"/>
                          <a:ea typeface="+mn-ea"/>
                          <a:cs typeface="Times New Roman" panose="02020603050405020304" pitchFamily="18" charset="0"/>
                        </a:rPr>
                        <a:t>03-265-5703</a:t>
                      </a:r>
                      <a:endParaRPr lang="zh-TW" sz="160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dirty="0">
                          <a:effectLst/>
                          <a:latin typeface="+mn-ea"/>
                          <a:ea typeface="+mn-ea"/>
                          <a:cs typeface="Times New Roman" panose="02020603050405020304" pitchFamily="18" charset="0"/>
                        </a:rPr>
                        <a:t>bojun@cycu.edu.tw</a:t>
                      </a:r>
                      <a:endParaRPr lang="zh-TW" sz="16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bl>
          </a:graphicData>
        </a:graphic>
      </p:graphicFrame>
    </p:spTree>
    <p:extLst>
      <p:ext uri="{BB962C8B-B14F-4D97-AF65-F5344CB8AC3E}">
        <p14:creationId xmlns:p14="http://schemas.microsoft.com/office/powerpoint/2010/main" val="22005922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extLst>
              <p:ext uri="{D42A27DB-BD31-4B8C-83A1-F6EECF244321}">
                <p14:modId xmlns:p14="http://schemas.microsoft.com/office/powerpoint/2010/main" val="1942278965"/>
              </p:ext>
            </p:extLst>
          </p:nvPr>
        </p:nvGraphicFramePr>
        <p:xfrm>
          <a:off x="502508" y="65904"/>
          <a:ext cx="8229600" cy="6705598"/>
        </p:xfrm>
        <a:graphic>
          <a:graphicData uri="http://schemas.openxmlformats.org/drawingml/2006/table">
            <a:tbl>
              <a:tblPr firstRow="1" firstCol="1" bandRow="1"/>
              <a:tblGrid>
                <a:gridCol w="1588617">
                  <a:extLst>
                    <a:ext uri="{9D8B030D-6E8A-4147-A177-3AD203B41FA5}">
                      <a16:colId xmlns:a16="http://schemas.microsoft.com/office/drawing/2014/main" xmlns="" val="20000"/>
                    </a:ext>
                  </a:extLst>
                </a:gridCol>
                <a:gridCol w="2235270">
                  <a:extLst>
                    <a:ext uri="{9D8B030D-6E8A-4147-A177-3AD203B41FA5}">
                      <a16:colId xmlns:a16="http://schemas.microsoft.com/office/drawing/2014/main" xmlns="" val="20001"/>
                    </a:ext>
                  </a:extLst>
                </a:gridCol>
                <a:gridCol w="2888323">
                  <a:extLst>
                    <a:ext uri="{9D8B030D-6E8A-4147-A177-3AD203B41FA5}">
                      <a16:colId xmlns:a16="http://schemas.microsoft.com/office/drawing/2014/main" xmlns="" val="20002"/>
                    </a:ext>
                  </a:extLst>
                </a:gridCol>
                <a:gridCol w="1517390">
                  <a:extLst>
                    <a:ext uri="{9D8B030D-6E8A-4147-A177-3AD203B41FA5}">
                      <a16:colId xmlns:a16="http://schemas.microsoft.com/office/drawing/2014/main" xmlns="" val="20003"/>
                    </a:ext>
                  </a:extLst>
                </a:gridCol>
              </a:tblGrid>
              <a:tr h="387927">
                <a:tc>
                  <a:txBody>
                    <a:bodyPr/>
                    <a:lstStyle/>
                    <a:p>
                      <a:pPr algn="ctr">
                        <a:lnSpc>
                          <a:spcPct val="150000"/>
                        </a:lnSpc>
                        <a:spcAft>
                          <a:spcPts val="0"/>
                        </a:spcAft>
                      </a:pPr>
                      <a:r>
                        <a:rPr lang="zh-TW" sz="1400" b="1" kern="100" spc="100" dirty="0">
                          <a:effectLst/>
                          <a:latin typeface="+mn-ea"/>
                          <a:ea typeface="+mn-ea"/>
                          <a:cs typeface="Times New Roman" panose="02020603050405020304" pitchFamily="18" charset="0"/>
                        </a:rPr>
                        <a:t>網站名稱</a:t>
                      </a:r>
                      <a:endParaRPr lang="zh-TW" sz="12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TW" sz="1400" b="1" kern="100" spc="100" dirty="0">
                          <a:effectLst/>
                          <a:latin typeface="+mn-ea"/>
                          <a:ea typeface="+mn-ea"/>
                          <a:cs typeface="Times New Roman" panose="02020603050405020304" pitchFamily="18" charset="0"/>
                        </a:rPr>
                        <a:t>網站用途</a:t>
                      </a:r>
                      <a:endParaRPr lang="zh-TW" sz="12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TW" sz="1400" b="1" kern="100" spc="100" dirty="0">
                          <a:effectLst/>
                          <a:latin typeface="+mn-ea"/>
                          <a:ea typeface="+mn-ea"/>
                          <a:cs typeface="Times New Roman" panose="02020603050405020304" pitchFamily="18" charset="0"/>
                        </a:rPr>
                        <a:t>網址</a:t>
                      </a:r>
                      <a:endParaRPr lang="zh-TW" sz="12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b="1" kern="100" spc="100" dirty="0">
                          <a:effectLst/>
                          <a:latin typeface="+mn-ea"/>
                          <a:ea typeface="+mn-ea"/>
                          <a:cs typeface="Times New Roman" panose="02020603050405020304" pitchFamily="18" charset="0"/>
                        </a:rPr>
                        <a:t>QR-code</a:t>
                      </a:r>
                      <a:endParaRPr lang="zh-TW" sz="12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997527">
                <a:tc>
                  <a:txBody>
                    <a:bodyPr/>
                    <a:lstStyle/>
                    <a:p>
                      <a:pPr algn="ctr">
                        <a:spcAft>
                          <a:spcPts val="0"/>
                        </a:spcAft>
                      </a:pPr>
                      <a:r>
                        <a:rPr lang="en-US" sz="1600" kern="100" spc="100" dirty="0" err="1">
                          <a:effectLst/>
                          <a:latin typeface="+mn-ea"/>
                          <a:ea typeface="+mn-ea"/>
                          <a:cs typeface="Times New Roman" panose="02020603050405020304" pitchFamily="18" charset="0"/>
                        </a:rPr>
                        <a:t>i</a:t>
                      </a:r>
                      <a:r>
                        <a:rPr lang="en-US" sz="1600" kern="100" spc="100" dirty="0">
                          <a:effectLst/>
                          <a:latin typeface="+mn-ea"/>
                          <a:ea typeface="+mn-ea"/>
                          <a:cs typeface="Times New Roman" panose="02020603050405020304" pitchFamily="18" charset="0"/>
                        </a:rPr>
                        <a:t>-learning</a:t>
                      </a:r>
                      <a:endParaRPr lang="zh-TW" sz="16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600" kern="100" spc="100" dirty="0">
                          <a:effectLst/>
                          <a:latin typeface="+mn-ea"/>
                          <a:ea typeface="+mn-ea"/>
                          <a:cs typeface="Times New Roman" panose="02020603050405020304" pitchFamily="18" charset="0"/>
                        </a:rPr>
                        <a:t>課程學習相關資料、教材、測驗、作業繳交等</a:t>
                      </a:r>
                      <a:endParaRPr lang="zh-TW" sz="16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u="sng" kern="100" spc="100" dirty="0">
                          <a:solidFill>
                            <a:srgbClr val="0000FF"/>
                          </a:solidFill>
                          <a:effectLst/>
                          <a:latin typeface="+mn-ea"/>
                          <a:ea typeface="+mn-ea"/>
                          <a:cs typeface="Times New Roman" panose="02020603050405020304" pitchFamily="18" charset="0"/>
                          <a:hlinkClick r:id="rId2"/>
                        </a:rPr>
                        <a:t>http://i-learning.cycu.edu.tw/</a:t>
                      </a:r>
                      <a:endParaRPr lang="zh-TW" sz="12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2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330036">
                <a:tc>
                  <a:txBody>
                    <a:bodyPr/>
                    <a:lstStyle/>
                    <a:p>
                      <a:pPr algn="ctr">
                        <a:spcAft>
                          <a:spcPts val="0"/>
                        </a:spcAft>
                      </a:pPr>
                      <a:r>
                        <a:rPr lang="zh-TW" sz="1600" kern="100" spc="100">
                          <a:effectLst/>
                          <a:latin typeface="+mn-ea"/>
                          <a:ea typeface="+mn-ea"/>
                          <a:cs typeface="Times New Roman" panose="02020603050405020304" pitchFamily="18" charset="0"/>
                        </a:rPr>
                        <a:t>學生</a:t>
                      </a:r>
                      <a:r>
                        <a:rPr lang="en-US" sz="1600" kern="100" spc="100">
                          <a:effectLst/>
                          <a:latin typeface="+mn-ea"/>
                          <a:ea typeface="+mn-ea"/>
                          <a:cs typeface="Times New Roman" panose="02020603050405020304" pitchFamily="18" charset="0"/>
                        </a:rPr>
                        <a:t>1</a:t>
                      </a:r>
                      <a:r>
                        <a:rPr lang="zh-TW" sz="1600" kern="100" spc="100">
                          <a:effectLst/>
                          <a:latin typeface="+mn-ea"/>
                          <a:ea typeface="+mn-ea"/>
                          <a:cs typeface="Times New Roman" panose="02020603050405020304" pitchFamily="18" charset="0"/>
                        </a:rPr>
                        <a:t>網通</a:t>
                      </a:r>
                      <a:endParaRPr lang="zh-TW" sz="1600" kern="100">
                        <a:effectLst/>
                        <a:latin typeface="+mn-ea"/>
                        <a:ea typeface="+mn-ea"/>
                        <a:cs typeface="Times New Roman" panose="02020603050405020304" pitchFamily="18" charset="0"/>
                      </a:endParaRPr>
                    </a:p>
                    <a:p>
                      <a:pPr algn="ctr">
                        <a:spcAft>
                          <a:spcPts val="0"/>
                        </a:spcAft>
                      </a:pPr>
                      <a:r>
                        <a:rPr lang="zh-TW" sz="1600" kern="100" spc="100">
                          <a:effectLst/>
                          <a:latin typeface="+mn-ea"/>
                          <a:ea typeface="+mn-ea"/>
                          <a:cs typeface="Times New Roman" panose="02020603050405020304" pitchFamily="18" charset="0"/>
                        </a:rPr>
                        <a:t>中原</a:t>
                      </a:r>
                      <a:r>
                        <a:rPr lang="en-US" sz="1600" kern="100" spc="100">
                          <a:effectLst/>
                          <a:latin typeface="+mn-ea"/>
                          <a:ea typeface="+mn-ea"/>
                          <a:cs typeface="Times New Roman" panose="02020603050405020304" pitchFamily="18" charset="0"/>
                        </a:rPr>
                        <a:t>e</a:t>
                      </a:r>
                      <a:r>
                        <a:rPr lang="zh-TW" sz="1600" kern="100" spc="100">
                          <a:effectLst/>
                          <a:latin typeface="+mn-ea"/>
                          <a:ea typeface="+mn-ea"/>
                          <a:cs typeface="Times New Roman" panose="02020603050405020304" pitchFamily="18" charset="0"/>
                        </a:rPr>
                        <a:t>點靈</a:t>
                      </a:r>
                      <a:endParaRPr lang="zh-TW" sz="1600" kern="100">
                        <a:effectLst/>
                        <a:latin typeface="+mn-ea"/>
                        <a:ea typeface="+mn-ea"/>
                        <a:cs typeface="Times New Roman" panose="02020603050405020304" pitchFamily="18" charset="0"/>
                      </a:endParaRPr>
                    </a:p>
                    <a:p>
                      <a:pPr algn="ctr">
                        <a:spcAft>
                          <a:spcPts val="0"/>
                        </a:spcAft>
                      </a:pPr>
                      <a:r>
                        <a:rPr lang="en-US" sz="1600" kern="100" spc="100">
                          <a:effectLst/>
                          <a:latin typeface="+mn-ea"/>
                          <a:ea typeface="+mn-ea"/>
                          <a:cs typeface="Times New Roman" panose="02020603050405020304" pitchFamily="18" charset="0"/>
                        </a:rPr>
                        <a:t>i-touch</a:t>
                      </a:r>
                      <a:endParaRPr lang="zh-TW" sz="160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600" kern="100" spc="100" dirty="0">
                          <a:effectLst/>
                          <a:latin typeface="+mn-ea"/>
                          <a:ea typeface="+mn-ea"/>
                          <a:cs typeface="Times New Roman" panose="02020603050405020304" pitchFamily="18" charset="0"/>
                        </a:rPr>
                        <a:t>學校資訊公告、個人資料查詢、考試查尋、請假系統、學期成績查詢等</a:t>
                      </a:r>
                      <a:endParaRPr lang="zh-TW" sz="16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u="sng" kern="100" spc="100" dirty="0">
                          <a:solidFill>
                            <a:srgbClr val="0000FF"/>
                          </a:solidFill>
                          <a:effectLst/>
                          <a:latin typeface="+mn-ea"/>
                          <a:ea typeface="+mn-ea"/>
                          <a:cs typeface="Times New Roman" panose="02020603050405020304" pitchFamily="18" charset="0"/>
                          <a:hlinkClick r:id="rId3"/>
                        </a:rPr>
                        <a:t>https://itouch.cycu.edu.tw/</a:t>
                      </a:r>
                      <a:endParaRPr lang="zh-TW" sz="12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2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665018">
                <a:tc>
                  <a:txBody>
                    <a:bodyPr/>
                    <a:lstStyle/>
                    <a:p>
                      <a:pPr algn="ctr">
                        <a:spcAft>
                          <a:spcPts val="0"/>
                        </a:spcAft>
                      </a:pPr>
                      <a:r>
                        <a:rPr lang="zh-TW" sz="1600" kern="100" spc="100">
                          <a:effectLst/>
                          <a:latin typeface="+mn-ea"/>
                          <a:ea typeface="+mn-ea"/>
                          <a:cs typeface="Times New Roman" panose="02020603050405020304" pitchFamily="18" charset="0"/>
                        </a:rPr>
                        <a:t>選課系統</a:t>
                      </a:r>
                      <a:endParaRPr lang="zh-TW" sz="160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600" kern="100" spc="100" dirty="0">
                          <a:effectLst/>
                          <a:latin typeface="+mn-ea"/>
                          <a:ea typeface="+mn-ea"/>
                          <a:cs typeface="Times New Roman" panose="02020603050405020304" pitchFamily="18" charset="0"/>
                        </a:rPr>
                        <a:t>各學期課程篩選登記、加退選等</a:t>
                      </a:r>
                      <a:endParaRPr lang="zh-TW" sz="16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u="sng" kern="100" spc="100" dirty="0">
                          <a:solidFill>
                            <a:srgbClr val="0000FF"/>
                          </a:solidFill>
                          <a:effectLst/>
                          <a:latin typeface="+mn-ea"/>
                          <a:ea typeface="+mn-ea"/>
                          <a:cs typeface="Times New Roman" panose="02020603050405020304" pitchFamily="18" charset="0"/>
                          <a:hlinkClick r:id="rId4"/>
                        </a:rPr>
                        <a:t>http://csys.cycu.edu.tw/student/</a:t>
                      </a:r>
                      <a:endParaRPr lang="zh-TW" sz="12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2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330036">
                <a:tc>
                  <a:txBody>
                    <a:bodyPr/>
                    <a:lstStyle/>
                    <a:p>
                      <a:pPr algn="ctr">
                        <a:spcAft>
                          <a:spcPts val="0"/>
                        </a:spcAft>
                      </a:pPr>
                      <a:r>
                        <a:rPr lang="zh-TW" sz="1600" kern="100" spc="100">
                          <a:effectLst/>
                          <a:latin typeface="+mn-ea"/>
                          <a:ea typeface="+mn-ea"/>
                          <a:cs typeface="Times New Roman" panose="02020603050405020304" pitchFamily="18" charset="0"/>
                        </a:rPr>
                        <a:t>開課查詢系統</a:t>
                      </a:r>
                      <a:endParaRPr lang="zh-TW" sz="160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600" kern="100" spc="100" dirty="0">
                          <a:effectLst/>
                          <a:latin typeface="+mn-ea"/>
                          <a:ea typeface="+mn-ea"/>
                          <a:cs typeface="Times New Roman" panose="02020603050405020304" pitchFamily="18" charset="0"/>
                        </a:rPr>
                        <a:t>各學期全校課程、課程大綱查詢</a:t>
                      </a:r>
                      <a:r>
                        <a:rPr lang="en-US" sz="1600" kern="100" spc="100" dirty="0">
                          <a:effectLst/>
                          <a:latin typeface="+mn-ea"/>
                          <a:ea typeface="+mn-ea"/>
                          <a:cs typeface="Times New Roman" panose="02020603050405020304" pitchFamily="18" charset="0"/>
                        </a:rPr>
                        <a:t>(</a:t>
                      </a:r>
                      <a:r>
                        <a:rPr lang="zh-TW" sz="1600" kern="100" spc="100" dirty="0">
                          <a:effectLst/>
                          <a:latin typeface="+mn-ea"/>
                          <a:ea typeface="+mn-ea"/>
                          <a:cs typeface="Times New Roman" panose="02020603050405020304" pitchFamily="18" charset="0"/>
                        </a:rPr>
                        <a:t>會比選課系統早看到新學期的開課資訊</a:t>
                      </a:r>
                      <a:r>
                        <a:rPr lang="en-US" sz="1600" kern="100" spc="100" dirty="0">
                          <a:effectLst/>
                          <a:latin typeface="+mn-ea"/>
                          <a:ea typeface="+mn-ea"/>
                          <a:cs typeface="Times New Roman" panose="02020603050405020304" pitchFamily="18" charset="0"/>
                        </a:rPr>
                        <a:t>)</a:t>
                      </a:r>
                      <a:endParaRPr lang="zh-TW" sz="16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u="sng" kern="100" dirty="0">
                          <a:solidFill>
                            <a:srgbClr val="0000FF"/>
                          </a:solidFill>
                          <a:effectLst/>
                          <a:latin typeface="+mn-ea"/>
                          <a:ea typeface="+mn-ea"/>
                          <a:cs typeface="Times New Roman" panose="02020603050405020304" pitchFamily="18" charset="0"/>
                          <a:hlinkClick r:id="rId5"/>
                        </a:rPr>
                        <a:t>https://ppt.cc/f8Xhtx</a:t>
                      </a:r>
                      <a:r>
                        <a:rPr lang="en-US" sz="1600" kern="100" dirty="0">
                          <a:effectLst/>
                          <a:latin typeface="+mn-ea"/>
                          <a:ea typeface="+mn-ea"/>
                          <a:cs typeface="Times New Roman" panose="02020603050405020304" pitchFamily="18" charset="0"/>
                        </a:rPr>
                        <a:t> </a:t>
                      </a:r>
                      <a:endParaRPr lang="en-US" sz="1600" kern="100" dirty="0" smtClean="0">
                        <a:effectLst/>
                        <a:latin typeface="+mn-ea"/>
                        <a:ea typeface="+mn-ea"/>
                        <a:cs typeface="Times New Roman" panose="02020603050405020304" pitchFamily="18" charset="0"/>
                      </a:endParaRPr>
                    </a:p>
                    <a:p>
                      <a:pPr algn="ctr">
                        <a:spcAft>
                          <a:spcPts val="0"/>
                        </a:spcAft>
                      </a:pPr>
                      <a:r>
                        <a:rPr lang="en-US" sz="1600" kern="100" dirty="0" smtClean="0">
                          <a:effectLst/>
                          <a:latin typeface="+mn-ea"/>
                          <a:ea typeface="+mn-ea"/>
                          <a:cs typeface="Times New Roman" panose="02020603050405020304" pitchFamily="18" charset="0"/>
                        </a:rPr>
                        <a:t>(</a:t>
                      </a:r>
                      <a:r>
                        <a:rPr lang="zh-TW" sz="1600" kern="100" dirty="0">
                          <a:effectLst/>
                          <a:latin typeface="+mn-ea"/>
                          <a:ea typeface="+mn-ea"/>
                          <a:cs typeface="Times New Roman" panose="02020603050405020304" pitchFamily="18" charset="0"/>
                        </a:rPr>
                        <a:t>短網址呈現</a:t>
                      </a:r>
                      <a:r>
                        <a:rPr lang="en-US" sz="1600" kern="100" dirty="0">
                          <a:effectLst/>
                          <a:latin typeface="+mn-ea"/>
                          <a:ea typeface="+mn-ea"/>
                          <a:cs typeface="Times New Roman" panose="02020603050405020304" pitchFamily="18" charset="0"/>
                        </a:rPr>
                        <a:t>)</a:t>
                      </a:r>
                      <a:endParaRPr lang="zh-TW" sz="16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2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997527">
                <a:tc>
                  <a:txBody>
                    <a:bodyPr/>
                    <a:lstStyle/>
                    <a:p>
                      <a:pPr algn="ctr">
                        <a:spcAft>
                          <a:spcPts val="0"/>
                        </a:spcAft>
                      </a:pPr>
                      <a:r>
                        <a:rPr lang="zh-TW" sz="1600" kern="100" spc="100">
                          <a:effectLst/>
                          <a:latin typeface="+mn-ea"/>
                          <a:ea typeface="+mn-ea"/>
                          <a:cs typeface="Times New Roman" panose="02020603050405020304" pitchFamily="18" charset="0"/>
                        </a:rPr>
                        <a:t>應修科目表</a:t>
                      </a:r>
                      <a:endParaRPr lang="zh-TW" sz="160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600" kern="100" spc="100" dirty="0">
                          <a:effectLst/>
                          <a:latin typeface="+mn-ea"/>
                          <a:ea typeface="+mn-ea"/>
                          <a:cs typeface="Times New Roman" panose="02020603050405020304" pitchFamily="18" charset="0"/>
                        </a:rPr>
                        <a:t>入學年度應修畢的所有必修課名稱，及其他類別課程選課規定</a:t>
                      </a:r>
                      <a:endParaRPr lang="zh-TW" sz="16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u="sng" kern="100" spc="100" dirty="0">
                          <a:solidFill>
                            <a:srgbClr val="0000FF"/>
                          </a:solidFill>
                          <a:effectLst/>
                          <a:latin typeface="+mn-ea"/>
                          <a:ea typeface="+mn-ea"/>
                          <a:cs typeface="Times New Roman" panose="02020603050405020304" pitchFamily="18" charset="0"/>
                          <a:hlinkClick r:id="rId6"/>
                        </a:rPr>
                        <a:t>https://ppt.cc/facAcx</a:t>
                      </a:r>
                      <a:r>
                        <a:rPr lang="en-US" sz="1600" kern="100" spc="100" dirty="0">
                          <a:effectLst/>
                          <a:latin typeface="+mn-ea"/>
                          <a:ea typeface="+mn-ea"/>
                          <a:cs typeface="Times New Roman" panose="02020603050405020304" pitchFamily="18" charset="0"/>
                        </a:rPr>
                        <a:t> </a:t>
                      </a:r>
                      <a:r>
                        <a:rPr lang="en-US" sz="1600" kern="100" dirty="0">
                          <a:effectLst/>
                          <a:latin typeface="+mn-ea"/>
                          <a:ea typeface="+mn-ea"/>
                          <a:cs typeface="Times New Roman" panose="02020603050405020304" pitchFamily="18" charset="0"/>
                        </a:rPr>
                        <a:t> </a:t>
                      </a:r>
                      <a:endParaRPr lang="en-US" sz="1600" kern="100" dirty="0" smtClean="0">
                        <a:effectLst/>
                        <a:latin typeface="+mn-ea"/>
                        <a:ea typeface="+mn-ea"/>
                        <a:cs typeface="Times New Roman" panose="02020603050405020304" pitchFamily="18" charset="0"/>
                      </a:endParaRPr>
                    </a:p>
                    <a:p>
                      <a:pPr algn="ctr">
                        <a:spcAft>
                          <a:spcPts val="0"/>
                        </a:spcAft>
                      </a:pPr>
                      <a:r>
                        <a:rPr lang="en-US" sz="1600" kern="100" dirty="0" smtClean="0">
                          <a:effectLst/>
                          <a:latin typeface="+mn-ea"/>
                          <a:ea typeface="+mn-ea"/>
                          <a:cs typeface="Times New Roman" panose="02020603050405020304" pitchFamily="18" charset="0"/>
                        </a:rPr>
                        <a:t>(</a:t>
                      </a:r>
                      <a:r>
                        <a:rPr lang="zh-TW" sz="1600" kern="100" dirty="0">
                          <a:effectLst/>
                          <a:latin typeface="+mn-ea"/>
                          <a:ea typeface="+mn-ea"/>
                          <a:cs typeface="Times New Roman" panose="02020603050405020304" pitchFamily="18" charset="0"/>
                        </a:rPr>
                        <a:t>短網址呈現</a:t>
                      </a:r>
                      <a:r>
                        <a:rPr lang="en-US" sz="1600" kern="100" dirty="0">
                          <a:effectLst/>
                          <a:latin typeface="+mn-ea"/>
                          <a:ea typeface="+mn-ea"/>
                          <a:cs typeface="Times New Roman" panose="02020603050405020304" pitchFamily="18" charset="0"/>
                        </a:rPr>
                        <a:t>)</a:t>
                      </a:r>
                      <a:endParaRPr lang="zh-TW" sz="16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2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997527">
                <a:tc>
                  <a:txBody>
                    <a:bodyPr/>
                    <a:lstStyle/>
                    <a:p>
                      <a:pPr algn="ctr">
                        <a:spcAft>
                          <a:spcPts val="0"/>
                        </a:spcAft>
                      </a:pPr>
                      <a:r>
                        <a:rPr lang="en-US" sz="1600" kern="100" spc="100" dirty="0">
                          <a:effectLst/>
                          <a:latin typeface="+mn-ea"/>
                          <a:ea typeface="+mn-ea"/>
                          <a:cs typeface="Times New Roman" panose="02020603050405020304" pitchFamily="18" charset="0"/>
                        </a:rPr>
                        <a:t>My mentor</a:t>
                      </a:r>
                      <a:endParaRPr lang="zh-TW" sz="1600" kern="100" dirty="0">
                        <a:effectLst/>
                        <a:latin typeface="+mn-ea"/>
                        <a:ea typeface="+mn-ea"/>
                        <a:cs typeface="Times New Roman" panose="02020603050405020304" pitchFamily="18" charset="0"/>
                      </a:endParaRPr>
                    </a:p>
                    <a:p>
                      <a:pPr algn="ctr">
                        <a:spcAft>
                          <a:spcPts val="0"/>
                        </a:spcAft>
                      </a:pPr>
                      <a:r>
                        <a:rPr lang="zh-TW" sz="1600" kern="100" spc="100" dirty="0">
                          <a:effectLst/>
                          <a:latin typeface="+mn-ea"/>
                          <a:ea typeface="+mn-ea"/>
                          <a:cs typeface="Times New Roman" panose="02020603050405020304" pitchFamily="18" charset="0"/>
                        </a:rPr>
                        <a:t>選課指導系統</a:t>
                      </a:r>
                      <a:endParaRPr lang="zh-TW" sz="16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600" kern="100" spc="100" dirty="0">
                          <a:effectLst/>
                          <a:latin typeface="+mn-ea"/>
                          <a:ea typeface="+mn-ea"/>
                          <a:cs typeface="Times New Roman" panose="02020603050405020304" pitchFamily="18" charset="0"/>
                        </a:rPr>
                        <a:t>查詢已修過或尚未修習之課程類別，作為選課依據</a:t>
                      </a:r>
                      <a:endParaRPr lang="zh-TW" sz="16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u="sng" kern="100" spc="100" dirty="0">
                          <a:solidFill>
                            <a:srgbClr val="0000FF"/>
                          </a:solidFill>
                          <a:effectLst/>
                          <a:latin typeface="+mn-ea"/>
                          <a:ea typeface="+mn-ea"/>
                          <a:cs typeface="Times New Roman" panose="02020603050405020304" pitchFamily="18" charset="0"/>
                          <a:hlinkClick r:id="rId7"/>
                        </a:rPr>
                        <a:t>http://mymentor.cycu.edu.tw/</a:t>
                      </a:r>
                      <a:endParaRPr lang="zh-TW" sz="12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zh-TW" sz="12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bl>
          </a:graphicData>
        </a:graphic>
      </p:graphicFrame>
      <p:pic>
        <p:nvPicPr>
          <p:cNvPr id="4" name="圖片 3"/>
          <p:cNvPicPr>
            <a:picLocks noChangeAspect="1"/>
          </p:cNvPicPr>
          <p:nvPr/>
        </p:nvPicPr>
        <p:blipFill>
          <a:blip r:embed="rId8"/>
          <a:stretch>
            <a:fillRect/>
          </a:stretch>
        </p:blipFill>
        <p:spPr>
          <a:xfrm>
            <a:off x="7553214" y="532815"/>
            <a:ext cx="807124" cy="807124"/>
          </a:xfrm>
          <a:prstGeom prst="rect">
            <a:avLst/>
          </a:prstGeom>
        </p:spPr>
      </p:pic>
      <p:pic>
        <p:nvPicPr>
          <p:cNvPr id="14" name="圖片 13" descr="http://s01.calm9.com/qrcode/2017-08/BTVEGRRVK0.png"/>
          <p:cNvPicPr/>
          <p:nvPr/>
        </p:nvPicPr>
        <p:blipFill>
          <a:blip r:embed="rId9">
            <a:extLst>
              <a:ext uri="{28A0092B-C50C-407E-A947-70E740481C1C}">
                <a14:useLocalDpi xmlns:a14="http://schemas.microsoft.com/office/drawing/2010/main" val="0"/>
              </a:ext>
            </a:extLst>
          </a:blip>
          <a:srcRect/>
          <a:stretch>
            <a:fillRect/>
          </a:stretch>
        </p:blipFill>
        <p:spPr bwMode="auto">
          <a:xfrm>
            <a:off x="7519737" y="1557191"/>
            <a:ext cx="874078" cy="819648"/>
          </a:xfrm>
          <a:prstGeom prst="rect">
            <a:avLst/>
          </a:prstGeom>
          <a:noFill/>
          <a:ln>
            <a:noFill/>
          </a:ln>
        </p:spPr>
      </p:pic>
      <p:pic>
        <p:nvPicPr>
          <p:cNvPr id="15" name="圖片 14" descr="http://s01.calm9.com/qrcode/2017-08/TT7NSRL4KR.png"/>
          <p:cNvPicPr/>
          <p:nvPr/>
        </p:nvPicPr>
        <p:blipFill>
          <a:blip r:embed="rId10">
            <a:extLst>
              <a:ext uri="{28A0092B-C50C-407E-A947-70E740481C1C}">
                <a14:useLocalDpi xmlns:a14="http://schemas.microsoft.com/office/drawing/2010/main" val="0"/>
              </a:ext>
            </a:extLst>
          </a:blip>
          <a:srcRect/>
          <a:stretch>
            <a:fillRect/>
          </a:stretch>
        </p:blipFill>
        <p:spPr bwMode="auto">
          <a:xfrm>
            <a:off x="7551637" y="2831226"/>
            <a:ext cx="686755" cy="562777"/>
          </a:xfrm>
          <a:prstGeom prst="rect">
            <a:avLst/>
          </a:prstGeom>
          <a:noFill/>
          <a:ln>
            <a:noFill/>
          </a:ln>
        </p:spPr>
      </p:pic>
      <p:pic>
        <p:nvPicPr>
          <p:cNvPr id="16" name="圖片 15" descr="http://s01.calm9.com/qrcode/2017-08/OR7BPG0ATO.png"/>
          <p:cNvPicPr/>
          <p:nvPr/>
        </p:nvPicPr>
        <p:blipFill>
          <a:blip r:embed="rId11">
            <a:extLst>
              <a:ext uri="{28A0092B-C50C-407E-A947-70E740481C1C}">
                <a14:useLocalDpi xmlns:a14="http://schemas.microsoft.com/office/drawing/2010/main" val="0"/>
              </a:ext>
            </a:extLst>
          </a:blip>
          <a:srcRect/>
          <a:stretch>
            <a:fillRect/>
          </a:stretch>
        </p:blipFill>
        <p:spPr bwMode="auto">
          <a:xfrm>
            <a:off x="7551637" y="3693694"/>
            <a:ext cx="913966" cy="913965"/>
          </a:xfrm>
          <a:prstGeom prst="rect">
            <a:avLst/>
          </a:prstGeom>
          <a:noFill/>
          <a:ln>
            <a:noFill/>
          </a:ln>
        </p:spPr>
      </p:pic>
      <p:pic>
        <p:nvPicPr>
          <p:cNvPr id="17" name="圖片 16" descr="http://s01.calm9.com/qrcode/2017-08/9RZ0HXDGVF.png"/>
          <p:cNvPicPr/>
          <p:nvPr/>
        </p:nvPicPr>
        <p:blipFill>
          <a:blip r:embed="rId12">
            <a:extLst>
              <a:ext uri="{28A0092B-C50C-407E-A947-70E740481C1C}">
                <a14:useLocalDpi xmlns:a14="http://schemas.microsoft.com/office/drawing/2010/main" val="0"/>
              </a:ext>
            </a:extLst>
          </a:blip>
          <a:srcRect/>
          <a:stretch>
            <a:fillRect/>
          </a:stretch>
        </p:blipFill>
        <p:spPr bwMode="auto">
          <a:xfrm>
            <a:off x="7551637" y="4801034"/>
            <a:ext cx="877871" cy="913965"/>
          </a:xfrm>
          <a:prstGeom prst="rect">
            <a:avLst/>
          </a:prstGeom>
          <a:noFill/>
          <a:ln>
            <a:noFill/>
          </a:ln>
        </p:spPr>
      </p:pic>
      <p:pic>
        <p:nvPicPr>
          <p:cNvPr id="18" name="圖片 17" descr="http://s01.calm9.com/qrcode/2017-08/CJU8QWVUYF.png"/>
          <p:cNvPicPr/>
          <p:nvPr/>
        </p:nvPicPr>
        <p:blipFill>
          <a:blip r:embed="rId13">
            <a:extLst>
              <a:ext uri="{28A0092B-C50C-407E-A947-70E740481C1C}">
                <a14:useLocalDpi xmlns:a14="http://schemas.microsoft.com/office/drawing/2010/main" val="0"/>
              </a:ext>
            </a:extLst>
          </a:blip>
          <a:srcRect/>
          <a:stretch>
            <a:fillRect/>
          </a:stretch>
        </p:blipFill>
        <p:spPr bwMode="auto">
          <a:xfrm>
            <a:off x="7551637" y="5865823"/>
            <a:ext cx="926448" cy="869092"/>
          </a:xfrm>
          <a:prstGeom prst="rect">
            <a:avLst/>
          </a:prstGeom>
          <a:noFill/>
          <a:ln>
            <a:noFill/>
          </a:ln>
        </p:spPr>
      </p:pic>
    </p:spTree>
    <p:extLst>
      <p:ext uri="{BB962C8B-B14F-4D97-AF65-F5344CB8AC3E}">
        <p14:creationId xmlns:p14="http://schemas.microsoft.com/office/powerpoint/2010/main" val="5049408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23540" y="0"/>
            <a:ext cx="7886700" cy="1325563"/>
          </a:xfrm>
        </p:spPr>
        <p:txBody>
          <a:bodyPr>
            <a:normAutofit/>
          </a:bodyPr>
          <a:lstStyle/>
          <a:p>
            <a:pPr algn="ctr"/>
            <a:r>
              <a:rPr lang="zh-TW" altLang="zh-TW" sz="4200" b="1" dirty="0" smtClean="0"/>
              <a:t>財金系學生修課須知</a:t>
            </a:r>
            <a:br>
              <a:rPr lang="zh-TW" altLang="zh-TW" sz="4200" b="1" dirty="0" smtClean="0"/>
            </a:br>
            <a:r>
              <a:rPr lang="zh-TW" altLang="zh-TW" sz="3200" dirty="0" smtClean="0"/>
              <a:t>（適用</a:t>
            </a:r>
            <a:r>
              <a:rPr lang="en-US" altLang="zh-TW" sz="3200" dirty="0" smtClean="0"/>
              <a:t>108</a:t>
            </a:r>
            <a:r>
              <a:rPr lang="zh-TW" altLang="zh-TW" sz="3200" dirty="0" smtClean="0"/>
              <a:t>學年度</a:t>
            </a:r>
            <a:r>
              <a:rPr lang="zh-TW" altLang="zh-TW" sz="3200" dirty="0"/>
              <a:t>入學者</a:t>
            </a:r>
            <a:r>
              <a:rPr lang="zh-TW" altLang="zh-TW" sz="3200" dirty="0" smtClean="0"/>
              <a:t>）</a:t>
            </a:r>
            <a:endParaRPr lang="zh-TW" altLang="en-US" sz="3200" dirty="0"/>
          </a:p>
        </p:txBody>
      </p:sp>
      <p:sp>
        <p:nvSpPr>
          <p:cNvPr id="3" name="內容版面配置區 2"/>
          <p:cNvSpPr>
            <a:spLocks noGrp="1"/>
          </p:cNvSpPr>
          <p:nvPr>
            <p:ph idx="1"/>
          </p:nvPr>
        </p:nvSpPr>
        <p:spPr>
          <a:xfrm>
            <a:off x="267419" y="1325563"/>
            <a:ext cx="8876581" cy="4859846"/>
          </a:xfrm>
        </p:spPr>
        <p:txBody>
          <a:bodyPr>
            <a:noAutofit/>
          </a:bodyPr>
          <a:lstStyle/>
          <a:p>
            <a:pPr>
              <a:lnSpc>
                <a:spcPts val="3400"/>
              </a:lnSpc>
            </a:pPr>
            <a:r>
              <a:rPr lang="zh-TW" altLang="zh-TW" sz="2000" dirty="0"/>
              <a:t>本須知關係到您大學四年畢業學分之權益，請務必詳閱</a:t>
            </a:r>
            <a:r>
              <a:rPr lang="zh-TW" altLang="zh-TW" sz="2000" dirty="0" smtClean="0"/>
              <a:t>。</a:t>
            </a:r>
            <a:endParaRPr lang="en-US" altLang="zh-TW" sz="2000" dirty="0" smtClean="0"/>
          </a:p>
          <a:p>
            <a:pPr>
              <a:lnSpc>
                <a:spcPts val="3400"/>
              </a:lnSpc>
            </a:pPr>
            <a:r>
              <a:rPr lang="zh-TW" altLang="zh-TW" sz="2000" dirty="0"/>
              <a:t>本系學生之必修</a:t>
            </a:r>
            <a:r>
              <a:rPr lang="zh-TW" altLang="zh-TW" sz="2000" dirty="0" smtClean="0"/>
              <a:t>課程</a:t>
            </a:r>
            <a:r>
              <a:rPr lang="zh-TW" altLang="zh-TW" sz="2000" dirty="0" smtClean="0">
                <a:solidFill>
                  <a:srgbClr val="FF0000"/>
                </a:solidFill>
              </a:rPr>
              <a:t>以修習本系本班為原則</a:t>
            </a:r>
            <a:r>
              <a:rPr lang="zh-TW" altLang="zh-TW" sz="2000" dirty="0"/>
              <a:t>，不可換班上課。</a:t>
            </a:r>
            <a:r>
              <a:rPr lang="en-US" altLang="zh-TW" sz="2000" dirty="0"/>
              <a:t>(</a:t>
            </a:r>
            <a:r>
              <a:rPr lang="zh-TW" altLang="zh-TW" sz="2000" dirty="0"/>
              <a:t>學則第</a:t>
            </a:r>
            <a:r>
              <a:rPr lang="en-US" altLang="zh-TW" sz="2000" dirty="0"/>
              <a:t>14</a:t>
            </a:r>
            <a:r>
              <a:rPr lang="zh-TW" altLang="zh-TW" sz="2000" dirty="0"/>
              <a:t>條</a:t>
            </a:r>
            <a:r>
              <a:rPr lang="en-US" altLang="zh-TW" sz="2000" dirty="0" smtClean="0"/>
              <a:t>)</a:t>
            </a:r>
          </a:p>
          <a:p>
            <a:pPr>
              <a:lnSpc>
                <a:spcPts val="3400"/>
              </a:lnSpc>
            </a:pPr>
            <a:r>
              <a:rPr lang="zh-TW" altLang="zh-TW" sz="2000" dirty="0"/>
              <a:t>若有重修低年級必修課程或輔系、雙主修他系而造成衝堂者，須提出「</a:t>
            </a:r>
            <a:r>
              <a:rPr lang="zh-TW" altLang="zh-TW" sz="2000" dirty="0">
                <a:solidFill>
                  <a:srgbClr val="FF0000"/>
                </a:solidFill>
              </a:rPr>
              <a:t>佐證資料</a:t>
            </a:r>
            <a:r>
              <a:rPr lang="zh-TW" altLang="zh-TW" sz="2000" dirty="0"/>
              <a:t>」及「</a:t>
            </a:r>
            <a:r>
              <a:rPr lang="zh-TW" altLang="zh-TW" sz="2000" dirty="0">
                <a:solidFill>
                  <a:srgbClr val="FF0000"/>
                </a:solidFill>
              </a:rPr>
              <a:t>學生報告書</a:t>
            </a:r>
            <a:r>
              <a:rPr lang="zh-TW" altLang="zh-TW" sz="2000" dirty="0"/>
              <a:t>」核可後，始可跨班修習；另低年級學生不可跨修高年級之必修課程。（系務會議另有規定者除外：如國外交換生。</a:t>
            </a:r>
            <a:r>
              <a:rPr lang="zh-TW" altLang="zh-TW" sz="2000" dirty="0" smtClean="0"/>
              <a:t>）</a:t>
            </a:r>
            <a:endParaRPr lang="en-US" altLang="zh-TW" sz="2000" dirty="0" smtClean="0"/>
          </a:p>
          <a:p>
            <a:pPr>
              <a:lnSpc>
                <a:spcPts val="3400"/>
              </a:lnSpc>
            </a:pPr>
            <a:r>
              <a:rPr lang="zh-TW" altLang="zh-TW" sz="2000" dirty="0"/>
              <a:t>本系畢業總學分</a:t>
            </a:r>
            <a:r>
              <a:rPr lang="en-US" altLang="zh-TW" sz="2000" b="1" u="sng" dirty="0"/>
              <a:t>128</a:t>
            </a:r>
            <a:r>
              <a:rPr lang="zh-TW" altLang="zh-TW" sz="2000" dirty="0"/>
              <a:t>學分，必修學分以該學年度入學之</a:t>
            </a:r>
            <a:r>
              <a:rPr lang="zh-TW" altLang="zh-TW" sz="2000" dirty="0">
                <a:solidFill>
                  <a:srgbClr val="FF0000"/>
                </a:solidFill>
              </a:rPr>
              <a:t>應修科目表</a:t>
            </a:r>
            <a:r>
              <a:rPr lang="zh-TW" altLang="zh-TW" sz="2000" dirty="0"/>
              <a:t>為準，請自行校對是否有漏修或未及格之科目，以免影響畢業。</a:t>
            </a:r>
            <a:r>
              <a:rPr lang="zh-TW" altLang="zh-TW" sz="2000" dirty="0">
                <a:solidFill>
                  <a:srgbClr val="FF0000"/>
                </a:solidFill>
              </a:rPr>
              <a:t>應修科目表</a:t>
            </a:r>
            <a:r>
              <a:rPr lang="zh-TW" altLang="zh-TW" sz="2000" dirty="0"/>
              <a:t>可上</a:t>
            </a:r>
            <a:r>
              <a:rPr lang="en-US" altLang="zh-TW" sz="2000" u="sng" dirty="0">
                <a:hlinkClick r:id="rId2"/>
              </a:rPr>
              <a:t>http://itouch.cycu.edu.tw/</a:t>
            </a:r>
            <a:r>
              <a:rPr lang="en-US" altLang="zh-TW" sz="2000" dirty="0"/>
              <a:t>(</a:t>
            </a:r>
            <a:r>
              <a:rPr lang="zh-TW" altLang="zh-TW" sz="2000" dirty="0"/>
              <a:t>不用登入帳</a:t>
            </a:r>
            <a:r>
              <a:rPr lang="en-US" altLang="zh-TW" sz="2000" dirty="0"/>
              <a:t>/</a:t>
            </a:r>
            <a:r>
              <a:rPr lang="zh-TW" altLang="zh-TW" sz="2000" dirty="0"/>
              <a:t>密</a:t>
            </a:r>
            <a:r>
              <a:rPr lang="en-US" altLang="zh-TW" sz="2000" dirty="0"/>
              <a:t>)→</a:t>
            </a:r>
            <a:r>
              <a:rPr lang="zh-TW" altLang="zh-TW" sz="2000" dirty="0"/>
              <a:t>教務處</a:t>
            </a:r>
            <a:r>
              <a:rPr lang="en-US" altLang="zh-TW" sz="2000" dirty="0"/>
              <a:t>→</a:t>
            </a:r>
            <a:r>
              <a:rPr lang="zh-TW" altLang="zh-TW" sz="2000" dirty="0"/>
              <a:t>課註組</a:t>
            </a:r>
            <a:r>
              <a:rPr lang="en-US" altLang="zh-TW" sz="2000" dirty="0"/>
              <a:t>→</a:t>
            </a:r>
            <a:r>
              <a:rPr lang="zh-TW" altLang="zh-TW" sz="2000" dirty="0"/>
              <a:t>應修科目表查詢，請選上方「財金系」</a:t>
            </a:r>
            <a:r>
              <a:rPr lang="en-US" altLang="zh-TW" sz="2000" dirty="0"/>
              <a:t>→</a:t>
            </a:r>
            <a:r>
              <a:rPr lang="zh-TW" altLang="zh-TW" sz="2000" dirty="0"/>
              <a:t>「大學部」</a:t>
            </a:r>
            <a:r>
              <a:rPr lang="en-US" altLang="zh-TW" sz="2000" dirty="0"/>
              <a:t>→</a:t>
            </a:r>
            <a:r>
              <a:rPr lang="zh-TW" altLang="zh-TW" sz="2000" dirty="0"/>
              <a:t>「</a:t>
            </a:r>
            <a:r>
              <a:rPr lang="en-US" altLang="zh-TW" sz="2000" dirty="0" smtClean="0"/>
              <a:t>108</a:t>
            </a:r>
            <a:r>
              <a:rPr lang="zh-TW" altLang="zh-TW" sz="2000" dirty="0" smtClean="0"/>
              <a:t>學年</a:t>
            </a:r>
            <a:r>
              <a:rPr lang="zh-TW" altLang="zh-TW" sz="2000" dirty="0"/>
              <a:t>度」。或系網（修業規定</a:t>
            </a:r>
            <a:r>
              <a:rPr lang="en-US" altLang="zh-TW" sz="2000" dirty="0"/>
              <a:t>/</a:t>
            </a:r>
            <a:r>
              <a:rPr lang="zh-TW" altLang="zh-TW" sz="2000" dirty="0"/>
              <a:t>大學部修業規定</a:t>
            </a:r>
            <a:r>
              <a:rPr lang="en-US" altLang="zh-TW" sz="2000" dirty="0"/>
              <a:t>/</a:t>
            </a:r>
            <a:r>
              <a:rPr lang="en-US" altLang="zh-TW" sz="2000" dirty="0" smtClean="0"/>
              <a:t>108</a:t>
            </a:r>
            <a:r>
              <a:rPr lang="zh-TW" altLang="zh-TW" sz="2000" dirty="0" smtClean="0"/>
              <a:t>學年</a:t>
            </a:r>
            <a:r>
              <a:rPr lang="zh-TW" altLang="zh-TW" sz="2000" dirty="0"/>
              <a:t>度入學者適用）查詢</a:t>
            </a:r>
            <a:r>
              <a:rPr lang="zh-TW" altLang="zh-TW" sz="2000" dirty="0" smtClean="0"/>
              <a:t>。</a:t>
            </a:r>
            <a:endParaRPr lang="en-US" altLang="zh-TW" sz="2000" dirty="0"/>
          </a:p>
        </p:txBody>
      </p:sp>
    </p:spTree>
    <p:extLst>
      <p:ext uri="{BB962C8B-B14F-4D97-AF65-F5344CB8AC3E}">
        <p14:creationId xmlns:p14="http://schemas.microsoft.com/office/powerpoint/2010/main" val="14001999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佈景主題">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自訂 2">
      <a:majorFont>
        <a:latin typeface="Times New Roman"/>
        <a:ea typeface="微軟正黑體"/>
        <a:cs typeface=""/>
      </a:majorFont>
      <a:minorFont>
        <a:latin typeface="Times New Roman"/>
        <a:ea typeface="微軟正黑體"/>
        <a:cs typeface=""/>
      </a:minorFont>
    </a:fontScheme>
    <a:fmtScheme name="Office 佈景主題">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1828</TotalTime>
  <Words>4006</Words>
  <Application>Microsoft Office PowerPoint</Application>
  <PresentationFormat>如螢幕大小 (4:3)</PresentationFormat>
  <Paragraphs>787</Paragraphs>
  <Slides>23</Slides>
  <Notes>2</Notes>
  <HiddenSlides>0</HiddenSlides>
  <MMClips>0</MMClips>
  <ScaleCrop>false</ScaleCrop>
  <HeadingPairs>
    <vt:vector size="6" baseType="variant">
      <vt:variant>
        <vt:lpstr>使用字型</vt:lpstr>
      </vt:variant>
      <vt:variant>
        <vt:i4>7</vt:i4>
      </vt:variant>
      <vt:variant>
        <vt:lpstr>佈景主題</vt:lpstr>
      </vt:variant>
      <vt:variant>
        <vt:i4>1</vt:i4>
      </vt:variant>
      <vt:variant>
        <vt:lpstr>投影片標題</vt:lpstr>
      </vt:variant>
      <vt:variant>
        <vt:i4>23</vt:i4>
      </vt:variant>
    </vt:vector>
  </HeadingPairs>
  <TitlesOfParts>
    <vt:vector size="31" baseType="lpstr">
      <vt:lpstr>微軟正黑體</vt:lpstr>
      <vt:lpstr>新細明體</vt:lpstr>
      <vt:lpstr>標楷體</vt:lpstr>
      <vt:lpstr>Arial</vt:lpstr>
      <vt:lpstr>Calibri</vt:lpstr>
      <vt:lpstr>Cordia New</vt:lpstr>
      <vt:lpstr>Times New Roman</vt:lpstr>
      <vt:lpstr>Office 佈景主題</vt:lpstr>
      <vt:lpstr>108新生學涯體驗營</vt:lpstr>
      <vt:lpstr>目錄</vt:lpstr>
      <vt:lpstr>說明事項</vt:lpstr>
      <vt:lpstr>PowerPoint 簡報</vt:lpstr>
      <vt:lpstr>說明事項</vt:lpstr>
      <vt:lpstr>說明事項</vt:lpstr>
      <vt:lpstr>PowerPoint 簡報</vt:lpstr>
      <vt:lpstr>PowerPoint 簡報</vt:lpstr>
      <vt:lpstr>財金系學生修課須知 （適用108學年度入學者）</vt:lpstr>
      <vt:lpstr>PowerPoint 簡報</vt:lpstr>
      <vt:lpstr>PowerPoint 簡報</vt:lpstr>
      <vt:lpstr>PowerPoint 簡報</vt:lpstr>
      <vt:lpstr>PowerPoint 簡報</vt:lpstr>
      <vt:lpstr>PowerPoint 簡報</vt:lpstr>
      <vt:lpstr>PowerPoint 簡報</vt:lpstr>
      <vt:lpstr>畢業學分結構表</vt:lpstr>
      <vt:lpstr>PowerPoint 簡報</vt:lpstr>
      <vt:lpstr>財務金融學系 必修科目表</vt:lpstr>
      <vt:lpstr>財務金融學系模組課程</vt:lpstr>
      <vt:lpstr>財務金融學系模組課程</vt:lpstr>
      <vt:lpstr>財務金融系就業學程</vt:lpstr>
      <vt:lpstr>PowerPoint 簡報</vt:lpstr>
      <vt:lpstr>PowerPoint 簡報</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USER1124</dc:creator>
  <cp:lastModifiedBy>USER1124</cp:lastModifiedBy>
  <cp:revision>120</cp:revision>
  <dcterms:created xsi:type="dcterms:W3CDTF">2018-08-29T13:10:06Z</dcterms:created>
  <dcterms:modified xsi:type="dcterms:W3CDTF">2019-08-23T06:11:28Z</dcterms:modified>
</cp:coreProperties>
</file>